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1"/>
  </p:sldMasterIdLst>
  <p:notesMasterIdLst>
    <p:notesMasterId r:id="rId49"/>
  </p:notesMasterIdLst>
  <p:sldIdLst>
    <p:sldId id="256" r:id="rId2"/>
    <p:sldId id="257" r:id="rId3"/>
    <p:sldId id="261" r:id="rId4"/>
    <p:sldId id="298" r:id="rId5"/>
    <p:sldId id="260" r:id="rId6"/>
    <p:sldId id="293" r:id="rId7"/>
    <p:sldId id="299" r:id="rId8"/>
    <p:sldId id="294" r:id="rId9"/>
    <p:sldId id="290" r:id="rId10"/>
    <p:sldId id="306" r:id="rId11"/>
    <p:sldId id="291" r:id="rId12"/>
    <p:sldId id="295" r:id="rId13"/>
    <p:sldId id="287" r:id="rId14"/>
    <p:sldId id="258" r:id="rId15"/>
    <p:sldId id="262" r:id="rId16"/>
    <p:sldId id="263" r:id="rId17"/>
    <p:sldId id="264" r:id="rId18"/>
    <p:sldId id="265" r:id="rId19"/>
    <p:sldId id="297" r:id="rId20"/>
    <p:sldId id="266" r:id="rId21"/>
    <p:sldId id="267" r:id="rId22"/>
    <p:sldId id="268" r:id="rId23"/>
    <p:sldId id="269" r:id="rId24"/>
    <p:sldId id="270" r:id="rId25"/>
    <p:sldId id="271" r:id="rId26"/>
    <p:sldId id="259" r:id="rId27"/>
    <p:sldId id="272" r:id="rId28"/>
    <p:sldId id="286" r:id="rId29"/>
    <p:sldId id="273" r:id="rId30"/>
    <p:sldId id="274" r:id="rId31"/>
    <p:sldId id="275" r:id="rId32"/>
    <p:sldId id="276" r:id="rId33"/>
    <p:sldId id="277" r:id="rId34"/>
    <p:sldId id="278" r:id="rId35"/>
    <p:sldId id="280" r:id="rId36"/>
    <p:sldId id="279" r:id="rId37"/>
    <p:sldId id="281" r:id="rId38"/>
    <p:sldId id="282" r:id="rId39"/>
    <p:sldId id="283" r:id="rId40"/>
    <p:sldId id="284" r:id="rId41"/>
    <p:sldId id="285" r:id="rId42"/>
    <p:sldId id="300" r:id="rId43"/>
    <p:sldId id="302" r:id="rId44"/>
    <p:sldId id="301" r:id="rId45"/>
    <p:sldId id="303" r:id="rId46"/>
    <p:sldId id="304" r:id="rId47"/>
    <p:sldId id="305"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5" autoAdjust="0"/>
    <p:restoredTop sz="94747" autoAdjust="0"/>
  </p:normalViewPr>
  <p:slideViewPr>
    <p:cSldViewPr snapToGrid="0">
      <p:cViewPr varScale="1">
        <p:scale>
          <a:sx n="81" d="100"/>
          <a:sy n="81" d="100"/>
        </p:scale>
        <p:origin x="280" y="18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F10F48-8576-425B-8DB9-60713370FD82}" type="doc">
      <dgm:prSet loTypeId="urn:microsoft.com/office/officeart/2005/8/layout/process5" loCatId="process" qsTypeId="urn:microsoft.com/office/officeart/2005/8/quickstyle/simple1" qsCatId="simple" csTypeId="urn:microsoft.com/office/officeart/2005/8/colors/colorful1" csCatId="colorful" phldr="1"/>
      <dgm:spPr/>
      <dgm:t>
        <a:bodyPr/>
        <a:lstStyle/>
        <a:p>
          <a:endParaRPr lang="en-US"/>
        </a:p>
      </dgm:t>
    </dgm:pt>
    <dgm:pt modelId="{39138701-8073-4650-B99D-36AA0E34659F}">
      <dgm:prSet phldrT="[Text]" custT="1"/>
      <dgm:spPr/>
      <dgm:t>
        <a:bodyPr/>
        <a:lstStyle/>
        <a:p>
          <a:r>
            <a:rPr lang="en-US" sz="1800" b="1" dirty="0">
              <a:solidFill>
                <a:schemeClr val="bg1"/>
              </a:solidFill>
            </a:rPr>
            <a:t>Complete </a:t>
          </a:r>
          <a:r>
            <a:rPr lang="en-US" sz="1800" b="1" dirty="0" smtClean="0">
              <a:solidFill>
                <a:schemeClr val="bg1"/>
              </a:solidFill>
            </a:rPr>
            <a:t>school app, FAFSA </a:t>
          </a:r>
          <a:r>
            <a:rPr lang="en-US" sz="1800" b="1" dirty="0">
              <a:solidFill>
                <a:schemeClr val="bg1"/>
              </a:solidFill>
            </a:rPr>
            <a:t>application and collect appropriate documents – Britney</a:t>
          </a:r>
        </a:p>
      </dgm:t>
    </dgm:pt>
    <dgm:pt modelId="{3206E5FE-2851-44A5-902A-6DBB5A8701EF}" type="parTrans" cxnId="{C49C72DF-C6DB-4A18-A9E8-36997D3F93A6}">
      <dgm:prSet/>
      <dgm:spPr/>
      <dgm:t>
        <a:bodyPr/>
        <a:lstStyle/>
        <a:p>
          <a:endParaRPr lang="en-US"/>
        </a:p>
      </dgm:t>
    </dgm:pt>
    <dgm:pt modelId="{18743BDC-768D-4C1C-97ED-9800337E024F}" type="sibTrans" cxnId="{C49C72DF-C6DB-4A18-A9E8-36997D3F93A6}">
      <dgm:prSet/>
      <dgm:spPr/>
      <dgm:t>
        <a:bodyPr/>
        <a:lstStyle/>
        <a:p>
          <a:endParaRPr lang="en-US"/>
        </a:p>
      </dgm:t>
    </dgm:pt>
    <dgm:pt modelId="{3436F1EB-43CA-4231-A195-F38655E94802}">
      <dgm:prSet phldrT="[Text]" custT="1"/>
      <dgm:spPr/>
      <dgm:t>
        <a:bodyPr/>
        <a:lstStyle/>
        <a:p>
          <a:r>
            <a:rPr lang="en-US" sz="1800" b="1" dirty="0">
              <a:solidFill>
                <a:schemeClr val="bg1"/>
              </a:solidFill>
            </a:rPr>
            <a:t>Application is submitted and reviewed by program coordinator for selection – Ruth/Flo</a:t>
          </a:r>
        </a:p>
      </dgm:t>
    </dgm:pt>
    <dgm:pt modelId="{95548EA9-5D86-4072-9A8A-0BAE98A723A8}" type="parTrans" cxnId="{7D3A329B-3DAF-46C3-AC3B-E4E2942223EA}">
      <dgm:prSet/>
      <dgm:spPr/>
      <dgm:t>
        <a:bodyPr/>
        <a:lstStyle/>
        <a:p>
          <a:endParaRPr lang="en-US"/>
        </a:p>
      </dgm:t>
    </dgm:pt>
    <dgm:pt modelId="{C04A3176-9C95-4630-A1CD-E909B0827C30}" type="sibTrans" cxnId="{7D3A329B-3DAF-46C3-AC3B-E4E2942223EA}">
      <dgm:prSet/>
      <dgm:spPr/>
      <dgm:t>
        <a:bodyPr/>
        <a:lstStyle/>
        <a:p>
          <a:endParaRPr lang="en-US" dirty="0"/>
        </a:p>
      </dgm:t>
    </dgm:pt>
    <dgm:pt modelId="{C7B2D926-9C15-48A8-A2D4-8B08E13BC2FA}">
      <dgm:prSet phldrT="[Text]"/>
      <dgm:spPr/>
      <dgm:t>
        <a:bodyPr/>
        <a:lstStyle/>
        <a:p>
          <a:r>
            <a:rPr lang="en-US" b="1" dirty="0">
              <a:solidFill>
                <a:schemeClr val="bg1"/>
              </a:solidFill>
            </a:rPr>
            <a:t>Once selected, Intake appointment is scheduled with Flo</a:t>
          </a:r>
        </a:p>
      </dgm:t>
    </dgm:pt>
    <dgm:pt modelId="{AE4EC85D-8F78-4BBD-BDD0-ED3AC5315BB9}" type="parTrans" cxnId="{8771C4DB-D28B-450B-AA3F-C1895405D061}">
      <dgm:prSet/>
      <dgm:spPr/>
      <dgm:t>
        <a:bodyPr/>
        <a:lstStyle/>
        <a:p>
          <a:endParaRPr lang="en-US"/>
        </a:p>
      </dgm:t>
    </dgm:pt>
    <dgm:pt modelId="{AB79971F-929B-4674-AB6B-34D7FC557B96}" type="sibTrans" cxnId="{8771C4DB-D28B-450B-AA3F-C1895405D061}">
      <dgm:prSet/>
      <dgm:spPr/>
      <dgm:t>
        <a:bodyPr/>
        <a:lstStyle/>
        <a:p>
          <a:endParaRPr lang="en-US"/>
        </a:p>
      </dgm:t>
    </dgm:pt>
    <dgm:pt modelId="{52ECF490-5BD9-49A9-94EE-ABADBF8E34E6}">
      <dgm:prSet phldrT="[Text]"/>
      <dgm:spPr/>
      <dgm:t>
        <a:bodyPr/>
        <a:lstStyle/>
        <a:p>
          <a:r>
            <a:rPr lang="en-US" b="1" dirty="0">
              <a:solidFill>
                <a:schemeClr val="bg1"/>
              </a:solidFill>
            </a:rPr>
            <a:t>Once intake is done, student is routed to Britney for scheduling of counseling appointments and 1</a:t>
          </a:r>
          <a:r>
            <a:rPr lang="en-US" b="1" baseline="30000" dirty="0">
              <a:solidFill>
                <a:schemeClr val="bg1"/>
              </a:solidFill>
            </a:rPr>
            <a:t>st</a:t>
          </a:r>
          <a:r>
            <a:rPr lang="en-US" b="1" dirty="0">
              <a:solidFill>
                <a:schemeClr val="bg1"/>
              </a:solidFill>
            </a:rPr>
            <a:t> check-in as well as check financial aid status</a:t>
          </a:r>
        </a:p>
      </dgm:t>
    </dgm:pt>
    <dgm:pt modelId="{2591546B-7939-43D4-B57B-9EFFD92D53B2}" type="parTrans" cxnId="{C7341B6F-ADF9-452C-86EB-182DA93D3404}">
      <dgm:prSet/>
      <dgm:spPr/>
      <dgm:t>
        <a:bodyPr/>
        <a:lstStyle/>
        <a:p>
          <a:endParaRPr lang="en-US"/>
        </a:p>
      </dgm:t>
    </dgm:pt>
    <dgm:pt modelId="{5901EAD3-C358-4044-8B58-5E2DBE889CA8}" type="sibTrans" cxnId="{C7341B6F-ADF9-452C-86EB-182DA93D3404}">
      <dgm:prSet/>
      <dgm:spPr/>
      <dgm:t>
        <a:bodyPr/>
        <a:lstStyle/>
        <a:p>
          <a:endParaRPr lang="en-US"/>
        </a:p>
      </dgm:t>
    </dgm:pt>
    <dgm:pt modelId="{12907574-B82D-4A9F-8671-1860C00BE040}">
      <dgm:prSet phldrT="[Text]"/>
      <dgm:spPr>
        <a:solidFill>
          <a:srgbClr val="FF0000"/>
        </a:solidFill>
      </dgm:spPr>
      <dgm:t>
        <a:bodyPr/>
        <a:lstStyle/>
        <a:p>
          <a:r>
            <a:rPr lang="en-US" b="1" dirty="0">
              <a:solidFill>
                <a:schemeClr val="bg1"/>
              </a:solidFill>
            </a:rPr>
            <a:t>Student will be seen for 3 contacts with their counselor and 8 times with Allisha for check-ins per semester</a:t>
          </a:r>
        </a:p>
      </dgm:t>
    </dgm:pt>
    <dgm:pt modelId="{93498B0F-71A2-47D2-B12F-67C02D7EA996}" type="parTrans" cxnId="{13E4B1D3-0A82-450A-83DE-5FC9811EBF47}">
      <dgm:prSet/>
      <dgm:spPr/>
      <dgm:t>
        <a:bodyPr/>
        <a:lstStyle/>
        <a:p>
          <a:endParaRPr lang="en-US"/>
        </a:p>
      </dgm:t>
    </dgm:pt>
    <dgm:pt modelId="{26D9F77D-9D76-453B-AED1-0343F0E3374C}" type="sibTrans" cxnId="{13E4B1D3-0A82-450A-83DE-5FC9811EBF47}">
      <dgm:prSet/>
      <dgm:spPr/>
      <dgm:t>
        <a:bodyPr/>
        <a:lstStyle/>
        <a:p>
          <a:endParaRPr lang="en-US"/>
        </a:p>
      </dgm:t>
    </dgm:pt>
    <dgm:pt modelId="{21DCAB0F-10C1-4E12-8D96-BE5BE2CDAC3C}">
      <dgm:prSet custT="1"/>
      <dgm:spPr/>
      <dgm:t>
        <a:bodyPr/>
        <a:lstStyle/>
        <a:p>
          <a:r>
            <a:rPr lang="en-US" sz="1800" b="1" dirty="0">
              <a:solidFill>
                <a:schemeClr val="bg1"/>
              </a:solidFill>
            </a:rPr>
            <a:t>Student schedules an academic appointment with Flo if semester hasn't begun </a:t>
          </a:r>
          <a:r>
            <a:rPr lang="en-US" sz="1800" b="1" dirty="0" smtClean="0">
              <a:solidFill>
                <a:schemeClr val="bg1"/>
              </a:solidFill>
            </a:rPr>
            <a:t>yet, </a:t>
          </a:r>
        </a:p>
        <a:p>
          <a:r>
            <a:rPr lang="en-US" sz="1800" b="1" dirty="0" smtClean="0">
              <a:solidFill>
                <a:schemeClr val="bg1"/>
              </a:solidFill>
            </a:rPr>
            <a:t>Complete Program Application!</a:t>
          </a:r>
          <a:endParaRPr lang="en-US" sz="1800" b="1" dirty="0">
            <a:solidFill>
              <a:schemeClr val="bg1"/>
            </a:solidFill>
          </a:endParaRPr>
        </a:p>
      </dgm:t>
    </dgm:pt>
    <dgm:pt modelId="{08F3819E-F208-4672-8FFA-833AE513181A}" type="parTrans" cxnId="{D6DF5CE5-227B-4A6E-B53C-58D4B18F1E10}">
      <dgm:prSet/>
      <dgm:spPr/>
      <dgm:t>
        <a:bodyPr/>
        <a:lstStyle/>
        <a:p>
          <a:endParaRPr lang="en-US"/>
        </a:p>
      </dgm:t>
    </dgm:pt>
    <dgm:pt modelId="{1ED577BB-5485-41DC-94D1-25EB5B4F68BA}" type="sibTrans" cxnId="{D6DF5CE5-227B-4A6E-B53C-58D4B18F1E10}">
      <dgm:prSet/>
      <dgm:spPr/>
      <dgm:t>
        <a:bodyPr/>
        <a:lstStyle/>
        <a:p>
          <a:endParaRPr lang="en-US"/>
        </a:p>
      </dgm:t>
    </dgm:pt>
    <dgm:pt modelId="{9375BFA1-2E1E-48D2-AFF2-2055A82E72B0}" type="pres">
      <dgm:prSet presAssocID="{64F10F48-8576-425B-8DB9-60713370FD82}" presName="diagram" presStyleCnt="0">
        <dgm:presLayoutVars>
          <dgm:dir/>
          <dgm:resizeHandles val="exact"/>
        </dgm:presLayoutVars>
      </dgm:prSet>
      <dgm:spPr/>
      <dgm:t>
        <a:bodyPr/>
        <a:lstStyle/>
        <a:p>
          <a:endParaRPr lang="en-US"/>
        </a:p>
      </dgm:t>
    </dgm:pt>
    <dgm:pt modelId="{0D6B9A40-7343-45FC-BBA9-E0C4FA9168A0}" type="pres">
      <dgm:prSet presAssocID="{39138701-8073-4650-B99D-36AA0E34659F}" presName="node" presStyleLbl="node1" presStyleIdx="0" presStyleCnt="6" custScaleX="132394" custScaleY="163743" custLinFactNeighborX="-11193" custLinFactNeighborY="14523">
        <dgm:presLayoutVars>
          <dgm:bulletEnabled val="1"/>
        </dgm:presLayoutVars>
      </dgm:prSet>
      <dgm:spPr/>
      <dgm:t>
        <a:bodyPr/>
        <a:lstStyle/>
        <a:p>
          <a:endParaRPr lang="en-US"/>
        </a:p>
      </dgm:t>
    </dgm:pt>
    <dgm:pt modelId="{92A6C396-2F31-4C77-B317-2D36027D794F}" type="pres">
      <dgm:prSet presAssocID="{18743BDC-768D-4C1C-97ED-9800337E024F}" presName="sibTrans" presStyleLbl="sibTrans2D1" presStyleIdx="0" presStyleCnt="5"/>
      <dgm:spPr/>
      <dgm:t>
        <a:bodyPr/>
        <a:lstStyle/>
        <a:p>
          <a:endParaRPr lang="en-US"/>
        </a:p>
      </dgm:t>
    </dgm:pt>
    <dgm:pt modelId="{BCC2794F-F4BD-42F4-8F3B-3622E84AAD08}" type="pres">
      <dgm:prSet presAssocID="{18743BDC-768D-4C1C-97ED-9800337E024F}" presName="connectorText" presStyleLbl="sibTrans2D1" presStyleIdx="0" presStyleCnt="5"/>
      <dgm:spPr/>
      <dgm:t>
        <a:bodyPr/>
        <a:lstStyle/>
        <a:p>
          <a:endParaRPr lang="en-US"/>
        </a:p>
      </dgm:t>
    </dgm:pt>
    <dgm:pt modelId="{8477C377-4ABE-469B-BE22-DC82301D3115}" type="pres">
      <dgm:prSet presAssocID="{21DCAB0F-10C1-4E12-8D96-BE5BE2CDAC3C}" presName="node" presStyleLbl="node1" presStyleIdx="1" presStyleCnt="6" custScaleX="124001" custScaleY="167694" custLinFactNeighborX="-3265" custLinFactNeighborY="14967">
        <dgm:presLayoutVars>
          <dgm:bulletEnabled val="1"/>
        </dgm:presLayoutVars>
      </dgm:prSet>
      <dgm:spPr/>
      <dgm:t>
        <a:bodyPr/>
        <a:lstStyle/>
        <a:p>
          <a:endParaRPr lang="en-US"/>
        </a:p>
      </dgm:t>
    </dgm:pt>
    <dgm:pt modelId="{0C9A76E0-AC8E-4D88-BA05-1F2CA578F37D}" type="pres">
      <dgm:prSet presAssocID="{1ED577BB-5485-41DC-94D1-25EB5B4F68BA}" presName="sibTrans" presStyleLbl="sibTrans2D1" presStyleIdx="1" presStyleCnt="5"/>
      <dgm:spPr/>
      <dgm:t>
        <a:bodyPr/>
        <a:lstStyle/>
        <a:p>
          <a:endParaRPr lang="en-US"/>
        </a:p>
      </dgm:t>
    </dgm:pt>
    <dgm:pt modelId="{308A3BD3-43D1-4CC9-9970-E5E49652FAF3}" type="pres">
      <dgm:prSet presAssocID="{1ED577BB-5485-41DC-94D1-25EB5B4F68BA}" presName="connectorText" presStyleLbl="sibTrans2D1" presStyleIdx="1" presStyleCnt="5"/>
      <dgm:spPr/>
      <dgm:t>
        <a:bodyPr/>
        <a:lstStyle/>
        <a:p>
          <a:endParaRPr lang="en-US"/>
        </a:p>
      </dgm:t>
    </dgm:pt>
    <dgm:pt modelId="{2E13EF85-A06A-4D35-888E-6CF14F3FB4C4}" type="pres">
      <dgm:prSet presAssocID="{3436F1EB-43CA-4231-A195-F38655E94802}" presName="node" presStyleLbl="node1" presStyleIdx="2" presStyleCnt="6" custScaleX="125074" custScaleY="163227" custLinFactNeighborX="-2452" custLinFactNeighborY="14288">
        <dgm:presLayoutVars>
          <dgm:bulletEnabled val="1"/>
        </dgm:presLayoutVars>
      </dgm:prSet>
      <dgm:spPr/>
      <dgm:t>
        <a:bodyPr/>
        <a:lstStyle/>
        <a:p>
          <a:endParaRPr lang="en-US"/>
        </a:p>
      </dgm:t>
    </dgm:pt>
    <dgm:pt modelId="{BA52CCEB-2BDC-4466-9AE0-04DDC10ADE67}" type="pres">
      <dgm:prSet presAssocID="{C04A3176-9C95-4630-A1CD-E909B0827C30}" presName="sibTrans" presStyleLbl="sibTrans2D1" presStyleIdx="2" presStyleCnt="5" custAng="21371993" custLinFactNeighborX="-30147" custLinFactNeighborY="15324"/>
      <dgm:spPr/>
      <dgm:t>
        <a:bodyPr/>
        <a:lstStyle/>
        <a:p>
          <a:endParaRPr lang="en-US"/>
        </a:p>
      </dgm:t>
    </dgm:pt>
    <dgm:pt modelId="{ADD6BF1C-5F68-459B-93C5-E34FFE78FB31}" type="pres">
      <dgm:prSet presAssocID="{C04A3176-9C95-4630-A1CD-E909B0827C30}" presName="connectorText" presStyleLbl="sibTrans2D1" presStyleIdx="2" presStyleCnt="5"/>
      <dgm:spPr/>
      <dgm:t>
        <a:bodyPr/>
        <a:lstStyle/>
        <a:p>
          <a:endParaRPr lang="en-US"/>
        </a:p>
      </dgm:t>
    </dgm:pt>
    <dgm:pt modelId="{804AC8B6-4756-4111-8530-60068D2710A9}" type="pres">
      <dgm:prSet presAssocID="{C7B2D926-9C15-48A8-A2D4-8B08E13BC2FA}" presName="node" presStyleLbl="node1" presStyleIdx="3" presStyleCnt="6" custScaleX="134563" custScaleY="162691" custLinFactNeighborX="-4318" custLinFactNeighborY="-16187">
        <dgm:presLayoutVars>
          <dgm:bulletEnabled val="1"/>
        </dgm:presLayoutVars>
      </dgm:prSet>
      <dgm:spPr/>
      <dgm:t>
        <a:bodyPr/>
        <a:lstStyle/>
        <a:p>
          <a:endParaRPr lang="en-US"/>
        </a:p>
      </dgm:t>
    </dgm:pt>
    <dgm:pt modelId="{6D3C2909-AB6B-4B8B-9B7D-94287F1DBAEC}" type="pres">
      <dgm:prSet presAssocID="{AB79971F-929B-4674-AB6B-34D7FC557B96}" presName="sibTrans" presStyleLbl="sibTrans2D1" presStyleIdx="3" presStyleCnt="5"/>
      <dgm:spPr/>
      <dgm:t>
        <a:bodyPr/>
        <a:lstStyle/>
        <a:p>
          <a:endParaRPr lang="en-US"/>
        </a:p>
      </dgm:t>
    </dgm:pt>
    <dgm:pt modelId="{08BDF8FC-5F02-4D1E-B97A-52E93EB5F763}" type="pres">
      <dgm:prSet presAssocID="{AB79971F-929B-4674-AB6B-34D7FC557B96}" presName="connectorText" presStyleLbl="sibTrans2D1" presStyleIdx="3" presStyleCnt="5"/>
      <dgm:spPr/>
      <dgm:t>
        <a:bodyPr/>
        <a:lstStyle/>
        <a:p>
          <a:endParaRPr lang="en-US"/>
        </a:p>
      </dgm:t>
    </dgm:pt>
    <dgm:pt modelId="{4E0E64B9-CC3D-478D-B2D2-95DD3D95CEAD}" type="pres">
      <dgm:prSet presAssocID="{52ECF490-5BD9-49A9-94EE-ABADBF8E34E6}" presName="node" presStyleLbl="node1" presStyleIdx="4" presStyleCnt="6" custScaleX="133051" custScaleY="171792" custLinFactNeighborX="-4757" custLinFactNeighborY="-13470">
        <dgm:presLayoutVars>
          <dgm:bulletEnabled val="1"/>
        </dgm:presLayoutVars>
      </dgm:prSet>
      <dgm:spPr/>
      <dgm:t>
        <a:bodyPr/>
        <a:lstStyle/>
        <a:p>
          <a:endParaRPr lang="en-US"/>
        </a:p>
      </dgm:t>
    </dgm:pt>
    <dgm:pt modelId="{105E8F9B-C2A1-49C8-A2D7-E820F2A5DEA7}" type="pres">
      <dgm:prSet presAssocID="{5901EAD3-C358-4044-8B58-5E2DBE889CA8}" presName="sibTrans" presStyleLbl="sibTrans2D1" presStyleIdx="4" presStyleCnt="5"/>
      <dgm:spPr/>
      <dgm:t>
        <a:bodyPr/>
        <a:lstStyle/>
        <a:p>
          <a:endParaRPr lang="en-US"/>
        </a:p>
      </dgm:t>
    </dgm:pt>
    <dgm:pt modelId="{D488613B-A99E-4D5D-9331-6D15B88772F5}" type="pres">
      <dgm:prSet presAssocID="{5901EAD3-C358-4044-8B58-5E2DBE889CA8}" presName="connectorText" presStyleLbl="sibTrans2D1" presStyleIdx="4" presStyleCnt="5"/>
      <dgm:spPr/>
      <dgm:t>
        <a:bodyPr/>
        <a:lstStyle/>
        <a:p>
          <a:endParaRPr lang="en-US"/>
        </a:p>
      </dgm:t>
    </dgm:pt>
    <dgm:pt modelId="{4CEF7F42-8AA5-4A05-AB10-AA195AACBAF7}" type="pres">
      <dgm:prSet presAssocID="{12907574-B82D-4A9F-8671-1860C00BE040}" presName="node" presStyleLbl="node1" presStyleIdx="5" presStyleCnt="6" custScaleX="133416" custScaleY="186141" custLinFactNeighborX="-12874" custLinFactNeighborY="-11516">
        <dgm:presLayoutVars>
          <dgm:bulletEnabled val="1"/>
        </dgm:presLayoutVars>
      </dgm:prSet>
      <dgm:spPr/>
      <dgm:t>
        <a:bodyPr/>
        <a:lstStyle/>
        <a:p>
          <a:endParaRPr lang="en-US"/>
        </a:p>
      </dgm:t>
    </dgm:pt>
  </dgm:ptLst>
  <dgm:cxnLst>
    <dgm:cxn modelId="{528EE199-74BF-419A-B183-57555AE97972}" type="presOf" srcId="{39138701-8073-4650-B99D-36AA0E34659F}" destId="{0D6B9A40-7343-45FC-BBA9-E0C4FA9168A0}" srcOrd="0" destOrd="0" presId="urn:microsoft.com/office/officeart/2005/8/layout/process5"/>
    <dgm:cxn modelId="{7F063F06-612E-4685-B7D4-CF25E599CAC3}" type="presOf" srcId="{3436F1EB-43CA-4231-A195-F38655E94802}" destId="{2E13EF85-A06A-4D35-888E-6CF14F3FB4C4}" srcOrd="0" destOrd="0" presId="urn:microsoft.com/office/officeart/2005/8/layout/process5"/>
    <dgm:cxn modelId="{31169F45-0061-4243-A909-63AF61C0CEBE}" type="presOf" srcId="{21DCAB0F-10C1-4E12-8D96-BE5BE2CDAC3C}" destId="{8477C377-4ABE-469B-BE22-DC82301D3115}" srcOrd="0" destOrd="0" presId="urn:microsoft.com/office/officeart/2005/8/layout/process5"/>
    <dgm:cxn modelId="{C7341B6F-ADF9-452C-86EB-182DA93D3404}" srcId="{64F10F48-8576-425B-8DB9-60713370FD82}" destId="{52ECF490-5BD9-49A9-94EE-ABADBF8E34E6}" srcOrd="4" destOrd="0" parTransId="{2591546B-7939-43D4-B57B-9EFFD92D53B2}" sibTransId="{5901EAD3-C358-4044-8B58-5E2DBE889CA8}"/>
    <dgm:cxn modelId="{13E4B1D3-0A82-450A-83DE-5FC9811EBF47}" srcId="{64F10F48-8576-425B-8DB9-60713370FD82}" destId="{12907574-B82D-4A9F-8671-1860C00BE040}" srcOrd="5" destOrd="0" parTransId="{93498B0F-71A2-47D2-B12F-67C02D7EA996}" sibTransId="{26D9F77D-9D76-453B-AED1-0343F0E3374C}"/>
    <dgm:cxn modelId="{582A8123-BD79-43D6-9353-4085E6A76295}" type="presOf" srcId="{1ED577BB-5485-41DC-94D1-25EB5B4F68BA}" destId="{308A3BD3-43D1-4CC9-9970-E5E49652FAF3}" srcOrd="1" destOrd="0" presId="urn:microsoft.com/office/officeart/2005/8/layout/process5"/>
    <dgm:cxn modelId="{8771C4DB-D28B-450B-AA3F-C1895405D061}" srcId="{64F10F48-8576-425B-8DB9-60713370FD82}" destId="{C7B2D926-9C15-48A8-A2D4-8B08E13BC2FA}" srcOrd="3" destOrd="0" parTransId="{AE4EC85D-8F78-4BBD-BDD0-ED3AC5315BB9}" sibTransId="{AB79971F-929B-4674-AB6B-34D7FC557B96}"/>
    <dgm:cxn modelId="{7D3A329B-3DAF-46C3-AC3B-E4E2942223EA}" srcId="{64F10F48-8576-425B-8DB9-60713370FD82}" destId="{3436F1EB-43CA-4231-A195-F38655E94802}" srcOrd="2" destOrd="0" parTransId="{95548EA9-5D86-4072-9A8A-0BAE98A723A8}" sibTransId="{C04A3176-9C95-4630-A1CD-E909B0827C30}"/>
    <dgm:cxn modelId="{44F40776-4F16-4807-B2BC-F119AE24293C}" type="presOf" srcId="{12907574-B82D-4A9F-8671-1860C00BE040}" destId="{4CEF7F42-8AA5-4A05-AB10-AA195AACBAF7}" srcOrd="0" destOrd="0" presId="urn:microsoft.com/office/officeart/2005/8/layout/process5"/>
    <dgm:cxn modelId="{D95C93E3-F2C4-46F8-A892-FFCB970C8232}" type="presOf" srcId="{18743BDC-768D-4C1C-97ED-9800337E024F}" destId="{BCC2794F-F4BD-42F4-8F3B-3622E84AAD08}" srcOrd="1" destOrd="0" presId="urn:microsoft.com/office/officeart/2005/8/layout/process5"/>
    <dgm:cxn modelId="{819EDB31-0BF4-4F93-9261-353DBEB7030C}" type="presOf" srcId="{52ECF490-5BD9-49A9-94EE-ABADBF8E34E6}" destId="{4E0E64B9-CC3D-478D-B2D2-95DD3D95CEAD}" srcOrd="0" destOrd="0" presId="urn:microsoft.com/office/officeart/2005/8/layout/process5"/>
    <dgm:cxn modelId="{81870590-0235-48E8-877D-6376B7424730}" type="presOf" srcId="{5901EAD3-C358-4044-8B58-5E2DBE889CA8}" destId="{105E8F9B-C2A1-49C8-A2D7-E820F2A5DEA7}" srcOrd="0" destOrd="0" presId="urn:microsoft.com/office/officeart/2005/8/layout/process5"/>
    <dgm:cxn modelId="{FB13B227-69B2-49C1-B3CF-04F1E2261A65}" type="presOf" srcId="{1ED577BB-5485-41DC-94D1-25EB5B4F68BA}" destId="{0C9A76E0-AC8E-4D88-BA05-1F2CA578F37D}" srcOrd="0" destOrd="0" presId="urn:microsoft.com/office/officeart/2005/8/layout/process5"/>
    <dgm:cxn modelId="{1E09BADF-19A1-4017-821A-3AA8B47D25CC}" type="presOf" srcId="{C7B2D926-9C15-48A8-A2D4-8B08E13BC2FA}" destId="{804AC8B6-4756-4111-8530-60068D2710A9}" srcOrd="0" destOrd="0" presId="urn:microsoft.com/office/officeart/2005/8/layout/process5"/>
    <dgm:cxn modelId="{03F822A8-EF37-4ACE-B929-FC740D7E48B4}" type="presOf" srcId="{AB79971F-929B-4674-AB6B-34D7FC557B96}" destId="{6D3C2909-AB6B-4B8B-9B7D-94287F1DBAEC}" srcOrd="0" destOrd="0" presId="urn:microsoft.com/office/officeart/2005/8/layout/process5"/>
    <dgm:cxn modelId="{D8DD563F-C4DE-430F-BD2A-E104CA50A890}" type="presOf" srcId="{AB79971F-929B-4674-AB6B-34D7FC557B96}" destId="{08BDF8FC-5F02-4D1E-B97A-52E93EB5F763}" srcOrd="1" destOrd="0" presId="urn:microsoft.com/office/officeart/2005/8/layout/process5"/>
    <dgm:cxn modelId="{9FFF23E6-70F1-4197-AA13-E76D4818DF21}" type="presOf" srcId="{5901EAD3-C358-4044-8B58-5E2DBE889CA8}" destId="{D488613B-A99E-4D5D-9331-6D15B88772F5}" srcOrd="1" destOrd="0" presId="urn:microsoft.com/office/officeart/2005/8/layout/process5"/>
    <dgm:cxn modelId="{E71D4235-6D02-45F8-BC4C-3F0F6D26E47E}" type="presOf" srcId="{C04A3176-9C95-4630-A1CD-E909B0827C30}" destId="{BA52CCEB-2BDC-4466-9AE0-04DDC10ADE67}" srcOrd="0" destOrd="0" presId="urn:microsoft.com/office/officeart/2005/8/layout/process5"/>
    <dgm:cxn modelId="{08FA7498-46B6-4594-8ADC-CAC5FAED8F13}" type="presOf" srcId="{64F10F48-8576-425B-8DB9-60713370FD82}" destId="{9375BFA1-2E1E-48D2-AFF2-2055A82E72B0}" srcOrd="0" destOrd="0" presId="urn:microsoft.com/office/officeart/2005/8/layout/process5"/>
    <dgm:cxn modelId="{C49C72DF-C6DB-4A18-A9E8-36997D3F93A6}" srcId="{64F10F48-8576-425B-8DB9-60713370FD82}" destId="{39138701-8073-4650-B99D-36AA0E34659F}" srcOrd="0" destOrd="0" parTransId="{3206E5FE-2851-44A5-902A-6DBB5A8701EF}" sibTransId="{18743BDC-768D-4C1C-97ED-9800337E024F}"/>
    <dgm:cxn modelId="{AE63A3F4-6B7C-4234-9268-059AB43C2DED}" type="presOf" srcId="{18743BDC-768D-4C1C-97ED-9800337E024F}" destId="{92A6C396-2F31-4C77-B317-2D36027D794F}" srcOrd="0" destOrd="0" presId="urn:microsoft.com/office/officeart/2005/8/layout/process5"/>
    <dgm:cxn modelId="{9DD7EF61-9B06-42D8-9084-3B18725D0A37}" type="presOf" srcId="{C04A3176-9C95-4630-A1CD-E909B0827C30}" destId="{ADD6BF1C-5F68-459B-93C5-E34FFE78FB31}" srcOrd="1" destOrd="0" presId="urn:microsoft.com/office/officeart/2005/8/layout/process5"/>
    <dgm:cxn modelId="{D6DF5CE5-227B-4A6E-B53C-58D4B18F1E10}" srcId="{64F10F48-8576-425B-8DB9-60713370FD82}" destId="{21DCAB0F-10C1-4E12-8D96-BE5BE2CDAC3C}" srcOrd="1" destOrd="0" parTransId="{08F3819E-F208-4672-8FFA-833AE513181A}" sibTransId="{1ED577BB-5485-41DC-94D1-25EB5B4F68BA}"/>
    <dgm:cxn modelId="{F28D05BA-6551-4C8E-9238-165F3C8E5070}" type="presParOf" srcId="{9375BFA1-2E1E-48D2-AFF2-2055A82E72B0}" destId="{0D6B9A40-7343-45FC-BBA9-E0C4FA9168A0}" srcOrd="0" destOrd="0" presId="urn:microsoft.com/office/officeart/2005/8/layout/process5"/>
    <dgm:cxn modelId="{5F661655-77E0-4CA6-955D-A21F5F2C3681}" type="presParOf" srcId="{9375BFA1-2E1E-48D2-AFF2-2055A82E72B0}" destId="{92A6C396-2F31-4C77-B317-2D36027D794F}" srcOrd="1" destOrd="0" presId="urn:microsoft.com/office/officeart/2005/8/layout/process5"/>
    <dgm:cxn modelId="{B332577E-07CD-4233-B100-71781A1EC202}" type="presParOf" srcId="{92A6C396-2F31-4C77-B317-2D36027D794F}" destId="{BCC2794F-F4BD-42F4-8F3B-3622E84AAD08}" srcOrd="0" destOrd="0" presId="urn:microsoft.com/office/officeart/2005/8/layout/process5"/>
    <dgm:cxn modelId="{E40A5715-C087-41A8-8F89-D54A4D7A6545}" type="presParOf" srcId="{9375BFA1-2E1E-48D2-AFF2-2055A82E72B0}" destId="{8477C377-4ABE-469B-BE22-DC82301D3115}" srcOrd="2" destOrd="0" presId="urn:microsoft.com/office/officeart/2005/8/layout/process5"/>
    <dgm:cxn modelId="{D019C48F-140D-4F61-93F9-93D321BF8F51}" type="presParOf" srcId="{9375BFA1-2E1E-48D2-AFF2-2055A82E72B0}" destId="{0C9A76E0-AC8E-4D88-BA05-1F2CA578F37D}" srcOrd="3" destOrd="0" presId="urn:microsoft.com/office/officeart/2005/8/layout/process5"/>
    <dgm:cxn modelId="{21BADAC4-6DD5-410A-BE81-C6B42EE50D37}" type="presParOf" srcId="{0C9A76E0-AC8E-4D88-BA05-1F2CA578F37D}" destId="{308A3BD3-43D1-4CC9-9970-E5E49652FAF3}" srcOrd="0" destOrd="0" presId="urn:microsoft.com/office/officeart/2005/8/layout/process5"/>
    <dgm:cxn modelId="{03F091BA-6F1E-49DE-BCCD-9F9CFE4CEAA1}" type="presParOf" srcId="{9375BFA1-2E1E-48D2-AFF2-2055A82E72B0}" destId="{2E13EF85-A06A-4D35-888E-6CF14F3FB4C4}" srcOrd="4" destOrd="0" presId="urn:microsoft.com/office/officeart/2005/8/layout/process5"/>
    <dgm:cxn modelId="{44272143-1282-44B9-A69B-1122B757CAA7}" type="presParOf" srcId="{9375BFA1-2E1E-48D2-AFF2-2055A82E72B0}" destId="{BA52CCEB-2BDC-4466-9AE0-04DDC10ADE67}" srcOrd="5" destOrd="0" presId="urn:microsoft.com/office/officeart/2005/8/layout/process5"/>
    <dgm:cxn modelId="{D5F00898-B790-4832-8A4E-89674EA2868F}" type="presParOf" srcId="{BA52CCEB-2BDC-4466-9AE0-04DDC10ADE67}" destId="{ADD6BF1C-5F68-459B-93C5-E34FFE78FB31}" srcOrd="0" destOrd="0" presId="urn:microsoft.com/office/officeart/2005/8/layout/process5"/>
    <dgm:cxn modelId="{E7D0E408-68F1-4848-B6FD-471FFB83B20F}" type="presParOf" srcId="{9375BFA1-2E1E-48D2-AFF2-2055A82E72B0}" destId="{804AC8B6-4756-4111-8530-60068D2710A9}" srcOrd="6" destOrd="0" presId="urn:microsoft.com/office/officeart/2005/8/layout/process5"/>
    <dgm:cxn modelId="{F7169EA8-9B84-40EA-8D84-EEC2FCBFC1F3}" type="presParOf" srcId="{9375BFA1-2E1E-48D2-AFF2-2055A82E72B0}" destId="{6D3C2909-AB6B-4B8B-9B7D-94287F1DBAEC}" srcOrd="7" destOrd="0" presId="urn:microsoft.com/office/officeart/2005/8/layout/process5"/>
    <dgm:cxn modelId="{2DDCFE9F-54F0-400B-A08C-064D0E9D1873}" type="presParOf" srcId="{6D3C2909-AB6B-4B8B-9B7D-94287F1DBAEC}" destId="{08BDF8FC-5F02-4D1E-B97A-52E93EB5F763}" srcOrd="0" destOrd="0" presId="urn:microsoft.com/office/officeart/2005/8/layout/process5"/>
    <dgm:cxn modelId="{4B12D7A6-043C-4A88-AAC7-CCA53EE43891}" type="presParOf" srcId="{9375BFA1-2E1E-48D2-AFF2-2055A82E72B0}" destId="{4E0E64B9-CC3D-478D-B2D2-95DD3D95CEAD}" srcOrd="8" destOrd="0" presId="urn:microsoft.com/office/officeart/2005/8/layout/process5"/>
    <dgm:cxn modelId="{69F1E95D-F30D-4309-8C2F-FFB53BE6BCE3}" type="presParOf" srcId="{9375BFA1-2E1E-48D2-AFF2-2055A82E72B0}" destId="{105E8F9B-C2A1-49C8-A2D7-E820F2A5DEA7}" srcOrd="9" destOrd="0" presId="urn:microsoft.com/office/officeart/2005/8/layout/process5"/>
    <dgm:cxn modelId="{1FCD2507-FC43-4E9A-B67D-AE300995B4E4}" type="presParOf" srcId="{105E8F9B-C2A1-49C8-A2D7-E820F2A5DEA7}" destId="{D488613B-A99E-4D5D-9331-6D15B88772F5}" srcOrd="0" destOrd="0" presId="urn:microsoft.com/office/officeart/2005/8/layout/process5"/>
    <dgm:cxn modelId="{892151FD-C58C-45F7-B8AD-06C934781CCF}" type="presParOf" srcId="{9375BFA1-2E1E-48D2-AFF2-2055A82E72B0}" destId="{4CEF7F42-8AA5-4A05-AB10-AA195AACBAF7}" srcOrd="10"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F2BDC4-C70A-403C-BC05-7902EC74E109}" type="doc">
      <dgm:prSet loTypeId="urn:microsoft.com/office/officeart/2005/8/layout/hProcess7" loCatId="process" qsTypeId="urn:microsoft.com/office/officeart/2005/8/quickstyle/simple1" qsCatId="simple" csTypeId="urn:microsoft.com/office/officeart/2005/8/colors/colorful1" csCatId="colorful" phldr="1"/>
      <dgm:spPr/>
      <dgm:t>
        <a:bodyPr/>
        <a:lstStyle/>
        <a:p>
          <a:endParaRPr lang="en-US"/>
        </a:p>
      </dgm:t>
    </dgm:pt>
    <dgm:pt modelId="{550933DF-5CD0-4292-8B5D-B3C46BC0182D}">
      <dgm:prSet phldrT="[Text]"/>
      <dgm:spPr/>
      <dgm:t>
        <a:bodyPr/>
        <a:lstStyle/>
        <a:p>
          <a:r>
            <a:rPr lang="en-US" dirty="0"/>
            <a:t>Guardian Scholars </a:t>
          </a:r>
        </a:p>
      </dgm:t>
    </dgm:pt>
    <dgm:pt modelId="{22531139-0783-49BB-8E6B-CCBA98119A24}" type="parTrans" cxnId="{1E2E03C3-95D2-44E6-B919-CC0F893FD34E}">
      <dgm:prSet/>
      <dgm:spPr/>
      <dgm:t>
        <a:bodyPr/>
        <a:lstStyle/>
        <a:p>
          <a:endParaRPr lang="en-US"/>
        </a:p>
      </dgm:t>
    </dgm:pt>
    <dgm:pt modelId="{2F9CC52D-6EC6-4DD7-8C6F-9F9022794512}" type="sibTrans" cxnId="{1E2E03C3-95D2-44E6-B919-CC0F893FD34E}">
      <dgm:prSet/>
      <dgm:spPr/>
      <dgm:t>
        <a:bodyPr/>
        <a:lstStyle/>
        <a:p>
          <a:endParaRPr lang="en-US"/>
        </a:p>
      </dgm:t>
    </dgm:pt>
    <dgm:pt modelId="{168B9939-BB0B-4AC8-9F94-27EFBB4E6916}">
      <dgm:prSet phldrT="[Text]" custT="1"/>
      <dgm:spPr/>
      <dgm:t>
        <a:bodyPr/>
        <a:lstStyle/>
        <a:p>
          <a:r>
            <a:rPr lang="en-US" sz="1200" dirty="0">
              <a:solidFill>
                <a:srgbClr val="002060"/>
              </a:solidFill>
            </a:rPr>
            <a:t>- Counseling</a:t>
          </a:r>
        </a:p>
        <a:p>
          <a:r>
            <a:rPr lang="en-US" sz="1200" dirty="0">
              <a:solidFill>
                <a:srgbClr val="002060"/>
              </a:solidFill>
            </a:rPr>
            <a:t>- Care-packs</a:t>
          </a:r>
        </a:p>
        <a:p>
          <a:r>
            <a:rPr lang="en-US" sz="1200" dirty="0">
              <a:solidFill>
                <a:srgbClr val="002060"/>
              </a:solidFill>
            </a:rPr>
            <a:t>- Financial Aid Assistance</a:t>
          </a:r>
        </a:p>
        <a:p>
          <a:r>
            <a:rPr lang="en-US" sz="1200" dirty="0">
              <a:solidFill>
                <a:srgbClr val="002060"/>
              </a:solidFill>
            </a:rPr>
            <a:t>- Transportation Assistance</a:t>
          </a:r>
        </a:p>
        <a:p>
          <a:r>
            <a:rPr lang="en-US" sz="1200" dirty="0">
              <a:solidFill>
                <a:srgbClr val="002060"/>
              </a:solidFill>
            </a:rPr>
            <a:t>- Book </a:t>
          </a:r>
          <a:r>
            <a:rPr lang="en-US" sz="1200" dirty="0" smtClean="0">
              <a:solidFill>
                <a:srgbClr val="002060"/>
              </a:solidFill>
            </a:rPr>
            <a:t>Voucher</a:t>
          </a:r>
        </a:p>
        <a:p>
          <a:r>
            <a:rPr lang="en-US" sz="1200" dirty="0" smtClean="0">
              <a:solidFill>
                <a:srgbClr val="002060"/>
              </a:solidFill>
            </a:rPr>
            <a:t>-Meal Card Per Semester</a:t>
          </a:r>
        </a:p>
        <a:p>
          <a:r>
            <a:rPr lang="en-US" sz="1200" dirty="0" smtClean="0">
              <a:solidFill>
                <a:srgbClr val="002060"/>
              </a:solidFill>
            </a:rPr>
            <a:t>-Gas Card Per Semester</a:t>
          </a:r>
          <a:endParaRPr lang="en-US" sz="1200" dirty="0">
            <a:solidFill>
              <a:srgbClr val="002060"/>
            </a:solidFill>
          </a:endParaRPr>
        </a:p>
        <a:p>
          <a:r>
            <a:rPr lang="en-US" sz="1200" dirty="0">
              <a:solidFill>
                <a:srgbClr val="002060"/>
              </a:solidFill>
            </a:rPr>
            <a:t>- Transfer Assistance</a:t>
          </a:r>
        </a:p>
        <a:p>
          <a:r>
            <a:rPr lang="en-US" sz="1200" dirty="0">
              <a:solidFill>
                <a:srgbClr val="002060"/>
              </a:solidFill>
            </a:rPr>
            <a:t>- Resource connections</a:t>
          </a:r>
        </a:p>
        <a:p>
          <a:r>
            <a:rPr lang="en-US" sz="1200" dirty="0">
              <a:solidFill>
                <a:srgbClr val="002060"/>
              </a:solidFill>
            </a:rPr>
            <a:t>- Graduation pictures, cap and gown Assistance</a:t>
          </a:r>
        </a:p>
        <a:p>
          <a:r>
            <a:rPr lang="en-US" sz="1200" dirty="0">
              <a:solidFill>
                <a:srgbClr val="002060"/>
              </a:solidFill>
            </a:rPr>
            <a:t>- Campus visits to </a:t>
          </a:r>
          <a:r>
            <a:rPr lang="en-US" sz="1200" dirty="0" smtClean="0">
              <a:solidFill>
                <a:srgbClr val="002060"/>
              </a:solidFill>
            </a:rPr>
            <a:t>universities</a:t>
          </a:r>
        </a:p>
        <a:p>
          <a:r>
            <a:rPr lang="en-US" sz="1200" dirty="0" smtClean="0">
              <a:solidFill>
                <a:srgbClr val="002060"/>
              </a:solidFill>
            </a:rPr>
            <a:t>-Lending Program</a:t>
          </a:r>
        </a:p>
        <a:p>
          <a:r>
            <a:rPr lang="en-US" sz="1200" dirty="0" smtClean="0">
              <a:solidFill>
                <a:srgbClr val="002060"/>
              </a:solidFill>
            </a:rPr>
            <a:t>-End-of-Semester Success Grant</a:t>
          </a:r>
        </a:p>
        <a:p>
          <a:r>
            <a:rPr lang="en-US" sz="1200" dirty="0" smtClean="0">
              <a:solidFill>
                <a:srgbClr val="002060"/>
              </a:solidFill>
            </a:rPr>
            <a:t>-Special Circumstance Emergency Fund</a:t>
          </a:r>
        </a:p>
        <a:p>
          <a:r>
            <a:rPr lang="en-US" sz="1200" dirty="0" smtClean="0">
              <a:solidFill>
                <a:srgbClr val="002060"/>
              </a:solidFill>
            </a:rPr>
            <a:t>-Progress Celebration</a:t>
          </a:r>
        </a:p>
        <a:p>
          <a:r>
            <a:rPr lang="en-US" sz="1200" dirty="0" smtClean="0">
              <a:solidFill>
                <a:srgbClr val="002060"/>
              </a:solidFill>
            </a:rPr>
            <a:t>-Social Events</a:t>
          </a:r>
        </a:p>
        <a:p>
          <a:endParaRPr lang="en-US" sz="1200" dirty="0"/>
        </a:p>
      </dgm:t>
    </dgm:pt>
    <dgm:pt modelId="{DA550F50-FA36-4005-91B6-6D6633F4DBBD}" type="parTrans" cxnId="{5BA6771E-39FD-4F99-BC5E-FC2CFA359BA7}">
      <dgm:prSet/>
      <dgm:spPr/>
      <dgm:t>
        <a:bodyPr/>
        <a:lstStyle/>
        <a:p>
          <a:endParaRPr lang="en-US"/>
        </a:p>
      </dgm:t>
    </dgm:pt>
    <dgm:pt modelId="{99B21294-C9A9-48CA-93F6-FB849B14C8E9}" type="sibTrans" cxnId="{5BA6771E-39FD-4F99-BC5E-FC2CFA359BA7}">
      <dgm:prSet/>
      <dgm:spPr/>
      <dgm:t>
        <a:bodyPr/>
        <a:lstStyle/>
        <a:p>
          <a:endParaRPr lang="en-US"/>
        </a:p>
      </dgm:t>
    </dgm:pt>
    <dgm:pt modelId="{9461FC18-69E3-48D7-8B16-698D53124769}">
      <dgm:prSet phldrT="[Text]"/>
      <dgm:spPr/>
      <dgm:t>
        <a:bodyPr/>
        <a:lstStyle/>
        <a:p>
          <a:r>
            <a:rPr lang="en-US"/>
            <a:t>EOPS/Guardian Scholars</a:t>
          </a:r>
        </a:p>
      </dgm:t>
    </dgm:pt>
    <dgm:pt modelId="{029F86E7-B12A-4A86-9A92-C399F846A07D}" type="parTrans" cxnId="{F8D976AF-7578-42AF-8547-CDD8CC024CB7}">
      <dgm:prSet/>
      <dgm:spPr/>
      <dgm:t>
        <a:bodyPr/>
        <a:lstStyle/>
        <a:p>
          <a:endParaRPr lang="en-US"/>
        </a:p>
      </dgm:t>
    </dgm:pt>
    <dgm:pt modelId="{87D09BA1-A7E2-405D-87A8-2CAE5D9BA567}" type="sibTrans" cxnId="{F8D976AF-7578-42AF-8547-CDD8CC024CB7}">
      <dgm:prSet/>
      <dgm:spPr/>
      <dgm:t>
        <a:bodyPr/>
        <a:lstStyle/>
        <a:p>
          <a:endParaRPr lang="en-US"/>
        </a:p>
      </dgm:t>
    </dgm:pt>
    <dgm:pt modelId="{B724EC85-6C2E-4597-91A9-396DC66D49DE}">
      <dgm:prSet phldrT="[Text]" custT="1"/>
      <dgm:spPr/>
      <dgm:t>
        <a:bodyPr/>
        <a:lstStyle/>
        <a:p>
          <a:r>
            <a:rPr lang="en-US" sz="1200" dirty="0">
              <a:solidFill>
                <a:srgbClr val="002060"/>
              </a:solidFill>
            </a:rPr>
            <a:t>- **everything in Guardian Scholars and...</a:t>
          </a:r>
        </a:p>
        <a:p>
          <a:r>
            <a:rPr lang="en-US" sz="1200" dirty="0">
              <a:solidFill>
                <a:srgbClr val="002060"/>
              </a:solidFill>
            </a:rPr>
            <a:t>- additional funds to buy text books</a:t>
          </a:r>
        </a:p>
        <a:p>
          <a:r>
            <a:rPr lang="en-US" sz="1200" dirty="0">
              <a:solidFill>
                <a:srgbClr val="002060"/>
              </a:solidFill>
            </a:rPr>
            <a:t>- additional funds to buy school </a:t>
          </a:r>
          <a:r>
            <a:rPr lang="en-US" sz="1200" dirty="0" smtClean="0">
              <a:solidFill>
                <a:srgbClr val="002060"/>
              </a:solidFill>
            </a:rPr>
            <a:t>supplies</a:t>
          </a:r>
        </a:p>
        <a:p>
          <a:r>
            <a:rPr lang="en-US" sz="1200" dirty="0" smtClean="0">
              <a:solidFill>
                <a:srgbClr val="002060"/>
              </a:solidFill>
            </a:rPr>
            <a:t>-Priority Registration</a:t>
          </a:r>
        </a:p>
        <a:p>
          <a:r>
            <a:rPr lang="en-US" sz="1200" dirty="0" smtClean="0">
              <a:solidFill>
                <a:srgbClr val="002060"/>
              </a:solidFill>
            </a:rPr>
            <a:t>-additional tutoring services</a:t>
          </a:r>
        </a:p>
        <a:p>
          <a:r>
            <a:rPr lang="en-US" sz="1200" dirty="0" smtClean="0">
              <a:solidFill>
                <a:srgbClr val="002060"/>
              </a:solidFill>
            </a:rPr>
            <a:t>-waived CSU/UC applications</a:t>
          </a:r>
          <a:endParaRPr lang="en-US" sz="1200" dirty="0">
            <a:solidFill>
              <a:srgbClr val="002060"/>
            </a:solidFill>
          </a:endParaRPr>
        </a:p>
      </dgm:t>
    </dgm:pt>
    <dgm:pt modelId="{3E295ED6-6F25-407C-B45B-E31B8F620020}" type="parTrans" cxnId="{37608A87-2FC9-4B75-AFFA-EF5DC84F1A16}">
      <dgm:prSet/>
      <dgm:spPr/>
      <dgm:t>
        <a:bodyPr/>
        <a:lstStyle/>
        <a:p>
          <a:endParaRPr lang="en-US"/>
        </a:p>
      </dgm:t>
    </dgm:pt>
    <dgm:pt modelId="{6BA85304-A722-40E0-BB0E-0708E42D58E6}" type="sibTrans" cxnId="{37608A87-2FC9-4B75-AFFA-EF5DC84F1A16}">
      <dgm:prSet/>
      <dgm:spPr/>
      <dgm:t>
        <a:bodyPr/>
        <a:lstStyle/>
        <a:p>
          <a:endParaRPr lang="en-US"/>
        </a:p>
      </dgm:t>
    </dgm:pt>
    <dgm:pt modelId="{0C09DF72-C238-4C1D-9621-2306BF46430A}">
      <dgm:prSet phldrT="[Text]"/>
      <dgm:spPr/>
      <dgm:t>
        <a:bodyPr/>
        <a:lstStyle/>
        <a:p>
          <a:r>
            <a:rPr lang="en-US"/>
            <a:t>EOPS/CAFYES/ Guardian Scholars</a:t>
          </a:r>
        </a:p>
      </dgm:t>
    </dgm:pt>
    <dgm:pt modelId="{312AD0B6-2568-4727-8717-1026EDB52741}" type="parTrans" cxnId="{E78BFCFB-30DF-4A7A-BD2F-83542DF5F0E8}">
      <dgm:prSet/>
      <dgm:spPr/>
      <dgm:t>
        <a:bodyPr/>
        <a:lstStyle/>
        <a:p>
          <a:endParaRPr lang="en-US"/>
        </a:p>
      </dgm:t>
    </dgm:pt>
    <dgm:pt modelId="{B6F01027-7132-459E-9A85-1CC292B80CA3}" type="sibTrans" cxnId="{E78BFCFB-30DF-4A7A-BD2F-83542DF5F0E8}">
      <dgm:prSet/>
      <dgm:spPr/>
      <dgm:t>
        <a:bodyPr/>
        <a:lstStyle/>
        <a:p>
          <a:endParaRPr lang="en-US"/>
        </a:p>
      </dgm:t>
    </dgm:pt>
    <dgm:pt modelId="{A6519503-5AA8-43A1-9948-B86CCD5BEE64}">
      <dgm:prSet phldrT="[Text]" custT="1"/>
      <dgm:spPr/>
      <dgm:t>
        <a:bodyPr/>
        <a:lstStyle/>
        <a:p>
          <a:r>
            <a:rPr lang="en-US" sz="1200" dirty="0">
              <a:solidFill>
                <a:srgbClr val="002060"/>
              </a:solidFill>
            </a:rPr>
            <a:t>- **everything in Guardian Scholars and EOPS and...</a:t>
          </a:r>
        </a:p>
        <a:p>
          <a:r>
            <a:rPr lang="en-US" sz="1200" dirty="0">
              <a:solidFill>
                <a:srgbClr val="002060"/>
              </a:solidFill>
            </a:rPr>
            <a:t>- </a:t>
          </a:r>
          <a:r>
            <a:rPr lang="en-US" sz="1200" dirty="0" smtClean="0">
              <a:solidFill>
                <a:srgbClr val="002060"/>
              </a:solidFill>
            </a:rPr>
            <a:t>additional </a:t>
          </a:r>
          <a:r>
            <a:rPr lang="en-US" sz="1200" dirty="0">
              <a:solidFill>
                <a:srgbClr val="002060"/>
              </a:solidFill>
            </a:rPr>
            <a:t>funds to buy text books</a:t>
          </a:r>
        </a:p>
        <a:p>
          <a:r>
            <a:rPr lang="en-US" sz="1200" dirty="0">
              <a:solidFill>
                <a:srgbClr val="002060"/>
              </a:solidFill>
            </a:rPr>
            <a:t>-additional funds to buy school supplies</a:t>
          </a:r>
        </a:p>
        <a:p>
          <a:r>
            <a:rPr lang="en-US" sz="1200" dirty="0">
              <a:solidFill>
                <a:srgbClr val="002060"/>
              </a:solidFill>
            </a:rPr>
            <a:t>- monthly grants, vendor </a:t>
          </a:r>
          <a:r>
            <a:rPr lang="en-US" sz="1200" dirty="0" smtClean="0">
              <a:solidFill>
                <a:srgbClr val="002060"/>
              </a:solidFill>
            </a:rPr>
            <a:t>cards,</a:t>
          </a:r>
        </a:p>
        <a:p>
          <a:r>
            <a:rPr lang="en-US" sz="1200" dirty="0" smtClean="0">
              <a:solidFill>
                <a:srgbClr val="002060"/>
              </a:solidFill>
            </a:rPr>
            <a:t>-lending laptop program</a:t>
          </a:r>
        </a:p>
        <a:p>
          <a:r>
            <a:rPr lang="en-US" sz="1200" dirty="0" smtClean="0">
              <a:solidFill>
                <a:srgbClr val="002060"/>
              </a:solidFill>
            </a:rPr>
            <a:t>-special circumstance/Emergency fund</a:t>
          </a:r>
          <a:endParaRPr lang="en-US" sz="1200" dirty="0">
            <a:solidFill>
              <a:srgbClr val="002060"/>
            </a:solidFill>
          </a:endParaRPr>
        </a:p>
        <a:p>
          <a:r>
            <a:rPr lang="en-US" sz="1200" dirty="0">
              <a:solidFill>
                <a:srgbClr val="002060"/>
              </a:solidFill>
            </a:rPr>
            <a:t>- Success coach and specialized counseling</a:t>
          </a:r>
        </a:p>
      </dgm:t>
    </dgm:pt>
    <dgm:pt modelId="{10A63236-78EF-4C6E-8A0E-16167512533E}" type="parTrans" cxnId="{C5167471-8962-435D-BD28-22EA15EE667C}">
      <dgm:prSet/>
      <dgm:spPr/>
      <dgm:t>
        <a:bodyPr/>
        <a:lstStyle/>
        <a:p>
          <a:endParaRPr lang="en-US"/>
        </a:p>
      </dgm:t>
    </dgm:pt>
    <dgm:pt modelId="{EB7081A1-23B2-4C48-B658-27EAF1D8C19E}" type="sibTrans" cxnId="{C5167471-8962-435D-BD28-22EA15EE667C}">
      <dgm:prSet/>
      <dgm:spPr/>
      <dgm:t>
        <a:bodyPr/>
        <a:lstStyle/>
        <a:p>
          <a:endParaRPr lang="en-US"/>
        </a:p>
      </dgm:t>
    </dgm:pt>
    <dgm:pt modelId="{320A5D63-F60E-4F3B-BFF7-6FA1142974D0}" type="pres">
      <dgm:prSet presAssocID="{80F2BDC4-C70A-403C-BC05-7902EC74E109}" presName="Name0" presStyleCnt="0">
        <dgm:presLayoutVars>
          <dgm:dir/>
          <dgm:animLvl val="lvl"/>
          <dgm:resizeHandles val="exact"/>
        </dgm:presLayoutVars>
      </dgm:prSet>
      <dgm:spPr/>
      <dgm:t>
        <a:bodyPr/>
        <a:lstStyle/>
        <a:p>
          <a:endParaRPr lang="en-US"/>
        </a:p>
      </dgm:t>
    </dgm:pt>
    <dgm:pt modelId="{BAE9D917-AE00-4C61-AAF3-C514EFF4FAB0}" type="pres">
      <dgm:prSet presAssocID="{550933DF-5CD0-4292-8B5D-B3C46BC0182D}" presName="compositeNode" presStyleCnt="0">
        <dgm:presLayoutVars>
          <dgm:bulletEnabled val="1"/>
        </dgm:presLayoutVars>
      </dgm:prSet>
      <dgm:spPr/>
    </dgm:pt>
    <dgm:pt modelId="{FDD17560-1F7F-43E3-8D8A-12B27ABFFF3E}" type="pres">
      <dgm:prSet presAssocID="{550933DF-5CD0-4292-8B5D-B3C46BC0182D}" presName="bgRect" presStyleLbl="node1" presStyleIdx="0" presStyleCnt="3" custLinFactNeighborX="-2757" custLinFactNeighborY="18494"/>
      <dgm:spPr/>
      <dgm:t>
        <a:bodyPr/>
        <a:lstStyle/>
        <a:p>
          <a:endParaRPr lang="en-US"/>
        </a:p>
      </dgm:t>
    </dgm:pt>
    <dgm:pt modelId="{990ED8F5-00EE-4103-8015-E75CECDFD2D6}" type="pres">
      <dgm:prSet presAssocID="{550933DF-5CD0-4292-8B5D-B3C46BC0182D}" presName="parentNode" presStyleLbl="node1" presStyleIdx="0" presStyleCnt="3">
        <dgm:presLayoutVars>
          <dgm:chMax val="0"/>
          <dgm:bulletEnabled val="1"/>
        </dgm:presLayoutVars>
      </dgm:prSet>
      <dgm:spPr/>
      <dgm:t>
        <a:bodyPr/>
        <a:lstStyle/>
        <a:p>
          <a:endParaRPr lang="en-US"/>
        </a:p>
      </dgm:t>
    </dgm:pt>
    <dgm:pt modelId="{3D59DD93-7EF4-4522-9A3E-7BBE280C3ABC}" type="pres">
      <dgm:prSet presAssocID="{550933DF-5CD0-4292-8B5D-B3C46BC0182D}" presName="childNode" presStyleLbl="node1" presStyleIdx="0" presStyleCnt="3">
        <dgm:presLayoutVars>
          <dgm:bulletEnabled val="1"/>
        </dgm:presLayoutVars>
      </dgm:prSet>
      <dgm:spPr/>
      <dgm:t>
        <a:bodyPr/>
        <a:lstStyle/>
        <a:p>
          <a:endParaRPr lang="en-US"/>
        </a:p>
      </dgm:t>
    </dgm:pt>
    <dgm:pt modelId="{94610DC2-CB86-4B55-8735-58CBA4A08048}" type="pres">
      <dgm:prSet presAssocID="{2F9CC52D-6EC6-4DD7-8C6F-9F9022794512}" presName="hSp" presStyleCnt="0"/>
      <dgm:spPr/>
    </dgm:pt>
    <dgm:pt modelId="{FEF0DFE6-D4BC-4CA2-B916-65170359E1C5}" type="pres">
      <dgm:prSet presAssocID="{2F9CC52D-6EC6-4DD7-8C6F-9F9022794512}" presName="vProcSp" presStyleCnt="0"/>
      <dgm:spPr/>
    </dgm:pt>
    <dgm:pt modelId="{9E700698-925F-4DD5-918D-338B24195A97}" type="pres">
      <dgm:prSet presAssocID="{2F9CC52D-6EC6-4DD7-8C6F-9F9022794512}" presName="vSp1" presStyleCnt="0"/>
      <dgm:spPr/>
    </dgm:pt>
    <dgm:pt modelId="{861EA1D4-4F54-46E0-9C95-E981D1AB9E24}" type="pres">
      <dgm:prSet presAssocID="{2F9CC52D-6EC6-4DD7-8C6F-9F9022794512}" presName="simulatedConn" presStyleLbl="solidFgAcc1" presStyleIdx="0" presStyleCnt="2"/>
      <dgm:spPr/>
    </dgm:pt>
    <dgm:pt modelId="{1A0FB655-2561-4EF8-8B71-765E673020FE}" type="pres">
      <dgm:prSet presAssocID="{2F9CC52D-6EC6-4DD7-8C6F-9F9022794512}" presName="vSp2" presStyleCnt="0"/>
      <dgm:spPr/>
    </dgm:pt>
    <dgm:pt modelId="{AED4DD50-EFF3-4322-B7DB-50BB71786330}" type="pres">
      <dgm:prSet presAssocID="{2F9CC52D-6EC6-4DD7-8C6F-9F9022794512}" presName="sibTrans" presStyleCnt="0"/>
      <dgm:spPr/>
    </dgm:pt>
    <dgm:pt modelId="{BF28905E-01B5-4802-8F9B-491059000BAC}" type="pres">
      <dgm:prSet presAssocID="{9461FC18-69E3-48D7-8B16-698D53124769}" presName="compositeNode" presStyleCnt="0">
        <dgm:presLayoutVars>
          <dgm:bulletEnabled val="1"/>
        </dgm:presLayoutVars>
      </dgm:prSet>
      <dgm:spPr/>
    </dgm:pt>
    <dgm:pt modelId="{90158D95-2AE6-43A3-8147-FCB5280EA1E1}" type="pres">
      <dgm:prSet presAssocID="{9461FC18-69E3-48D7-8B16-698D53124769}" presName="bgRect" presStyleLbl="node1" presStyleIdx="1" presStyleCnt="3" custLinFactNeighborX="2595"/>
      <dgm:spPr/>
      <dgm:t>
        <a:bodyPr/>
        <a:lstStyle/>
        <a:p>
          <a:endParaRPr lang="en-US"/>
        </a:p>
      </dgm:t>
    </dgm:pt>
    <dgm:pt modelId="{D2D9E81E-06E6-4122-B020-2C6E9755258A}" type="pres">
      <dgm:prSet presAssocID="{9461FC18-69E3-48D7-8B16-698D53124769}" presName="parentNode" presStyleLbl="node1" presStyleIdx="1" presStyleCnt="3">
        <dgm:presLayoutVars>
          <dgm:chMax val="0"/>
          <dgm:bulletEnabled val="1"/>
        </dgm:presLayoutVars>
      </dgm:prSet>
      <dgm:spPr/>
      <dgm:t>
        <a:bodyPr/>
        <a:lstStyle/>
        <a:p>
          <a:endParaRPr lang="en-US"/>
        </a:p>
      </dgm:t>
    </dgm:pt>
    <dgm:pt modelId="{289AC27B-56D7-485E-A2E8-C3F041F8AE78}" type="pres">
      <dgm:prSet presAssocID="{9461FC18-69E3-48D7-8B16-698D53124769}" presName="childNode" presStyleLbl="node1" presStyleIdx="1" presStyleCnt="3">
        <dgm:presLayoutVars>
          <dgm:bulletEnabled val="1"/>
        </dgm:presLayoutVars>
      </dgm:prSet>
      <dgm:spPr/>
      <dgm:t>
        <a:bodyPr/>
        <a:lstStyle/>
        <a:p>
          <a:endParaRPr lang="en-US"/>
        </a:p>
      </dgm:t>
    </dgm:pt>
    <dgm:pt modelId="{DBE753DE-EFE2-4531-8BB2-ECCE2F0B3490}" type="pres">
      <dgm:prSet presAssocID="{87D09BA1-A7E2-405D-87A8-2CAE5D9BA567}" presName="hSp" presStyleCnt="0"/>
      <dgm:spPr/>
    </dgm:pt>
    <dgm:pt modelId="{A48D1269-2CB5-43B2-BEE5-A98DD584EBB8}" type="pres">
      <dgm:prSet presAssocID="{87D09BA1-A7E2-405D-87A8-2CAE5D9BA567}" presName="vProcSp" presStyleCnt="0"/>
      <dgm:spPr/>
    </dgm:pt>
    <dgm:pt modelId="{1CD2D160-7DB0-4326-A94C-9DA54B678323}" type="pres">
      <dgm:prSet presAssocID="{87D09BA1-A7E2-405D-87A8-2CAE5D9BA567}" presName="vSp1" presStyleCnt="0"/>
      <dgm:spPr/>
    </dgm:pt>
    <dgm:pt modelId="{E1B75D51-56FA-4466-8881-8CC50C675143}" type="pres">
      <dgm:prSet presAssocID="{87D09BA1-A7E2-405D-87A8-2CAE5D9BA567}" presName="simulatedConn" presStyleLbl="solidFgAcc1" presStyleIdx="1" presStyleCnt="2"/>
      <dgm:spPr/>
    </dgm:pt>
    <dgm:pt modelId="{198D09E8-8E66-4762-8E6A-539190DDA471}" type="pres">
      <dgm:prSet presAssocID="{87D09BA1-A7E2-405D-87A8-2CAE5D9BA567}" presName="vSp2" presStyleCnt="0"/>
      <dgm:spPr/>
    </dgm:pt>
    <dgm:pt modelId="{A82FA316-2F81-4E8D-8080-757A150DA33C}" type="pres">
      <dgm:prSet presAssocID="{87D09BA1-A7E2-405D-87A8-2CAE5D9BA567}" presName="sibTrans" presStyleCnt="0"/>
      <dgm:spPr/>
    </dgm:pt>
    <dgm:pt modelId="{7C3F40B4-42DD-48FB-A048-BF2C1C2F3427}" type="pres">
      <dgm:prSet presAssocID="{0C09DF72-C238-4C1D-9621-2306BF46430A}" presName="compositeNode" presStyleCnt="0">
        <dgm:presLayoutVars>
          <dgm:bulletEnabled val="1"/>
        </dgm:presLayoutVars>
      </dgm:prSet>
      <dgm:spPr/>
    </dgm:pt>
    <dgm:pt modelId="{1CF0EBE0-61A6-4838-BFB8-88574E2A97B9}" type="pres">
      <dgm:prSet presAssocID="{0C09DF72-C238-4C1D-9621-2306BF46430A}" presName="bgRect" presStyleLbl="node1" presStyleIdx="2" presStyleCnt="3"/>
      <dgm:spPr/>
      <dgm:t>
        <a:bodyPr/>
        <a:lstStyle/>
        <a:p>
          <a:endParaRPr lang="en-US"/>
        </a:p>
      </dgm:t>
    </dgm:pt>
    <dgm:pt modelId="{DA090CF2-2FB4-427C-AC5C-1715AA9CC7FD}" type="pres">
      <dgm:prSet presAssocID="{0C09DF72-C238-4C1D-9621-2306BF46430A}" presName="parentNode" presStyleLbl="node1" presStyleIdx="2" presStyleCnt="3">
        <dgm:presLayoutVars>
          <dgm:chMax val="0"/>
          <dgm:bulletEnabled val="1"/>
        </dgm:presLayoutVars>
      </dgm:prSet>
      <dgm:spPr/>
      <dgm:t>
        <a:bodyPr/>
        <a:lstStyle/>
        <a:p>
          <a:endParaRPr lang="en-US"/>
        </a:p>
      </dgm:t>
    </dgm:pt>
    <dgm:pt modelId="{F307CB62-8900-4ADB-A88A-75468C7A608B}" type="pres">
      <dgm:prSet presAssocID="{0C09DF72-C238-4C1D-9621-2306BF46430A}" presName="childNode" presStyleLbl="node1" presStyleIdx="2" presStyleCnt="3">
        <dgm:presLayoutVars>
          <dgm:bulletEnabled val="1"/>
        </dgm:presLayoutVars>
      </dgm:prSet>
      <dgm:spPr/>
      <dgm:t>
        <a:bodyPr/>
        <a:lstStyle/>
        <a:p>
          <a:endParaRPr lang="en-US"/>
        </a:p>
      </dgm:t>
    </dgm:pt>
  </dgm:ptLst>
  <dgm:cxnLst>
    <dgm:cxn modelId="{E78BFCFB-30DF-4A7A-BD2F-83542DF5F0E8}" srcId="{80F2BDC4-C70A-403C-BC05-7902EC74E109}" destId="{0C09DF72-C238-4C1D-9621-2306BF46430A}" srcOrd="2" destOrd="0" parTransId="{312AD0B6-2568-4727-8717-1026EDB52741}" sibTransId="{B6F01027-7132-459E-9A85-1CC292B80CA3}"/>
    <dgm:cxn modelId="{1E2E03C3-95D2-44E6-B919-CC0F893FD34E}" srcId="{80F2BDC4-C70A-403C-BC05-7902EC74E109}" destId="{550933DF-5CD0-4292-8B5D-B3C46BC0182D}" srcOrd="0" destOrd="0" parTransId="{22531139-0783-49BB-8E6B-CCBA98119A24}" sibTransId="{2F9CC52D-6EC6-4DD7-8C6F-9F9022794512}"/>
    <dgm:cxn modelId="{75F9177B-15A6-40B9-BB94-F7B5463A078F}" type="presOf" srcId="{9461FC18-69E3-48D7-8B16-698D53124769}" destId="{90158D95-2AE6-43A3-8147-FCB5280EA1E1}" srcOrd="0" destOrd="0" presId="urn:microsoft.com/office/officeart/2005/8/layout/hProcess7"/>
    <dgm:cxn modelId="{A7DF86F9-42A4-44B7-8ED4-E3EF5FE716D0}" type="presOf" srcId="{80F2BDC4-C70A-403C-BC05-7902EC74E109}" destId="{320A5D63-F60E-4F3B-BFF7-6FA1142974D0}" srcOrd="0" destOrd="0" presId="urn:microsoft.com/office/officeart/2005/8/layout/hProcess7"/>
    <dgm:cxn modelId="{0BC61424-03FF-415A-A45B-FDD4A9A98AF7}" type="presOf" srcId="{9461FC18-69E3-48D7-8B16-698D53124769}" destId="{D2D9E81E-06E6-4122-B020-2C6E9755258A}" srcOrd="1" destOrd="0" presId="urn:microsoft.com/office/officeart/2005/8/layout/hProcess7"/>
    <dgm:cxn modelId="{A0B50D4E-EC2B-4488-92C0-F554BC0E35C1}" type="presOf" srcId="{168B9939-BB0B-4AC8-9F94-27EFBB4E6916}" destId="{3D59DD93-7EF4-4522-9A3E-7BBE280C3ABC}" srcOrd="0" destOrd="0" presId="urn:microsoft.com/office/officeart/2005/8/layout/hProcess7"/>
    <dgm:cxn modelId="{8747B3DE-E936-40F0-9C48-763402C9BE42}" type="presOf" srcId="{A6519503-5AA8-43A1-9948-B86CCD5BEE64}" destId="{F307CB62-8900-4ADB-A88A-75468C7A608B}" srcOrd="0" destOrd="0" presId="urn:microsoft.com/office/officeart/2005/8/layout/hProcess7"/>
    <dgm:cxn modelId="{6DB9E1D4-1ED9-4558-B0D2-459D4F204470}" type="presOf" srcId="{0C09DF72-C238-4C1D-9621-2306BF46430A}" destId="{DA090CF2-2FB4-427C-AC5C-1715AA9CC7FD}" srcOrd="1" destOrd="0" presId="urn:microsoft.com/office/officeart/2005/8/layout/hProcess7"/>
    <dgm:cxn modelId="{893CF0EB-98F8-4C61-9AFC-C1EDD51F5FCD}" type="presOf" srcId="{0C09DF72-C238-4C1D-9621-2306BF46430A}" destId="{1CF0EBE0-61A6-4838-BFB8-88574E2A97B9}" srcOrd="0" destOrd="0" presId="urn:microsoft.com/office/officeart/2005/8/layout/hProcess7"/>
    <dgm:cxn modelId="{37608A87-2FC9-4B75-AFFA-EF5DC84F1A16}" srcId="{9461FC18-69E3-48D7-8B16-698D53124769}" destId="{B724EC85-6C2E-4597-91A9-396DC66D49DE}" srcOrd="0" destOrd="0" parTransId="{3E295ED6-6F25-407C-B45B-E31B8F620020}" sibTransId="{6BA85304-A722-40E0-BB0E-0708E42D58E6}"/>
    <dgm:cxn modelId="{C8247CDC-1F84-4471-BE3B-20E1FDA1B232}" type="presOf" srcId="{550933DF-5CD0-4292-8B5D-B3C46BC0182D}" destId="{990ED8F5-00EE-4103-8015-E75CECDFD2D6}" srcOrd="1" destOrd="0" presId="urn:microsoft.com/office/officeart/2005/8/layout/hProcess7"/>
    <dgm:cxn modelId="{C5167471-8962-435D-BD28-22EA15EE667C}" srcId="{0C09DF72-C238-4C1D-9621-2306BF46430A}" destId="{A6519503-5AA8-43A1-9948-B86CCD5BEE64}" srcOrd="0" destOrd="0" parTransId="{10A63236-78EF-4C6E-8A0E-16167512533E}" sibTransId="{EB7081A1-23B2-4C48-B658-27EAF1D8C19E}"/>
    <dgm:cxn modelId="{F8D976AF-7578-42AF-8547-CDD8CC024CB7}" srcId="{80F2BDC4-C70A-403C-BC05-7902EC74E109}" destId="{9461FC18-69E3-48D7-8B16-698D53124769}" srcOrd="1" destOrd="0" parTransId="{029F86E7-B12A-4A86-9A92-C399F846A07D}" sibTransId="{87D09BA1-A7E2-405D-87A8-2CAE5D9BA567}"/>
    <dgm:cxn modelId="{5BA6771E-39FD-4F99-BC5E-FC2CFA359BA7}" srcId="{550933DF-5CD0-4292-8B5D-B3C46BC0182D}" destId="{168B9939-BB0B-4AC8-9F94-27EFBB4E6916}" srcOrd="0" destOrd="0" parTransId="{DA550F50-FA36-4005-91B6-6D6633F4DBBD}" sibTransId="{99B21294-C9A9-48CA-93F6-FB849B14C8E9}"/>
    <dgm:cxn modelId="{FDD2876E-4A4A-49A3-8600-540842C8107B}" type="presOf" srcId="{B724EC85-6C2E-4597-91A9-396DC66D49DE}" destId="{289AC27B-56D7-485E-A2E8-C3F041F8AE78}" srcOrd="0" destOrd="0" presId="urn:microsoft.com/office/officeart/2005/8/layout/hProcess7"/>
    <dgm:cxn modelId="{98AD904C-FF20-4881-A715-8F5522B70C60}" type="presOf" srcId="{550933DF-5CD0-4292-8B5D-B3C46BC0182D}" destId="{FDD17560-1F7F-43E3-8D8A-12B27ABFFF3E}" srcOrd="0" destOrd="0" presId="urn:microsoft.com/office/officeart/2005/8/layout/hProcess7"/>
    <dgm:cxn modelId="{520DD733-DADC-4947-8CDD-F6F76B91DD38}" type="presParOf" srcId="{320A5D63-F60E-4F3B-BFF7-6FA1142974D0}" destId="{BAE9D917-AE00-4C61-AAF3-C514EFF4FAB0}" srcOrd="0" destOrd="0" presId="urn:microsoft.com/office/officeart/2005/8/layout/hProcess7"/>
    <dgm:cxn modelId="{9328DBC7-A609-4F6C-8FC8-7CB9032595DB}" type="presParOf" srcId="{BAE9D917-AE00-4C61-AAF3-C514EFF4FAB0}" destId="{FDD17560-1F7F-43E3-8D8A-12B27ABFFF3E}" srcOrd="0" destOrd="0" presId="urn:microsoft.com/office/officeart/2005/8/layout/hProcess7"/>
    <dgm:cxn modelId="{13D56AD3-BE14-4D16-BCDE-F909525252E6}" type="presParOf" srcId="{BAE9D917-AE00-4C61-AAF3-C514EFF4FAB0}" destId="{990ED8F5-00EE-4103-8015-E75CECDFD2D6}" srcOrd="1" destOrd="0" presId="urn:microsoft.com/office/officeart/2005/8/layout/hProcess7"/>
    <dgm:cxn modelId="{2EB6D3E4-72AB-4294-99B3-A49FB81B1F82}" type="presParOf" srcId="{BAE9D917-AE00-4C61-AAF3-C514EFF4FAB0}" destId="{3D59DD93-7EF4-4522-9A3E-7BBE280C3ABC}" srcOrd="2" destOrd="0" presId="urn:microsoft.com/office/officeart/2005/8/layout/hProcess7"/>
    <dgm:cxn modelId="{D2B7519C-45A7-40AE-A891-B5D915E40C11}" type="presParOf" srcId="{320A5D63-F60E-4F3B-BFF7-6FA1142974D0}" destId="{94610DC2-CB86-4B55-8735-58CBA4A08048}" srcOrd="1" destOrd="0" presId="urn:microsoft.com/office/officeart/2005/8/layout/hProcess7"/>
    <dgm:cxn modelId="{94018035-B3BB-4A08-B3DA-45602562724C}" type="presParOf" srcId="{320A5D63-F60E-4F3B-BFF7-6FA1142974D0}" destId="{FEF0DFE6-D4BC-4CA2-B916-65170359E1C5}" srcOrd="2" destOrd="0" presId="urn:microsoft.com/office/officeart/2005/8/layout/hProcess7"/>
    <dgm:cxn modelId="{7987EAEA-A0DE-48E9-BCC8-4BBA878EB820}" type="presParOf" srcId="{FEF0DFE6-D4BC-4CA2-B916-65170359E1C5}" destId="{9E700698-925F-4DD5-918D-338B24195A97}" srcOrd="0" destOrd="0" presId="urn:microsoft.com/office/officeart/2005/8/layout/hProcess7"/>
    <dgm:cxn modelId="{CFADCBB6-5546-4D88-AB1F-277F8BEDF403}" type="presParOf" srcId="{FEF0DFE6-D4BC-4CA2-B916-65170359E1C5}" destId="{861EA1D4-4F54-46E0-9C95-E981D1AB9E24}" srcOrd="1" destOrd="0" presId="urn:microsoft.com/office/officeart/2005/8/layout/hProcess7"/>
    <dgm:cxn modelId="{FB34E7C1-F2BB-4E98-A3F6-AC38407C955C}" type="presParOf" srcId="{FEF0DFE6-D4BC-4CA2-B916-65170359E1C5}" destId="{1A0FB655-2561-4EF8-8B71-765E673020FE}" srcOrd="2" destOrd="0" presId="urn:microsoft.com/office/officeart/2005/8/layout/hProcess7"/>
    <dgm:cxn modelId="{20F02B39-DD4C-4E9E-B0B0-04BF9CD1C57B}" type="presParOf" srcId="{320A5D63-F60E-4F3B-BFF7-6FA1142974D0}" destId="{AED4DD50-EFF3-4322-B7DB-50BB71786330}" srcOrd="3" destOrd="0" presId="urn:microsoft.com/office/officeart/2005/8/layout/hProcess7"/>
    <dgm:cxn modelId="{6C20FABE-72B7-4E08-BDB8-7F71263A090E}" type="presParOf" srcId="{320A5D63-F60E-4F3B-BFF7-6FA1142974D0}" destId="{BF28905E-01B5-4802-8F9B-491059000BAC}" srcOrd="4" destOrd="0" presId="urn:microsoft.com/office/officeart/2005/8/layout/hProcess7"/>
    <dgm:cxn modelId="{7A43E960-B64C-4302-905B-DCCF64229857}" type="presParOf" srcId="{BF28905E-01B5-4802-8F9B-491059000BAC}" destId="{90158D95-2AE6-43A3-8147-FCB5280EA1E1}" srcOrd="0" destOrd="0" presId="urn:microsoft.com/office/officeart/2005/8/layout/hProcess7"/>
    <dgm:cxn modelId="{F0ECEBB2-8FEC-4807-AD0D-5E9C47EE754F}" type="presParOf" srcId="{BF28905E-01B5-4802-8F9B-491059000BAC}" destId="{D2D9E81E-06E6-4122-B020-2C6E9755258A}" srcOrd="1" destOrd="0" presId="urn:microsoft.com/office/officeart/2005/8/layout/hProcess7"/>
    <dgm:cxn modelId="{DD3349D8-9EEF-449A-94C5-94CC159E1C6D}" type="presParOf" srcId="{BF28905E-01B5-4802-8F9B-491059000BAC}" destId="{289AC27B-56D7-485E-A2E8-C3F041F8AE78}" srcOrd="2" destOrd="0" presId="urn:microsoft.com/office/officeart/2005/8/layout/hProcess7"/>
    <dgm:cxn modelId="{3FD193A9-7DE7-4C5E-A0FF-225DE1C82A90}" type="presParOf" srcId="{320A5D63-F60E-4F3B-BFF7-6FA1142974D0}" destId="{DBE753DE-EFE2-4531-8BB2-ECCE2F0B3490}" srcOrd="5" destOrd="0" presId="urn:microsoft.com/office/officeart/2005/8/layout/hProcess7"/>
    <dgm:cxn modelId="{2124CB7A-C5E3-4A82-B520-C6C7A88C3243}" type="presParOf" srcId="{320A5D63-F60E-4F3B-BFF7-6FA1142974D0}" destId="{A48D1269-2CB5-43B2-BEE5-A98DD584EBB8}" srcOrd="6" destOrd="0" presId="urn:microsoft.com/office/officeart/2005/8/layout/hProcess7"/>
    <dgm:cxn modelId="{569BE448-CA8C-426E-88EC-08CB46EAB521}" type="presParOf" srcId="{A48D1269-2CB5-43B2-BEE5-A98DD584EBB8}" destId="{1CD2D160-7DB0-4326-A94C-9DA54B678323}" srcOrd="0" destOrd="0" presId="urn:microsoft.com/office/officeart/2005/8/layout/hProcess7"/>
    <dgm:cxn modelId="{A2B71BE3-1D24-4069-845B-C16BEC807AF4}" type="presParOf" srcId="{A48D1269-2CB5-43B2-BEE5-A98DD584EBB8}" destId="{E1B75D51-56FA-4466-8881-8CC50C675143}" srcOrd="1" destOrd="0" presId="urn:microsoft.com/office/officeart/2005/8/layout/hProcess7"/>
    <dgm:cxn modelId="{0D482E08-CED7-45F7-975C-5B2C40C8FF62}" type="presParOf" srcId="{A48D1269-2CB5-43B2-BEE5-A98DD584EBB8}" destId="{198D09E8-8E66-4762-8E6A-539190DDA471}" srcOrd="2" destOrd="0" presId="urn:microsoft.com/office/officeart/2005/8/layout/hProcess7"/>
    <dgm:cxn modelId="{D5DB5733-BC12-497A-8D4B-D3449E25E4DA}" type="presParOf" srcId="{320A5D63-F60E-4F3B-BFF7-6FA1142974D0}" destId="{A82FA316-2F81-4E8D-8080-757A150DA33C}" srcOrd="7" destOrd="0" presId="urn:microsoft.com/office/officeart/2005/8/layout/hProcess7"/>
    <dgm:cxn modelId="{0163503C-FB24-4814-B62B-C31A9B442004}" type="presParOf" srcId="{320A5D63-F60E-4F3B-BFF7-6FA1142974D0}" destId="{7C3F40B4-42DD-48FB-A048-BF2C1C2F3427}" srcOrd="8" destOrd="0" presId="urn:microsoft.com/office/officeart/2005/8/layout/hProcess7"/>
    <dgm:cxn modelId="{C3D7EFB2-C952-42DC-8E04-99B061591237}" type="presParOf" srcId="{7C3F40B4-42DD-48FB-A048-BF2C1C2F3427}" destId="{1CF0EBE0-61A6-4838-BFB8-88574E2A97B9}" srcOrd="0" destOrd="0" presId="urn:microsoft.com/office/officeart/2005/8/layout/hProcess7"/>
    <dgm:cxn modelId="{4C0D8B97-001E-457C-95F5-B990DBC00B3D}" type="presParOf" srcId="{7C3F40B4-42DD-48FB-A048-BF2C1C2F3427}" destId="{DA090CF2-2FB4-427C-AC5C-1715AA9CC7FD}" srcOrd="1" destOrd="0" presId="urn:microsoft.com/office/officeart/2005/8/layout/hProcess7"/>
    <dgm:cxn modelId="{6730C761-44A7-4C57-82AF-2D3B8A2248E1}" type="presParOf" srcId="{7C3F40B4-42DD-48FB-A048-BF2C1C2F3427}" destId="{F307CB62-8900-4ADB-A88A-75468C7A608B}"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6B9A40-7343-45FC-BBA9-E0C4FA9168A0}">
      <dsp:nvSpPr>
        <dsp:cNvPr id="0" name=""/>
        <dsp:cNvSpPr/>
      </dsp:nvSpPr>
      <dsp:spPr>
        <a:xfrm>
          <a:off x="203495" y="407192"/>
          <a:ext cx="3165483" cy="2349014"/>
        </a:xfrm>
        <a:prstGeom prst="roundRect">
          <a:avLst>
            <a:gd name="adj" fmla="val 10000"/>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solidFill>
                <a:schemeClr val="bg1"/>
              </a:solidFill>
            </a:rPr>
            <a:t>Complete </a:t>
          </a:r>
          <a:r>
            <a:rPr lang="en-US" sz="1800" b="1" kern="1200" dirty="0" smtClean="0">
              <a:solidFill>
                <a:schemeClr val="bg1"/>
              </a:solidFill>
            </a:rPr>
            <a:t>school app, FAFSA </a:t>
          </a:r>
          <a:r>
            <a:rPr lang="en-US" sz="1800" b="1" kern="1200" dirty="0">
              <a:solidFill>
                <a:schemeClr val="bg1"/>
              </a:solidFill>
            </a:rPr>
            <a:t>application and collect appropriate documents – Britney</a:t>
          </a:r>
        </a:p>
      </dsp:txBody>
      <dsp:txXfrm>
        <a:off x="272295" y="475992"/>
        <a:ext cx="3027883" cy="2211414"/>
      </dsp:txXfrm>
    </dsp:sp>
    <dsp:sp modelId="{92A6C396-2F31-4C77-B317-2D36027D794F}">
      <dsp:nvSpPr>
        <dsp:cNvPr id="0" name=""/>
        <dsp:cNvSpPr/>
      </dsp:nvSpPr>
      <dsp:spPr>
        <a:xfrm rot="5200">
          <a:off x="3621084" y="1288455"/>
          <a:ext cx="607347" cy="592957"/>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3621084" y="1406911"/>
        <a:ext cx="429460" cy="355775"/>
      </dsp:txXfrm>
    </dsp:sp>
    <dsp:sp modelId="{8477C377-4ABE-469B-BE22-DC82301D3115}">
      <dsp:nvSpPr>
        <dsp:cNvPr id="0" name=""/>
        <dsp:cNvSpPr/>
      </dsp:nvSpPr>
      <dsp:spPr>
        <a:xfrm>
          <a:off x="4514916" y="385221"/>
          <a:ext cx="2964810" cy="2405694"/>
        </a:xfrm>
        <a:prstGeom prst="roundRect">
          <a:avLst>
            <a:gd name="adj" fmla="val 10000"/>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solidFill>
                <a:schemeClr val="bg1"/>
              </a:solidFill>
            </a:rPr>
            <a:t>Student schedules an academic appointment with Flo if semester hasn't begun </a:t>
          </a:r>
          <a:r>
            <a:rPr lang="en-US" sz="1800" b="1" kern="1200" dirty="0" smtClean="0">
              <a:solidFill>
                <a:schemeClr val="bg1"/>
              </a:solidFill>
            </a:rPr>
            <a:t>yet, </a:t>
          </a:r>
        </a:p>
        <a:p>
          <a:pPr lvl="0" algn="ctr" defTabSz="800100">
            <a:lnSpc>
              <a:spcPct val="90000"/>
            </a:lnSpc>
            <a:spcBef>
              <a:spcPct val="0"/>
            </a:spcBef>
            <a:spcAft>
              <a:spcPct val="35000"/>
            </a:spcAft>
          </a:pPr>
          <a:r>
            <a:rPr lang="en-US" sz="1800" b="1" kern="1200" dirty="0" smtClean="0">
              <a:solidFill>
                <a:schemeClr val="bg1"/>
              </a:solidFill>
            </a:rPr>
            <a:t>Complete Program Application!</a:t>
          </a:r>
          <a:endParaRPr lang="en-US" sz="1800" b="1" kern="1200" dirty="0">
            <a:solidFill>
              <a:schemeClr val="bg1"/>
            </a:solidFill>
          </a:endParaRPr>
        </a:p>
      </dsp:txBody>
      <dsp:txXfrm>
        <a:off x="4585376" y="455681"/>
        <a:ext cx="2823890" cy="2264774"/>
      </dsp:txXfrm>
    </dsp:sp>
    <dsp:sp modelId="{0C9A76E0-AC8E-4D88-BA05-1F2CA578F37D}">
      <dsp:nvSpPr>
        <dsp:cNvPr id="0" name=""/>
        <dsp:cNvSpPr/>
      </dsp:nvSpPr>
      <dsp:spPr>
        <a:xfrm rot="21591530">
          <a:off x="7694406" y="1286772"/>
          <a:ext cx="517186" cy="592957"/>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a:off x="7694406" y="1405554"/>
        <a:ext cx="362030" cy="355775"/>
      </dsp:txXfrm>
    </dsp:sp>
    <dsp:sp modelId="{2E13EF85-A06A-4D35-888E-6CF14F3FB4C4}">
      <dsp:nvSpPr>
        <dsp:cNvPr id="0" name=""/>
        <dsp:cNvSpPr/>
      </dsp:nvSpPr>
      <dsp:spPr>
        <a:xfrm>
          <a:off x="8455547" y="407522"/>
          <a:ext cx="2990465" cy="2341612"/>
        </a:xfrm>
        <a:prstGeom prst="roundRect">
          <a:avLst>
            <a:gd name="adj" fmla="val 10000"/>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a:solidFill>
                <a:schemeClr val="bg1"/>
              </a:solidFill>
            </a:rPr>
            <a:t>Application is submitted and reviewed by program coordinator for selection – Ruth/Flo</a:t>
          </a:r>
        </a:p>
      </dsp:txBody>
      <dsp:txXfrm>
        <a:off x="8524130" y="476105"/>
        <a:ext cx="2853299" cy="2204446"/>
      </dsp:txXfrm>
    </dsp:sp>
    <dsp:sp modelId="{BA52CCEB-2BDC-4466-9AE0-04DDC10ADE67}">
      <dsp:nvSpPr>
        <dsp:cNvPr id="0" name=""/>
        <dsp:cNvSpPr/>
      </dsp:nvSpPr>
      <dsp:spPr>
        <a:xfrm rot="5349562">
          <a:off x="9566199" y="2892449"/>
          <a:ext cx="381813" cy="592957"/>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dirty="0"/>
        </a:p>
      </dsp:txBody>
      <dsp:txXfrm rot="-5400000">
        <a:off x="9578378" y="2998027"/>
        <a:ext cx="355775" cy="267269"/>
      </dsp:txXfrm>
    </dsp:sp>
    <dsp:sp modelId="{804AC8B6-4756-4111-8530-60068D2710A9}">
      <dsp:nvSpPr>
        <dsp:cNvPr id="0" name=""/>
        <dsp:cNvSpPr/>
      </dsp:nvSpPr>
      <dsp:spPr>
        <a:xfrm>
          <a:off x="8184054" y="3468575"/>
          <a:ext cx="3217342" cy="2333922"/>
        </a:xfrm>
        <a:prstGeom prst="roundRect">
          <a:avLst>
            <a:gd name="adj" fmla="val 10000"/>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b="1" kern="1200" dirty="0">
              <a:solidFill>
                <a:schemeClr val="bg1"/>
              </a:solidFill>
            </a:rPr>
            <a:t>Once selected, Intake appointment is scheduled with Flo</a:t>
          </a:r>
        </a:p>
      </dsp:txBody>
      <dsp:txXfrm>
        <a:off x="8252412" y="3536933"/>
        <a:ext cx="3080626" cy="2197206"/>
      </dsp:txXfrm>
    </dsp:sp>
    <dsp:sp modelId="{6D3C2909-AB6B-4B8B-9B7D-94287F1DBAEC}">
      <dsp:nvSpPr>
        <dsp:cNvPr id="0" name=""/>
        <dsp:cNvSpPr/>
      </dsp:nvSpPr>
      <dsp:spPr>
        <a:xfrm rot="10767838">
          <a:off x="7458883" y="4358495"/>
          <a:ext cx="512468" cy="592957"/>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10800000">
        <a:off x="7612620" y="4476367"/>
        <a:ext cx="358728" cy="355775"/>
      </dsp:txXfrm>
    </dsp:sp>
    <dsp:sp modelId="{4E0E64B9-CC3D-478D-B2D2-95DD3D95CEAD}">
      <dsp:nvSpPr>
        <dsp:cNvPr id="0" name=""/>
        <dsp:cNvSpPr/>
      </dsp:nvSpPr>
      <dsp:spPr>
        <a:xfrm>
          <a:off x="4035983" y="3442272"/>
          <a:ext cx="3181191" cy="2464483"/>
        </a:xfrm>
        <a:prstGeom prst="roundRect">
          <a:avLst>
            <a:gd name="adj" fmla="val 10000"/>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b="1" kern="1200" dirty="0">
              <a:solidFill>
                <a:schemeClr val="bg1"/>
              </a:solidFill>
            </a:rPr>
            <a:t>Once intake is done, student is routed to Britney for scheduling of counseling appointments and 1</a:t>
          </a:r>
          <a:r>
            <a:rPr lang="en-US" sz="1900" b="1" kern="1200" baseline="30000" dirty="0">
              <a:solidFill>
                <a:schemeClr val="bg1"/>
              </a:solidFill>
            </a:rPr>
            <a:t>st</a:t>
          </a:r>
          <a:r>
            <a:rPr lang="en-US" sz="1900" b="1" kern="1200" dirty="0">
              <a:solidFill>
                <a:schemeClr val="bg1"/>
              </a:solidFill>
            </a:rPr>
            <a:t> check-in as well as check financial aid status</a:t>
          </a:r>
        </a:p>
      </dsp:txBody>
      <dsp:txXfrm>
        <a:off x="4108165" y="3514454"/>
        <a:ext cx="3036827" cy="2320119"/>
      </dsp:txXfrm>
    </dsp:sp>
    <dsp:sp modelId="{105E8F9B-C2A1-49C8-A2D7-E820F2A5DEA7}">
      <dsp:nvSpPr>
        <dsp:cNvPr id="0" name=""/>
        <dsp:cNvSpPr/>
      </dsp:nvSpPr>
      <dsp:spPr>
        <a:xfrm rot="10776098">
          <a:off x="3401429" y="4391948"/>
          <a:ext cx="448425" cy="592957"/>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p>
      </dsp:txBody>
      <dsp:txXfrm rot="10800000">
        <a:off x="3535954" y="4510071"/>
        <a:ext cx="313898" cy="355775"/>
      </dsp:txXfrm>
    </dsp:sp>
    <dsp:sp modelId="{4CEF7F42-8AA5-4A05-AB10-AA195AACBAF7}">
      <dsp:nvSpPr>
        <dsp:cNvPr id="0" name=""/>
        <dsp:cNvSpPr/>
      </dsp:nvSpPr>
      <dsp:spPr>
        <a:xfrm>
          <a:off x="0" y="3367380"/>
          <a:ext cx="3189918" cy="2670330"/>
        </a:xfrm>
        <a:prstGeom prst="roundRect">
          <a:avLst>
            <a:gd name="adj" fmla="val 10000"/>
          </a:avLst>
        </a:prstGeom>
        <a:solidFill>
          <a:srgbClr val="FF000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b="1" kern="1200" dirty="0">
              <a:solidFill>
                <a:schemeClr val="bg1"/>
              </a:solidFill>
            </a:rPr>
            <a:t>Student will be seen for 3 contacts with their counselor and 8 times with Allisha for check-ins per semester</a:t>
          </a:r>
        </a:p>
      </dsp:txBody>
      <dsp:txXfrm>
        <a:off x="78211" y="3445591"/>
        <a:ext cx="3033496" cy="25139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D17560-1F7F-43E3-8D8A-12B27ABFFF3E}">
      <dsp:nvSpPr>
        <dsp:cNvPr id="0" name=""/>
        <dsp:cNvSpPr/>
      </dsp:nvSpPr>
      <dsp:spPr>
        <a:xfrm>
          <a:off x="0" y="0"/>
          <a:ext cx="3670447" cy="4171632"/>
        </a:xfrm>
        <a:prstGeom prst="roundRect">
          <a:avLst>
            <a:gd name="adj" fmla="val 5000"/>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lvl="0" algn="r" defTabSz="1022350">
            <a:lnSpc>
              <a:spcPct val="90000"/>
            </a:lnSpc>
            <a:spcBef>
              <a:spcPct val="0"/>
            </a:spcBef>
            <a:spcAft>
              <a:spcPct val="35000"/>
            </a:spcAft>
          </a:pPr>
          <a:r>
            <a:rPr lang="en-US" sz="2300" kern="1200" dirty="0"/>
            <a:t>Guardian Scholars </a:t>
          </a:r>
        </a:p>
      </dsp:txBody>
      <dsp:txXfrm rot="16200000">
        <a:off x="-1343324" y="1343324"/>
        <a:ext cx="3420738" cy="734089"/>
      </dsp:txXfrm>
    </dsp:sp>
    <dsp:sp modelId="{3D59DD93-7EF4-4522-9A3E-7BBE280C3ABC}">
      <dsp:nvSpPr>
        <dsp:cNvPr id="0" name=""/>
        <dsp:cNvSpPr/>
      </dsp:nvSpPr>
      <dsp:spPr>
        <a:xfrm>
          <a:off x="734089" y="0"/>
          <a:ext cx="2734483" cy="4171632"/>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1148" rIns="0" bIns="0" numCol="1" spcCol="1270" anchor="t" anchorCtr="0">
          <a:noAutofit/>
        </a:bodyPr>
        <a:lstStyle/>
        <a:p>
          <a:pPr lvl="0" algn="l" defTabSz="533400">
            <a:lnSpc>
              <a:spcPct val="90000"/>
            </a:lnSpc>
            <a:spcBef>
              <a:spcPct val="0"/>
            </a:spcBef>
            <a:spcAft>
              <a:spcPct val="35000"/>
            </a:spcAft>
          </a:pPr>
          <a:r>
            <a:rPr lang="en-US" sz="1200" kern="1200" dirty="0">
              <a:solidFill>
                <a:srgbClr val="002060"/>
              </a:solidFill>
            </a:rPr>
            <a:t>- Counseling</a:t>
          </a:r>
        </a:p>
        <a:p>
          <a:pPr lvl="0" algn="l" defTabSz="533400">
            <a:lnSpc>
              <a:spcPct val="90000"/>
            </a:lnSpc>
            <a:spcBef>
              <a:spcPct val="0"/>
            </a:spcBef>
            <a:spcAft>
              <a:spcPct val="35000"/>
            </a:spcAft>
          </a:pPr>
          <a:r>
            <a:rPr lang="en-US" sz="1200" kern="1200" dirty="0">
              <a:solidFill>
                <a:srgbClr val="002060"/>
              </a:solidFill>
            </a:rPr>
            <a:t>- Care-packs</a:t>
          </a:r>
        </a:p>
        <a:p>
          <a:pPr lvl="0" algn="l" defTabSz="533400">
            <a:lnSpc>
              <a:spcPct val="90000"/>
            </a:lnSpc>
            <a:spcBef>
              <a:spcPct val="0"/>
            </a:spcBef>
            <a:spcAft>
              <a:spcPct val="35000"/>
            </a:spcAft>
          </a:pPr>
          <a:r>
            <a:rPr lang="en-US" sz="1200" kern="1200" dirty="0">
              <a:solidFill>
                <a:srgbClr val="002060"/>
              </a:solidFill>
            </a:rPr>
            <a:t>- Financial Aid Assistance</a:t>
          </a:r>
        </a:p>
        <a:p>
          <a:pPr lvl="0" algn="l" defTabSz="533400">
            <a:lnSpc>
              <a:spcPct val="90000"/>
            </a:lnSpc>
            <a:spcBef>
              <a:spcPct val="0"/>
            </a:spcBef>
            <a:spcAft>
              <a:spcPct val="35000"/>
            </a:spcAft>
          </a:pPr>
          <a:r>
            <a:rPr lang="en-US" sz="1200" kern="1200" dirty="0">
              <a:solidFill>
                <a:srgbClr val="002060"/>
              </a:solidFill>
            </a:rPr>
            <a:t>- Transportation Assistance</a:t>
          </a:r>
        </a:p>
        <a:p>
          <a:pPr lvl="0" algn="l" defTabSz="533400">
            <a:lnSpc>
              <a:spcPct val="90000"/>
            </a:lnSpc>
            <a:spcBef>
              <a:spcPct val="0"/>
            </a:spcBef>
            <a:spcAft>
              <a:spcPct val="35000"/>
            </a:spcAft>
          </a:pPr>
          <a:r>
            <a:rPr lang="en-US" sz="1200" kern="1200" dirty="0">
              <a:solidFill>
                <a:srgbClr val="002060"/>
              </a:solidFill>
            </a:rPr>
            <a:t>- Book </a:t>
          </a:r>
          <a:r>
            <a:rPr lang="en-US" sz="1200" kern="1200" dirty="0" smtClean="0">
              <a:solidFill>
                <a:srgbClr val="002060"/>
              </a:solidFill>
            </a:rPr>
            <a:t>Voucher</a:t>
          </a:r>
        </a:p>
        <a:p>
          <a:pPr lvl="0" algn="l" defTabSz="533400">
            <a:lnSpc>
              <a:spcPct val="90000"/>
            </a:lnSpc>
            <a:spcBef>
              <a:spcPct val="0"/>
            </a:spcBef>
            <a:spcAft>
              <a:spcPct val="35000"/>
            </a:spcAft>
          </a:pPr>
          <a:r>
            <a:rPr lang="en-US" sz="1200" kern="1200" dirty="0" smtClean="0">
              <a:solidFill>
                <a:srgbClr val="002060"/>
              </a:solidFill>
            </a:rPr>
            <a:t>-Meal Card Per Semester</a:t>
          </a:r>
        </a:p>
        <a:p>
          <a:pPr lvl="0" algn="l" defTabSz="533400">
            <a:lnSpc>
              <a:spcPct val="90000"/>
            </a:lnSpc>
            <a:spcBef>
              <a:spcPct val="0"/>
            </a:spcBef>
            <a:spcAft>
              <a:spcPct val="35000"/>
            </a:spcAft>
          </a:pPr>
          <a:r>
            <a:rPr lang="en-US" sz="1200" kern="1200" dirty="0" smtClean="0">
              <a:solidFill>
                <a:srgbClr val="002060"/>
              </a:solidFill>
            </a:rPr>
            <a:t>-Gas Card Per Semester</a:t>
          </a:r>
          <a:endParaRPr lang="en-US" sz="1200" kern="1200" dirty="0">
            <a:solidFill>
              <a:srgbClr val="002060"/>
            </a:solidFill>
          </a:endParaRPr>
        </a:p>
        <a:p>
          <a:pPr lvl="0" algn="l" defTabSz="533400">
            <a:lnSpc>
              <a:spcPct val="90000"/>
            </a:lnSpc>
            <a:spcBef>
              <a:spcPct val="0"/>
            </a:spcBef>
            <a:spcAft>
              <a:spcPct val="35000"/>
            </a:spcAft>
          </a:pPr>
          <a:r>
            <a:rPr lang="en-US" sz="1200" kern="1200" dirty="0">
              <a:solidFill>
                <a:srgbClr val="002060"/>
              </a:solidFill>
            </a:rPr>
            <a:t>- Transfer Assistance</a:t>
          </a:r>
        </a:p>
        <a:p>
          <a:pPr lvl="0" algn="l" defTabSz="533400">
            <a:lnSpc>
              <a:spcPct val="90000"/>
            </a:lnSpc>
            <a:spcBef>
              <a:spcPct val="0"/>
            </a:spcBef>
            <a:spcAft>
              <a:spcPct val="35000"/>
            </a:spcAft>
          </a:pPr>
          <a:r>
            <a:rPr lang="en-US" sz="1200" kern="1200" dirty="0">
              <a:solidFill>
                <a:srgbClr val="002060"/>
              </a:solidFill>
            </a:rPr>
            <a:t>- Resource connections</a:t>
          </a:r>
        </a:p>
        <a:p>
          <a:pPr lvl="0" algn="l" defTabSz="533400">
            <a:lnSpc>
              <a:spcPct val="90000"/>
            </a:lnSpc>
            <a:spcBef>
              <a:spcPct val="0"/>
            </a:spcBef>
            <a:spcAft>
              <a:spcPct val="35000"/>
            </a:spcAft>
          </a:pPr>
          <a:r>
            <a:rPr lang="en-US" sz="1200" kern="1200" dirty="0">
              <a:solidFill>
                <a:srgbClr val="002060"/>
              </a:solidFill>
            </a:rPr>
            <a:t>- Graduation pictures, cap and gown Assistance</a:t>
          </a:r>
        </a:p>
        <a:p>
          <a:pPr lvl="0" algn="l" defTabSz="533400">
            <a:lnSpc>
              <a:spcPct val="90000"/>
            </a:lnSpc>
            <a:spcBef>
              <a:spcPct val="0"/>
            </a:spcBef>
            <a:spcAft>
              <a:spcPct val="35000"/>
            </a:spcAft>
          </a:pPr>
          <a:r>
            <a:rPr lang="en-US" sz="1200" kern="1200" dirty="0">
              <a:solidFill>
                <a:srgbClr val="002060"/>
              </a:solidFill>
            </a:rPr>
            <a:t>- Campus visits to </a:t>
          </a:r>
          <a:r>
            <a:rPr lang="en-US" sz="1200" kern="1200" dirty="0" smtClean="0">
              <a:solidFill>
                <a:srgbClr val="002060"/>
              </a:solidFill>
            </a:rPr>
            <a:t>universities</a:t>
          </a:r>
        </a:p>
        <a:p>
          <a:pPr lvl="0" algn="l" defTabSz="533400">
            <a:lnSpc>
              <a:spcPct val="90000"/>
            </a:lnSpc>
            <a:spcBef>
              <a:spcPct val="0"/>
            </a:spcBef>
            <a:spcAft>
              <a:spcPct val="35000"/>
            </a:spcAft>
          </a:pPr>
          <a:r>
            <a:rPr lang="en-US" sz="1200" kern="1200" dirty="0" smtClean="0">
              <a:solidFill>
                <a:srgbClr val="002060"/>
              </a:solidFill>
            </a:rPr>
            <a:t>-Lending Program</a:t>
          </a:r>
        </a:p>
        <a:p>
          <a:pPr lvl="0" algn="l" defTabSz="533400">
            <a:lnSpc>
              <a:spcPct val="90000"/>
            </a:lnSpc>
            <a:spcBef>
              <a:spcPct val="0"/>
            </a:spcBef>
            <a:spcAft>
              <a:spcPct val="35000"/>
            </a:spcAft>
          </a:pPr>
          <a:r>
            <a:rPr lang="en-US" sz="1200" kern="1200" dirty="0" smtClean="0">
              <a:solidFill>
                <a:srgbClr val="002060"/>
              </a:solidFill>
            </a:rPr>
            <a:t>-End-of-Semester Success Grant</a:t>
          </a:r>
        </a:p>
        <a:p>
          <a:pPr lvl="0" algn="l" defTabSz="533400">
            <a:lnSpc>
              <a:spcPct val="90000"/>
            </a:lnSpc>
            <a:spcBef>
              <a:spcPct val="0"/>
            </a:spcBef>
            <a:spcAft>
              <a:spcPct val="35000"/>
            </a:spcAft>
          </a:pPr>
          <a:r>
            <a:rPr lang="en-US" sz="1200" kern="1200" dirty="0" smtClean="0">
              <a:solidFill>
                <a:srgbClr val="002060"/>
              </a:solidFill>
            </a:rPr>
            <a:t>-Special Circumstance Emergency Fund</a:t>
          </a:r>
        </a:p>
        <a:p>
          <a:pPr lvl="0" algn="l" defTabSz="533400">
            <a:lnSpc>
              <a:spcPct val="90000"/>
            </a:lnSpc>
            <a:spcBef>
              <a:spcPct val="0"/>
            </a:spcBef>
            <a:spcAft>
              <a:spcPct val="35000"/>
            </a:spcAft>
          </a:pPr>
          <a:r>
            <a:rPr lang="en-US" sz="1200" kern="1200" dirty="0" smtClean="0">
              <a:solidFill>
                <a:srgbClr val="002060"/>
              </a:solidFill>
            </a:rPr>
            <a:t>-Progress Celebration</a:t>
          </a:r>
        </a:p>
        <a:p>
          <a:pPr lvl="0" algn="l" defTabSz="533400">
            <a:lnSpc>
              <a:spcPct val="90000"/>
            </a:lnSpc>
            <a:spcBef>
              <a:spcPct val="0"/>
            </a:spcBef>
            <a:spcAft>
              <a:spcPct val="35000"/>
            </a:spcAft>
          </a:pPr>
          <a:r>
            <a:rPr lang="en-US" sz="1200" kern="1200" dirty="0" smtClean="0">
              <a:solidFill>
                <a:srgbClr val="002060"/>
              </a:solidFill>
            </a:rPr>
            <a:t>-Social Events</a:t>
          </a:r>
        </a:p>
        <a:p>
          <a:pPr lvl="0" algn="l" defTabSz="533400">
            <a:lnSpc>
              <a:spcPct val="90000"/>
            </a:lnSpc>
            <a:spcBef>
              <a:spcPct val="0"/>
            </a:spcBef>
            <a:spcAft>
              <a:spcPct val="35000"/>
            </a:spcAft>
          </a:pPr>
          <a:endParaRPr lang="en-US" sz="1200" kern="1200" dirty="0"/>
        </a:p>
      </dsp:txBody>
      <dsp:txXfrm>
        <a:off x="734089" y="0"/>
        <a:ext cx="2734483" cy="4171632"/>
      </dsp:txXfrm>
    </dsp:sp>
    <dsp:sp modelId="{90158D95-2AE6-43A3-8147-FCB5280EA1E1}">
      <dsp:nvSpPr>
        <dsp:cNvPr id="0" name=""/>
        <dsp:cNvSpPr/>
      </dsp:nvSpPr>
      <dsp:spPr>
        <a:xfrm>
          <a:off x="3895014" y="0"/>
          <a:ext cx="3670447" cy="4171632"/>
        </a:xfrm>
        <a:prstGeom prst="roundRect">
          <a:avLst>
            <a:gd name="adj" fmla="val 5000"/>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lvl="0" algn="r" defTabSz="1022350">
            <a:lnSpc>
              <a:spcPct val="90000"/>
            </a:lnSpc>
            <a:spcBef>
              <a:spcPct val="0"/>
            </a:spcBef>
            <a:spcAft>
              <a:spcPct val="35000"/>
            </a:spcAft>
          </a:pPr>
          <a:r>
            <a:rPr lang="en-US" sz="2300" kern="1200"/>
            <a:t>EOPS/Guardian Scholars</a:t>
          </a:r>
        </a:p>
      </dsp:txBody>
      <dsp:txXfrm rot="16200000">
        <a:off x="2551689" y="1343324"/>
        <a:ext cx="3420738" cy="734089"/>
      </dsp:txXfrm>
    </dsp:sp>
    <dsp:sp modelId="{861EA1D4-4F54-46E0-9C95-E981D1AB9E24}">
      <dsp:nvSpPr>
        <dsp:cNvPr id="0" name=""/>
        <dsp:cNvSpPr/>
      </dsp:nvSpPr>
      <dsp:spPr>
        <a:xfrm rot="5400000">
          <a:off x="3511468" y="3302302"/>
          <a:ext cx="613300" cy="550567"/>
        </a:xfrm>
        <a:prstGeom prst="flowChartExtract">
          <a:avLst/>
        </a:prstGeom>
        <a:solidFill>
          <a:schemeClr val="lt1">
            <a:hueOff val="0"/>
            <a:satOff val="0"/>
            <a:lumOff val="0"/>
            <a:alphaOff val="0"/>
          </a:schemeClr>
        </a:solidFill>
        <a:ln w="1587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89AC27B-56D7-485E-A2E8-C3F041F8AE78}">
      <dsp:nvSpPr>
        <dsp:cNvPr id="0" name=""/>
        <dsp:cNvSpPr/>
      </dsp:nvSpPr>
      <dsp:spPr>
        <a:xfrm>
          <a:off x="4629103" y="0"/>
          <a:ext cx="2734483" cy="4171632"/>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1148" rIns="0" bIns="0" numCol="1" spcCol="1270" anchor="t" anchorCtr="0">
          <a:noAutofit/>
        </a:bodyPr>
        <a:lstStyle/>
        <a:p>
          <a:pPr lvl="0" algn="l" defTabSz="533400">
            <a:lnSpc>
              <a:spcPct val="90000"/>
            </a:lnSpc>
            <a:spcBef>
              <a:spcPct val="0"/>
            </a:spcBef>
            <a:spcAft>
              <a:spcPct val="35000"/>
            </a:spcAft>
          </a:pPr>
          <a:r>
            <a:rPr lang="en-US" sz="1200" kern="1200" dirty="0">
              <a:solidFill>
                <a:srgbClr val="002060"/>
              </a:solidFill>
            </a:rPr>
            <a:t>- **everything in Guardian Scholars and...</a:t>
          </a:r>
        </a:p>
        <a:p>
          <a:pPr lvl="0" algn="l" defTabSz="533400">
            <a:lnSpc>
              <a:spcPct val="90000"/>
            </a:lnSpc>
            <a:spcBef>
              <a:spcPct val="0"/>
            </a:spcBef>
            <a:spcAft>
              <a:spcPct val="35000"/>
            </a:spcAft>
          </a:pPr>
          <a:r>
            <a:rPr lang="en-US" sz="1200" kern="1200" dirty="0">
              <a:solidFill>
                <a:srgbClr val="002060"/>
              </a:solidFill>
            </a:rPr>
            <a:t>- additional funds to buy text books</a:t>
          </a:r>
        </a:p>
        <a:p>
          <a:pPr lvl="0" algn="l" defTabSz="533400">
            <a:lnSpc>
              <a:spcPct val="90000"/>
            </a:lnSpc>
            <a:spcBef>
              <a:spcPct val="0"/>
            </a:spcBef>
            <a:spcAft>
              <a:spcPct val="35000"/>
            </a:spcAft>
          </a:pPr>
          <a:r>
            <a:rPr lang="en-US" sz="1200" kern="1200" dirty="0">
              <a:solidFill>
                <a:srgbClr val="002060"/>
              </a:solidFill>
            </a:rPr>
            <a:t>- additional funds to buy school </a:t>
          </a:r>
          <a:r>
            <a:rPr lang="en-US" sz="1200" kern="1200" dirty="0" smtClean="0">
              <a:solidFill>
                <a:srgbClr val="002060"/>
              </a:solidFill>
            </a:rPr>
            <a:t>supplies</a:t>
          </a:r>
        </a:p>
        <a:p>
          <a:pPr lvl="0" algn="l" defTabSz="533400">
            <a:lnSpc>
              <a:spcPct val="90000"/>
            </a:lnSpc>
            <a:spcBef>
              <a:spcPct val="0"/>
            </a:spcBef>
            <a:spcAft>
              <a:spcPct val="35000"/>
            </a:spcAft>
          </a:pPr>
          <a:r>
            <a:rPr lang="en-US" sz="1200" kern="1200" dirty="0" smtClean="0">
              <a:solidFill>
                <a:srgbClr val="002060"/>
              </a:solidFill>
            </a:rPr>
            <a:t>-Priority Registration</a:t>
          </a:r>
        </a:p>
        <a:p>
          <a:pPr lvl="0" algn="l" defTabSz="533400">
            <a:lnSpc>
              <a:spcPct val="90000"/>
            </a:lnSpc>
            <a:spcBef>
              <a:spcPct val="0"/>
            </a:spcBef>
            <a:spcAft>
              <a:spcPct val="35000"/>
            </a:spcAft>
          </a:pPr>
          <a:r>
            <a:rPr lang="en-US" sz="1200" kern="1200" dirty="0" smtClean="0">
              <a:solidFill>
                <a:srgbClr val="002060"/>
              </a:solidFill>
            </a:rPr>
            <a:t>-additional tutoring services</a:t>
          </a:r>
        </a:p>
        <a:p>
          <a:pPr lvl="0" algn="l" defTabSz="533400">
            <a:lnSpc>
              <a:spcPct val="90000"/>
            </a:lnSpc>
            <a:spcBef>
              <a:spcPct val="0"/>
            </a:spcBef>
            <a:spcAft>
              <a:spcPct val="35000"/>
            </a:spcAft>
          </a:pPr>
          <a:r>
            <a:rPr lang="en-US" sz="1200" kern="1200" dirty="0" smtClean="0">
              <a:solidFill>
                <a:srgbClr val="002060"/>
              </a:solidFill>
            </a:rPr>
            <a:t>-waived CSU/UC applications</a:t>
          </a:r>
          <a:endParaRPr lang="en-US" sz="1200" kern="1200" dirty="0">
            <a:solidFill>
              <a:srgbClr val="002060"/>
            </a:solidFill>
          </a:endParaRPr>
        </a:p>
      </dsp:txBody>
      <dsp:txXfrm>
        <a:off x="4629103" y="0"/>
        <a:ext cx="2734483" cy="4171632"/>
      </dsp:txXfrm>
    </dsp:sp>
    <dsp:sp modelId="{1CF0EBE0-61A6-4838-BFB8-88574E2A97B9}">
      <dsp:nvSpPr>
        <dsp:cNvPr id="0" name=""/>
        <dsp:cNvSpPr/>
      </dsp:nvSpPr>
      <dsp:spPr>
        <a:xfrm>
          <a:off x="7598679" y="0"/>
          <a:ext cx="3670447" cy="4171632"/>
        </a:xfrm>
        <a:prstGeom prst="roundRect">
          <a:avLst>
            <a:gd name="adj" fmla="val 5000"/>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lvl="0" algn="r" defTabSz="1022350">
            <a:lnSpc>
              <a:spcPct val="90000"/>
            </a:lnSpc>
            <a:spcBef>
              <a:spcPct val="0"/>
            </a:spcBef>
            <a:spcAft>
              <a:spcPct val="35000"/>
            </a:spcAft>
          </a:pPr>
          <a:r>
            <a:rPr lang="en-US" sz="2300" kern="1200"/>
            <a:t>EOPS/CAFYES/ Guardian Scholars</a:t>
          </a:r>
        </a:p>
      </dsp:txBody>
      <dsp:txXfrm rot="16200000">
        <a:off x="6255355" y="1343324"/>
        <a:ext cx="3420738" cy="734089"/>
      </dsp:txXfrm>
    </dsp:sp>
    <dsp:sp modelId="{E1B75D51-56FA-4466-8881-8CC50C675143}">
      <dsp:nvSpPr>
        <dsp:cNvPr id="0" name=""/>
        <dsp:cNvSpPr/>
      </dsp:nvSpPr>
      <dsp:spPr>
        <a:xfrm rot="5400000">
          <a:off x="7310381" y="3302302"/>
          <a:ext cx="613300" cy="550567"/>
        </a:xfrm>
        <a:prstGeom prst="flowChartExtract">
          <a:avLst/>
        </a:prstGeom>
        <a:solidFill>
          <a:schemeClr val="lt1">
            <a:hueOff val="0"/>
            <a:satOff val="0"/>
            <a:lumOff val="0"/>
            <a:alphaOff val="0"/>
          </a:schemeClr>
        </a:solid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07CB62-8900-4ADB-A88A-75468C7A608B}">
      <dsp:nvSpPr>
        <dsp:cNvPr id="0" name=""/>
        <dsp:cNvSpPr/>
      </dsp:nvSpPr>
      <dsp:spPr>
        <a:xfrm>
          <a:off x="8332768" y="0"/>
          <a:ext cx="2734483" cy="4171632"/>
        </a:xfrm>
        <a:prstGeom prst="rect">
          <a:avLst/>
        </a:prstGeom>
        <a:noFill/>
        <a:ln w="15875" cap="rnd"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1148" rIns="0" bIns="0" numCol="1" spcCol="1270" anchor="t" anchorCtr="0">
          <a:noAutofit/>
        </a:bodyPr>
        <a:lstStyle/>
        <a:p>
          <a:pPr lvl="0" algn="l" defTabSz="533400">
            <a:lnSpc>
              <a:spcPct val="90000"/>
            </a:lnSpc>
            <a:spcBef>
              <a:spcPct val="0"/>
            </a:spcBef>
            <a:spcAft>
              <a:spcPct val="35000"/>
            </a:spcAft>
          </a:pPr>
          <a:r>
            <a:rPr lang="en-US" sz="1200" kern="1200" dirty="0">
              <a:solidFill>
                <a:srgbClr val="002060"/>
              </a:solidFill>
            </a:rPr>
            <a:t>- **everything in Guardian Scholars and EOPS and...</a:t>
          </a:r>
        </a:p>
        <a:p>
          <a:pPr lvl="0" algn="l" defTabSz="533400">
            <a:lnSpc>
              <a:spcPct val="90000"/>
            </a:lnSpc>
            <a:spcBef>
              <a:spcPct val="0"/>
            </a:spcBef>
            <a:spcAft>
              <a:spcPct val="35000"/>
            </a:spcAft>
          </a:pPr>
          <a:r>
            <a:rPr lang="en-US" sz="1200" kern="1200" dirty="0">
              <a:solidFill>
                <a:srgbClr val="002060"/>
              </a:solidFill>
            </a:rPr>
            <a:t>- </a:t>
          </a:r>
          <a:r>
            <a:rPr lang="en-US" sz="1200" kern="1200" dirty="0" smtClean="0">
              <a:solidFill>
                <a:srgbClr val="002060"/>
              </a:solidFill>
            </a:rPr>
            <a:t>additional </a:t>
          </a:r>
          <a:r>
            <a:rPr lang="en-US" sz="1200" kern="1200" dirty="0">
              <a:solidFill>
                <a:srgbClr val="002060"/>
              </a:solidFill>
            </a:rPr>
            <a:t>funds to buy text books</a:t>
          </a:r>
        </a:p>
        <a:p>
          <a:pPr lvl="0" algn="l" defTabSz="533400">
            <a:lnSpc>
              <a:spcPct val="90000"/>
            </a:lnSpc>
            <a:spcBef>
              <a:spcPct val="0"/>
            </a:spcBef>
            <a:spcAft>
              <a:spcPct val="35000"/>
            </a:spcAft>
          </a:pPr>
          <a:r>
            <a:rPr lang="en-US" sz="1200" kern="1200" dirty="0">
              <a:solidFill>
                <a:srgbClr val="002060"/>
              </a:solidFill>
            </a:rPr>
            <a:t>-additional funds to buy school supplies</a:t>
          </a:r>
        </a:p>
        <a:p>
          <a:pPr lvl="0" algn="l" defTabSz="533400">
            <a:lnSpc>
              <a:spcPct val="90000"/>
            </a:lnSpc>
            <a:spcBef>
              <a:spcPct val="0"/>
            </a:spcBef>
            <a:spcAft>
              <a:spcPct val="35000"/>
            </a:spcAft>
          </a:pPr>
          <a:r>
            <a:rPr lang="en-US" sz="1200" kern="1200" dirty="0">
              <a:solidFill>
                <a:srgbClr val="002060"/>
              </a:solidFill>
            </a:rPr>
            <a:t>- monthly grants, vendor </a:t>
          </a:r>
          <a:r>
            <a:rPr lang="en-US" sz="1200" kern="1200" dirty="0" smtClean="0">
              <a:solidFill>
                <a:srgbClr val="002060"/>
              </a:solidFill>
            </a:rPr>
            <a:t>cards,</a:t>
          </a:r>
        </a:p>
        <a:p>
          <a:pPr lvl="0" algn="l" defTabSz="533400">
            <a:lnSpc>
              <a:spcPct val="90000"/>
            </a:lnSpc>
            <a:spcBef>
              <a:spcPct val="0"/>
            </a:spcBef>
            <a:spcAft>
              <a:spcPct val="35000"/>
            </a:spcAft>
          </a:pPr>
          <a:r>
            <a:rPr lang="en-US" sz="1200" kern="1200" dirty="0" smtClean="0">
              <a:solidFill>
                <a:srgbClr val="002060"/>
              </a:solidFill>
            </a:rPr>
            <a:t>-lending laptop program</a:t>
          </a:r>
        </a:p>
        <a:p>
          <a:pPr lvl="0" algn="l" defTabSz="533400">
            <a:lnSpc>
              <a:spcPct val="90000"/>
            </a:lnSpc>
            <a:spcBef>
              <a:spcPct val="0"/>
            </a:spcBef>
            <a:spcAft>
              <a:spcPct val="35000"/>
            </a:spcAft>
          </a:pPr>
          <a:r>
            <a:rPr lang="en-US" sz="1200" kern="1200" dirty="0" smtClean="0">
              <a:solidFill>
                <a:srgbClr val="002060"/>
              </a:solidFill>
            </a:rPr>
            <a:t>-special circumstance/Emergency fund</a:t>
          </a:r>
          <a:endParaRPr lang="en-US" sz="1200" kern="1200" dirty="0">
            <a:solidFill>
              <a:srgbClr val="002060"/>
            </a:solidFill>
          </a:endParaRPr>
        </a:p>
        <a:p>
          <a:pPr lvl="0" algn="l" defTabSz="533400">
            <a:lnSpc>
              <a:spcPct val="90000"/>
            </a:lnSpc>
            <a:spcBef>
              <a:spcPct val="0"/>
            </a:spcBef>
            <a:spcAft>
              <a:spcPct val="35000"/>
            </a:spcAft>
          </a:pPr>
          <a:r>
            <a:rPr lang="en-US" sz="1200" kern="1200" dirty="0">
              <a:solidFill>
                <a:srgbClr val="002060"/>
              </a:solidFill>
            </a:rPr>
            <a:t>- Success coach and specialized counseling</a:t>
          </a:r>
        </a:p>
      </dsp:txBody>
      <dsp:txXfrm>
        <a:off x="8332768" y="0"/>
        <a:ext cx="2734483" cy="4171632"/>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0EB06C-3613-44EA-9449-B76A6C231269}" type="datetimeFigureOut">
              <a:rPr lang="en-US" smtClean="0"/>
              <a:t>10/13/17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A46BF8-032A-48E1-B67D-89268F346381}" type="slidenum">
              <a:rPr lang="en-US" smtClean="0"/>
              <a:t>‹#›</a:t>
            </a:fld>
            <a:endParaRPr lang="en-US"/>
          </a:p>
        </p:txBody>
      </p:sp>
    </p:spTree>
    <p:extLst>
      <p:ext uri="{BB962C8B-B14F-4D97-AF65-F5344CB8AC3E}">
        <p14:creationId xmlns:p14="http://schemas.microsoft.com/office/powerpoint/2010/main" val="3490516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A46BF8-032A-48E1-B67D-89268F346381}" type="slidenum">
              <a:rPr lang="en-US" smtClean="0"/>
              <a:t>8</a:t>
            </a:fld>
            <a:endParaRPr lang="en-US"/>
          </a:p>
        </p:txBody>
      </p:sp>
    </p:spTree>
    <p:extLst>
      <p:ext uri="{BB962C8B-B14F-4D97-AF65-F5344CB8AC3E}">
        <p14:creationId xmlns:p14="http://schemas.microsoft.com/office/powerpoint/2010/main" val="1444486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8394853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smtClean="0"/>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smtClean="0"/>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10/13/17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46879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08876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smtClean="0"/>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smtClean="0"/>
              <a:t>Edit Master text styles</a:t>
            </a:r>
          </a:p>
        </p:txBody>
      </p:sp>
      <p:sp>
        <p:nvSpPr>
          <p:cNvPr id="2" name="Date Placeholder 1"/>
          <p:cNvSpPr>
            <a:spLocks noGrp="1"/>
          </p:cNvSpPr>
          <p:nvPr>
            <p:ph type="dt" sz="half" idx="10"/>
          </p:nvPr>
        </p:nvSpPr>
        <p:spPr/>
        <p:txBody>
          <a:bodyPr/>
          <a:lstStyle/>
          <a:p>
            <a:fld id="{B61BEF0D-F0BB-DE4B-95CE-6DB70DBA9567}" type="datetimeFigureOut">
              <a:rPr lang="en-US" smtClean="0"/>
              <a:pPr/>
              <a:t>10/13/17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13576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878347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07947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10/13/17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76662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10/13/17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98520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10/13/17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07574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10/13/17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62962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10/13/17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80813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10/13/17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28986793"/>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10/13/17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8392301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smtClean="0"/>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smtClean="0"/>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3885810" y="6041362"/>
            <a:ext cx="976879" cy="365125"/>
          </a:xfrm>
        </p:spPr>
        <p:txBody>
          <a:bodyPr/>
          <a:lstStyle/>
          <a:p>
            <a:fld id="{B61BEF0D-F0BB-DE4B-95CE-6DB70DBA9567}" type="datetimeFigureOut">
              <a:rPr lang="en-US" smtClean="0"/>
              <a:pPr/>
              <a:t>10/13/17</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2602786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B61BEF0D-F0BB-DE4B-95CE-6DB70DBA9567}" type="datetimeFigureOut">
              <a:rPr lang="en-US" smtClean="0"/>
              <a:pPr/>
              <a:t>10/13/17</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63958137"/>
      </p:ext>
    </p:extLst>
  </p:cSld>
  <p:clrMap bg1="dk1" tx1="lt1" bg2="dk2" tx2="lt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Lst>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jpg"/><Relationship Id="rId3" Type="http://schemas.openxmlformats.org/officeDocument/2006/relationships/image" Target="../media/image1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eg"/><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g"/><Relationship Id="rId5" Type="http://schemas.openxmlformats.org/officeDocument/2006/relationships/image" Target="../media/image8.png"/><Relationship Id="rId6"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 Id="rId3" Type="http://schemas.openxmlformats.org/officeDocument/2006/relationships/image" Target="../media/image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 Id="rId3"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1" Type="http://schemas.openxmlformats.org/officeDocument/2006/relationships/slideLayout" Target="../slideLayouts/slideLayout4.xml"/><Relationship Id="rId2" Type="http://schemas.openxmlformats.org/officeDocument/2006/relationships/image" Target="../media/image2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jpg"/><Relationship Id="rId3" Type="http://schemas.openxmlformats.org/officeDocument/2006/relationships/image" Target="../media/image27.jpg"/></Relationships>
</file>

<file path=ppt/slides/_rels/slide45.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g"/><Relationship Id="rId1" Type="http://schemas.openxmlformats.org/officeDocument/2006/relationships/slideLayout" Target="../slideLayouts/slideLayout4.xml"/><Relationship Id="rId2" Type="http://schemas.openxmlformats.org/officeDocument/2006/relationships/image" Target="../media/image28.jpg"/></Relationships>
</file>

<file path=ppt/slides/_rels/slide46.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jpg"/><Relationship Id="rId5" Type="http://schemas.openxmlformats.org/officeDocument/2006/relationships/image" Target="../media/image34.jpg"/><Relationship Id="rId6" Type="http://schemas.openxmlformats.org/officeDocument/2006/relationships/image" Target="../media/image35.jpg"/><Relationship Id="rId1" Type="http://schemas.openxmlformats.org/officeDocument/2006/relationships/slideLayout" Target="../slideLayouts/slideLayout4.xml"/><Relationship Id="rId2" Type="http://schemas.openxmlformats.org/officeDocument/2006/relationships/image" Target="../media/image31.jpg"/></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4.xml"/><Relationship Id="rId2"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4.xml"/><Relationship Id="rId2"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51469" y="899487"/>
            <a:ext cx="8915399" cy="2262781"/>
          </a:xfrm>
        </p:spPr>
        <p:txBody>
          <a:bodyPr>
            <a:normAutofit fontScale="90000"/>
          </a:bodyPr>
          <a:lstStyle/>
          <a:p>
            <a:r>
              <a:rPr lang="en-US" dirty="0" smtClean="0"/>
              <a:t>Essential Steps to Creating a Formula for Academic Success of Foster Youth Students</a:t>
            </a:r>
            <a:endParaRPr lang="en-US" dirty="0"/>
          </a:p>
        </p:txBody>
      </p:sp>
      <p:sp>
        <p:nvSpPr>
          <p:cNvPr id="3" name="Subtitle 2"/>
          <p:cNvSpPr>
            <a:spLocks noGrp="1"/>
          </p:cNvSpPr>
          <p:nvPr>
            <p:ph type="subTitle" idx="1"/>
          </p:nvPr>
        </p:nvSpPr>
        <p:spPr>
          <a:xfrm>
            <a:off x="1346814" y="3045010"/>
            <a:ext cx="8689976" cy="1371599"/>
          </a:xfrm>
        </p:spPr>
        <p:txBody>
          <a:bodyPr>
            <a:normAutofit/>
          </a:bodyPr>
          <a:lstStyle/>
          <a:p>
            <a:endParaRPr lang="en-US" dirty="0" smtClean="0"/>
          </a:p>
          <a:p>
            <a:endParaRPr lang="en-US" dirty="0"/>
          </a:p>
          <a:p>
            <a:r>
              <a:rPr lang="en-US" dirty="0" smtClean="0"/>
              <a:t>Blueprint Conference 2017</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7694" y="5284274"/>
            <a:ext cx="5727939" cy="1340391"/>
          </a:xfrm>
          <a:prstGeom prst="rect">
            <a:avLst/>
          </a:prstGeom>
        </p:spPr>
      </p:pic>
      <p:pic>
        <p:nvPicPr>
          <p:cNvPr id="5" name="Picture 4" descr="B_Card_Front-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3773" y="4821078"/>
            <a:ext cx="1839310" cy="203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29" y="5169342"/>
            <a:ext cx="1797829" cy="1570256"/>
          </a:xfrm>
          <a:prstGeom prst="rect">
            <a:avLst/>
          </a:prstGeom>
        </p:spPr>
      </p:pic>
    </p:spTree>
    <p:extLst>
      <p:ext uri="{BB962C8B-B14F-4D97-AF65-F5344CB8AC3E}">
        <p14:creationId xmlns:p14="http://schemas.microsoft.com/office/powerpoint/2010/main" val="1767649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p:cNvGrpSpPr/>
        <p:nvPr/>
      </p:nvGrpSpPr>
      <p:grpSpPr>
        <a:xfrm>
          <a:off x="0" y="0"/>
          <a:ext cx="0" cy="0"/>
          <a:chOff x="0" y="0"/>
          <a:chExt cx="0" cy="0"/>
        </a:xfrm>
      </p:grpSpPr>
      <p:pic>
        <p:nvPicPr>
          <p:cNvPr id="5" name="Content Placeholder 4" descr="The Importance of &lt;strong&gt;Student Voice&lt;/strong&gt;"/>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95765" y="258554"/>
            <a:ext cx="5184775" cy="1963733"/>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06794" y="2082800"/>
            <a:ext cx="4203065" cy="4203065"/>
          </a:xfrm>
        </p:spPr>
      </p:pic>
    </p:spTree>
    <p:extLst>
      <p:ext uri="{BB962C8B-B14F-4D97-AF65-F5344CB8AC3E}">
        <p14:creationId xmlns:p14="http://schemas.microsoft.com/office/powerpoint/2010/main" val="2285149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Systems Used to collect Data</a:t>
            </a:r>
            <a:endParaRPr lang="en-US" dirty="0"/>
          </a:p>
        </p:txBody>
      </p:sp>
      <p:sp>
        <p:nvSpPr>
          <p:cNvPr id="3" name="Content Placeholder 2"/>
          <p:cNvSpPr>
            <a:spLocks noGrp="1"/>
          </p:cNvSpPr>
          <p:nvPr>
            <p:ph sz="half" idx="1"/>
          </p:nvPr>
        </p:nvSpPr>
        <p:spPr>
          <a:xfrm>
            <a:off x="4183462" y="1885950"/>
            <a:ext cx="7612298" cy="2466340"/>
          </a:xfrm>
        </p:spPr>
        <p:txBody>
          <a:bodyPr/>
          <a:lstStyle/>
          <a:p>
            <a:pPr algn="r"/>
            <a:r>
              <a:rPr lang="en-US" b="1" dirty="0" smtClean="0">
                <a:solidFill>
                  <a:schemeClr val="bg1"/>
                </a:solidFill>
              </a:rPr>
              <a:t>SARS - EOPS/CAFYES appointment data</a:t>
            </a:r>
          </a:p>
          <a:p>
            <a:pPr algn="r"/>
            <a:r>
              <a:rPr lang="en-US" b="1" dirty="0" smtClean="0">
                <a:solidFill>
                  <a:schemeClr val="bg1"/>
                </a:solidFill>
              </a:rPr>
              <a:t>Banner – FY indicators added upon verification</a:t>
            </a:r>
          </a:p>
          <a:p>
            <a:pPr lvl="1" algn="r"/>
            <a:r>
              <a:rPr lang="en-US" b="1" dirty="0" smtClean="0">
                <a:solidFill>
                  <a:schemeClr val="bg1"/>
                </a:solidFill>
              </a:rPr>
              <a:t>ARGOS – allows us to run reports based on information from Banner</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094" y="3925228"/>
            <a:ext cx="3577213" cy="2386671"/>
          </a:xfrm>
          <a:prstGeom prst="rect">
            <a:avLst/>
          </a:prstGeom>
        </p:spPr>
      </p:pic>
    </p:spTree>
    <p:extLst>
      <p:ext uri="{BB962C8B-B14F-4D97-AF65-F5344CB8AC3E}">
        <p14:creationId xmlns:p14="http://schemas.microsoft.com/office/powerpoint/2010/main" val="1511183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Data Driven Decision</a:t>
            </a:r>
            <a:endParaRPr lang="en-US" dirty="0">
              <a:solidFill>
                <a:schemeClr val="bg1"/>
              </a:solidFill>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946810" y="140293"/>
            <a:ext cx="4826090" cy="6260294"/>
          </a:xfrm>
          <a:prstGeom prst="rect">
            <a:avLst/>
          </a:prstGeom>
        </p:spPr>
      </p:pic>
      <p:sp>
        <p:nvSpPr>
          <p:cNvPr id="6" name="TextBox 5"/>
          <p:cNvSpPr txBox="1"/>
          <p:nvPr/>
        </p:nvSpPr>
        <p:spPr>
          <a:xfrm>
            <a:off x="931177" y="2659310"/>
            <a:ext cx="4429493"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Student Exit Survey</a:t>
            </a:r>
          </a:p>
          <a:p>
            <a:pPr marL="285750" indent="-285750">
              <a:buFont typeface="Arial" panose="020B0604020202020204" pitchFamily="34" charset="0"/>
              <a:buChar char="•"/>
            </a:pPr>
            <a:r>
              <a:rPr lang="en-US" dirty="0">
                <a:solidFill>
                  <a:schemeClr val="bg1"/>
                </a:solidFill>
              </a:rPr>
              <a:t>Student Focus Group</a:t>
            </a:r>
          </a:p>
          <a:p>
            <a:pPr marL="285750" indent="-285750">
              <a:buFont typeface="Arial" panose="020B0604020202020204" pitchFamily="34" charset="0"/>
              <a:buChar char="•"/>
            </a:pPr>
            <a:r>
              <a:rPr lang="en-US" dirty="0">
                <a:solidFill>
                  <a:schemeClr val="bg1"/>
                </a:solidFill>
              </a:rPr>
              <a:t>Quick Survey Monkey</a:t>
            </a:r>
          </a:p>
          <a:p>
            <a:pPr marL="285750" indent="-285750">
              <a:buFont typeface="Arial" panose="020B0604020202020204" pitchFamily="34" charset="0"/>
              <a:buChar char="•"/>
            </a:pPr>
            <a:r>
              <a:rPr lang="en-US" dirty="0">
                <a:solidFill>
                  <a:schemeClr val="bg1"/>
                </a:solidFill>
              </a:rPr>
              <a:t>Asking Students Directly (informally)</a:t>
            </a:r>
          </a:p>
        </p:txBody>
      </p:sp>
    </p:spTree>
    <p:extLst>
      <p:ext uri="{BB962C8B-B14F-4D97-AF65-F5344CB8AC3E}">
        <p14:creationId xmlns:p14="http://schemas.microsoft.com/office/powerpoint/2010/main" val="17576892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Guardian Scholars Services based on</a:t>
            </a:r>
            <a:br>
              <a:rPr lang="en-US" dirty="0" smtClean="0">
                <a:solidFill>
                  <a:schemeClr val="bg1"/>
                </a:solidFill>
              </a:rPr>
            </a:br>
            <a:r>
              <a:rPr lang="en-US" dirty="0" smtClean="0">
                <a:solidFill>
                  <a:schemeClr val="bg1"/>
                </a:solidFill>
              </a:rPr>
              <a:t>12 Elements</a:t>
            </a:r>
            <a:endParaRPr lang="en-US" dirty="0">
              <a:solidFill>
                <a:schemeClr val="bg1"/>
              </a:solidFill>
            </a:endParaRPr>
          </a:p>
        </p:txBody>
      </p:sp>
      <p:sp>
        <p:nvSpPr>
          <p:cNvPr id="3" name="Content Placeholder 2"/>
          <p:cNvSpPr>
            <a:spLocks noGrp="1"/>
          </p:cNvSpPr>
          <p:nvPr>
            <p:ph sz="half" idx="1"/>
          </p:nvPr>
        </p:nvSpPr>
        <p:spPr>
          <a:xfrm>
            <a:off x="616489" y="2301418"/>
            <a:ext cx="10143578" cy="4556582"/>
          </a:xfrm>
        </p:spPr>
        <p:txBody>
          <a:bodyPr>
            <a:normAutofit fontScale="92500" lnSpcReduction="10000"/>
          </a:bodyPr>
          <a:lstStyle/>
          <a:p>
            <a:r>
              <a:rPr lang="en-US" dirty="0" smtClean="0">
                <a:solidFill>
                  <a:schemeClr val="bg1"/>
                </a:solidFill>
              </a:rPr>
              <a:t>Designated Leadership</a:t>
            </a:r>
          </a:p>
          <a:p>
            <a:r>
              <a:rPr lang="en-US" dirty="0" smtClean="0">
                <a:solidFill>
                  <a:schemeClr val="bg1"/>
                </a:solidFill>
              </a:rPr>
              <a:t>Internal &amp; External Champions</a:t>
            </a:r>
          </a:p>
          <a:p>
            <a:r>
              <a:rPr lang="en-US" dirty="0" smtClean="0">
                <a:solidFill>
                  <a:schemeClr val="bg1"/>
                </a:solidFill>
              </a:rPr>
              <a:t>Collaborations with community agencies</a:t>
            </a:r>
          </a:p>
          <a:p>
            <a:r>
              <a:rPr lang="en-US" dirty="0" smtClean="0">
                <a:solidFill>
                  <a:schemeClr val="bg1"/>
                </a:solidFill>
              </a:rPr>
              <a:t>Data-Driven Decision Making</a:t>
            </a:r>
          </a:p>
          <a:p>
            <a:r>
              <a:rPr lang="en-US" dirty="0" smtClean="0">
                <a:solidFill>
                  <a:schemeClr val="bg1"/>
                </a:solidFill>
              </a:rPr>
              <a:t>Staff peer support and professional development</a:t>
            </a:r>
          </a:p>
          <a:p>
            <a:r>
              <a:rPr lang="en-US" dirty="0" smtClean="0">
                <a:solidFill>
                  <a:schemeClr val="bg1"/>
                </a:solidFill>
              </a:rPr>
              <a:t>Sustainability planning</a:t>
            </a:r>
          </a:p>
          <a:p>
            <a:r>
              <a:rPr lang="en-US" dirty="0" smtClean="0">
                <a:solidFill>
                  <a:schemeClr val="bg1"/>
                </a:solidFill>
              </a:rPr>
              <a:t>Year-round housing and other basic needs</a:t>
            </a:r>
          </a:p>
          <a:p>
            <a:r>
              <a:rPr lang="en-US" dirty="0" smtClean="0">
                <a:solidFill>
                  <a:schemeClr val="bg1"/>
                </a:solidFill>
              </a:rPr>
              <a:t>Financial Aid</a:t>
            </a:r>
          </a:p>
          <a:p>
            <a:r>
              <a:rPr lang="en-US" dirty="0" smtClean="0">
                <a:solidFill>
                  <a:schemeClr val="bg1"/>
                </a:solidFill>
              </a:rPr>
              <a:t>Academic, career, personal counseling</a:t>
            </a:r>
          </a:p>
          <a:p>
            <a:r>
              <a:rPr lang="en-US" dirty="0" smtClean="0">
                <a:solidFill>
                  <a:schemeClr val="bg1"/>
                </a:solidFill>
              </a:rPr>
              <a:t>Supplemental Support</a:t>
            </a:r>
          </a:p>
          <a:p>
            <a:r>
              <a:rPr lang="en-US" dirty="0" smtClean="0">
                <a:solidFill>
                  <a:schemeClr val="bg1"/>
                </a:solidFill>
              </a:rPr>
              <a:t>Opportunities for student community engagement and leadership</a:t>
            </a:r>
          </a:p>
          <a:p>
            <a:r>
              <a:rPr lang="en-US" dirty="0" smtClean="0">
                <a:solidFill>
                  <a:schemeClr val="bg1"/>
                </a:solidFill>
              </a:rPr>
              <a:t>Planned Transitions</a:t>
            </a:r>
          </a:p>
          <a:p>
            <a:endParaRPr lang="en-US" dirty="0"/>
          </a:p>
        </p:txBody>
      </p:sp>
      <p:pic>
        <p:nvPicPr>
          <p:cNvPr id="4" name="Picture 3" descr="BHellerScience8thGrade - 8thgraderesource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7228" y="2148468"/>
            <a:ext cx="4333875" cy="2895600"/>
          </a:xfrm>
          <a:prstGeom prst="rect">
            <a:avLst/>
          </a:prstGeom>
        </p:spPr>
      </p:pic>
    </p:spTree>
    <p:extLst>
      <p:ext uri="{BB962C8B-B14F-4D97-AF65-F5344CB8AC3E}">
        <p14:creationId xmlns:p14="http://schemas.microsoft.com/office/powerpoint/2010/main" val="66573752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arn(inVertic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arn(inVertic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arn(inVertic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arn(inVertical)">
                                      <p:cBhvr>
                                        <p:cTn id="6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7819" y="4869789"/>
            <a:ext cx="5727939" cy="1340391"/>
          </a:xfrm>
          <a:prstGeom prst="rect">
            <a:avLst/>
          </a:prstGeom>
        </p:spPr>
      </p:pic>
      <p:sp>
        <p:nvSpPr>
          <p:cNvPr id="6" name="Title 1"/>
          <p:cNvSpPr>
            <a:spLocks noGrp="1"/>
          </p:cNvSpPr>
          <p:nvPr>
            <p:ph type="title"/>
          </p:nvPr>
        </p:nvSpPr>
        <p:spPr/>
        <p:txBody>
          <a:bodyPr>
            <a:normAutofit fontScale="90000"/>
          </a:bodyPr>
          <a:lstStyle/>
          <a:p>
            <a:r>
              <a:rPr lang="en-US" dirty="0" smtClean="0"/>
              <a:t>2017</a:t>
            </a:r>
            <a:br>
              <a:rPr lang="en-US" dirty="0" smtClean="0"/>
            </a:br>
            <a:r>
              <a:rPr lang="en-US" dirty="0" smtClean="0"/>
              <a:t>Blueprint for Success Conference</a:t>
            </a:r>
            <a:endParaRPr lang="en-US" dirty="0"/>
          </a:p>
        </p:txBody>
      </p:sp>
      <p:sp>
        <p:nvSpPr>
          <p:cNvPr id="7" name="Subtitle 2"/>
          <p:cNvSpPr txBox="1">
            <a:spLocks/>
          </p:cNvSpPr>
          <p:nvPr/>
        </p:nvSpPr>
        <p:spPr>
          <a:xfrm>
            <a:off x="2476767" y="2559513"/>
            <a:ext cx="9144000" cy="165576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dirty="0" smtClean="0">
                <a:solidFill>
                  <a:schemeClr val="bg1"/>
                </a:solidFill>
              </a:rPr>
              <a:t>Sal De Leon</a:t>
            </a:r>
          </a:p>
          <a:p>
            <a:r>
              <a:rPr lang="en-US" dirty="0" smtClean="0">
                <a:solidFill>
                  <a:schemeClr val="bg1"/>
                </a:solidFill>
              </a:rPr>
              <a:t>Sacramento County Office of Education</a:t>
            </a:r>
            <a:endParaRPr lang="en-US" dirty="0">
              <a:solidFill>
                <a:schemeClr val="bg1"/>
              </a:solidFill>
            </a:endParaRPr>
          </a:p>
        </p:txBody>
      </p:sp>
    </p:spTree>
    <p:extLst>
      <p:ext uri="{BB962C8B-B14F-4D97-AF65-F5344CB8AC3E}">
        <p14:creationId xmlns:p14="http://schemas.microsoft.com/office/powerpoint/2010/main" val="1265616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8" name="Title 3"/>
          <p:cNvSpPr>
            <a:spLocks noGrp="1"/>
          </p:cNvSpPr>
          <p:nvPr>
            <p:ph type="title"/>
          </p:nvPr>
        </p:nvSpPr>
        <p:spPr>
          <a:xfrm>
            <a:off x="1808163" y="623888"/>
            <a:ext cx="9696450" cy="1246187"/>
          </a:xfrm>
        </p:spPr>
        <p:txBody>
          <a:bodyPr>
            <a:normAutofit fontScale="90000"/>
          </a:bodyPr>
          <a:lstStyle/>
          <a:p>
            <a:r>
              <a:rPr lang="en-US" dirty="0" smtClean="0"/>
              <a:t>Higher Education Collaborative - Sacramento </a:t>
            </a:r>
            <a:endParaRPr lang="en-US" dirty="0"/>
          </a:p>
        </p:txBody>
      </p:sp>
      <p:sp>
        <p:nvSpPr>
          <p:cNvPr id="7" name="Content Placeholder 4"/>
          <p:cNvSpPr>
            <a:spLocks noGrp="1"/>
          </p:cNvSpPr>
          <p:nvPr>
            <p:ph idx="1"/>
          </p:nvPr>
        </p:nvSpPr>
        <p:spPr>
          <a:xfrm>
            <a:off x="1723697" y="2133599"/>
            <a:ext cx="9780915" cy="4424855"/>
          </a:xfrm>
        </p:spPr>
        <p:txBody>
          <a:bodyPr>
            <a:normAutofit/>
          </a:bodyPr>
          <a:lstStyle/>
          <a:p>
            <a:r>
              <a:rPr lang="en-US" dirty="0" smtClean="0">
                <a:solidFill>
                  <a:schemeClr val="bg1"/>
                </a:solidFill>
              </a:rPr>
              <a:t>Participation in neighboring counties’ transition efforts </a:t>
            </a:r>
          </a:p>
          <a:p>
            <a:r>
              <a:rPr lang="en-US" dirty="0" smtClean="0">
                <a:solidFill>
                  <a:schemeClr val="bg1"/>
                </a:solidFill>
              </a:rPr>
              <a:t>Foster Youth Education Summit/Blueprint Conferences</a:t>
            </a:r>
          </a:p>
          <a:p>
            <a:r>
              <a:rPr lang="en-US" dirty="0">
                <a:solidFill>
                  <a:schemeClr val="bg1"/>
                </a:solidFill>
              </a:rPr>
              <a:t>Foster Youth Success Initiative (</a:t>
            </a:r>
            <a:r>
              <a:rPr lang="en-US" dirty="0" smtClean="0">
                <a:solidFill>
                  <a:schemeClr val="bg1"/>
                </a:solidFill>
              </a:rPr>
              <a:t>FYSI) 2007</a:t>
            </a:r>
          </a:p>
          <a:p>
            <a:r>
              <a:rPr lang="en-US" dirty="0" smtClean="0">
                <a:solidFill>
                  <a:schemeClr val="bg1"/>
                </a:solidFill>
              </a:rPr>
              <a:t>CA Fostering Connections to Success Act (AB 12) 2012</a:t>
            </a:r>
          </a:p>
          <a:p>
            <a:r>
              <a:rPr lang="en-US" dirty="0" smtClean="0">
                <a:solidFill>
                  <a:schemeClr val="bg1"/>
                </a:solidFill>
              </a:rPr>
              <a:t>Stuart Foundation</a:t>
            </a:r>
          </a:p>
          <a:p>
            <a:r>
              <a:rPr lang="en-US" dirty="0" smtClean="0">
                <a:solidFill>
                  <a:schemeClr val="bg1"/>
                </a:solidFill>
              </a:rPr>
              <a:t>Request for Data</a:t>
            </a:r>
          </a:p>
          <a:p>
            <a:pPr lvl="1"/>
            <a:r>
              <a:rPr lang="en-US" dirty="0" smtClean="0">
                <a:solidFill>
                  <a:schemeClr val="bg1"/>
                </a:solidFill>
              </a:rPr>
              <a:t>Individual education records/transcripts</a:t>
            </a:r>
          </a:p>
          <a:p>
            <a:pPr lvl="1"/>
            <a:r>
              <a:rPr lang="en-US" dirty="0" smtClean="0">
                <a:solidFill>
                  <a:schemeClr val="bg1"/>
                </a:solidFill>
              </a:rPr>
              <a:t>Demographics for grants/program planning</a:t>
            </a:r>
          </a:p>
          <a:p>
            <a:r>
              <a:rPr lang="en-US" dirty="0" smtClean="0">
                <a:solidFill>
                  <a:schemeClr val="bg1"/>
                </a:solidFill>
              </a:rPr>
              <a:t>Mutual agreement to meet on June 5, 2014</a:t>
            </a:r>
          </a:p>
          <a:p>
            <a:endParaRPr lang="en-US" dirty="0"/>
          </a:p>
        </p:txBody>
      </p:sp>
    </p:spTree>
    <p:extLst>
      <p:ext uri="{BB962C8B-B14F-4D97-AF65-F5344CB8AC3E}">
        <p14:creationId xmlns:p14="http://schemas.microsoft.com/office/powerpoint/2010/main" val="2731540448"/>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smtClean="0"/>
              <a:t>First meeting</a:t>
            </a:r>
            <a:endParaRPr lang="en-US" dirty="0"/>
          </a:p>
        </p:txBody>
      </p:sp>
      <p:sp>
        <p:nvSpPr>
          <p:cNvPr id="5" name="Content Placeholder 2"/>
          <p:cNvSpPr>
            <a:spLocks noGrp="1"/>
          </p:cNvSpPr>
          <p:nvPr>
            <p:ph idx="1"/>
          </p:nvPr>
        </p:nvSpPr>
        <p:spPr>
          <a:xfrm>
            <a:off x="818712" y="1508761"/>
            <a:ext cx="10965618" cy="4350038"/>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r>
              <a:rPr lang="en-US" sz="2000" dirty="0" smtClean="0">
                <a:solidFill>
                  <a:schemeClr val="bg1"/>
                </a:solidFill>
              </a:rPr>
              <a:t>Big question – did everyone agree there was a need for this collaboration?</a:t>
            </a:r>
          </a:p>
          <a:p>
            <a:r>
              <a:rPr lang="en-US" sz="2000" dirty="0" smtClean="0">
                <a:solidFill>
                  <a:schemeClr val="bg1"/>
                </a:solidFill>
              </a:rPr>
              <a:t>What were the current efforts/services?</a:t>
            </a:r>
          </a:p>
          <a:p>
            <a:r>
              <a:rPr lang="en-US" sz="2000" dirty="0" smtClean="0">
                <a:solidFill>
                  <a:schemeClr val="bg1"/>
                </a:solidFill>
              </a:rPr>
              <a:t>What were the barriers and challenges?</a:t>
            </a:r>
          </a:p>
          <a:p>
            <a:r>
              <a:rPr lang="en-US" sz="2000" dirty="0" smtClean="0">
                <a:solidFill>
                  <a:schemeClr val="bg1"/>
                </a:solidFill>
              </a:rPr>
              <a:t>Consensus to begin Higher Education Collaborative (HEC) – Partnerships for Success: Case Studies in Successful Collaboration Between Child Welfare and Higher Education, September 2013, California College Pathways</a:t>
            </a:r>
          </a:p>
        </p:txBody>
      </p:sp>
    </p:spTree>
    <p:extLst>
      <p:ext uri="{BB962C8B-B14F-4D97-AF65-F5344CB8AC3E}">
        <p14:creationId xmlns:p14="http://schemas.microsoft.com/office/powerpoint/2010/main" val="40461867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r>
              <a:rPr lang="en-US" dirty="0" smtClean="0"/>
              <a:t>Commitment</a:t>
            </a:r>
            <a:endParaRPr lang="en-US" dirty="0"/>
          </a:p>
        </p:txBody>
      </p:sp>
      <p:sp>
        <p:nvSpPr>
          <p:cNvPr id="4" name="Content Placeholder 2"/>
          <p:cNvSpPr>
            <a:spLocks noGrp="1"/>
          </p:cNvSpPr>
          <p:nvPr>
            <p:ph idx="1"/>
          </p:nvPr>
        </p:nvSpPr>
        <p:spPr>
          <a:xfrm>
            <a:off x="628650" y="1691640"/>
            <a:ext cx="10972800" cy="4354829"/>
          </a:xfrm>
          <a:solidFill>
            <a:schemeClr val="accent1">
              <a:lumMod val="20000"/>
              <a:lumOff val="80000"/>
            </a:schemeClr>
          </a:solidFill>
        </p:spPr>
        <p:txBody>
          <a:bodyPr>
            <a:normAutofit/>
          </a:bodyPr>
          <a:lstStyle/>
          <a:p>
            <a:r>
              <a:rPr lang="en-US" sz="2000" dirty="0" smtClean="0">
                <a:solidFill>
                  <a:srgbClr val="00B050"/>
                </a:solidFill>
              </a:rPr>
              <a:t>Surveyed potential partners</a:t>
            </a:r>
          </a:p>
          <a:p>
            <a:r>
              <a:rPr lang="en-US" sz="2000" dirty="0" smtClean="0">
                <a:solidFill>
                  <a:srgbClr val="00B050"/>
                </a:solidFill>
              </a:rPr>
              <a:t>Quarterly meetings</a:t>
            </a:r>
          </a:p>
          <a:p>
            <a:r>
              <a:rPr lang="en-US" sz="2000" dirty="0" smtClean="0">
                <a:solidFill>
                  <a:srgbClr val="00B050"/>
                </a:solidFill>
              </a:rPr>
              <a:t>2 hours</a:t>
            </a:r>
          </a:p>
          <a:p>
            <a:r>
              <a:rPr lang="en-US" sz="2000" dirty="0" smtClean="0">
                <a:solidFill>
                  <a:srgbClr val="00B050"/>
                </a:solidFill>
              </a:rPr>
              <a:t>College foster </a:t>
            </a:r>
            <a:r>
              <a:rPr lang="en-US" sz="2000" dirty="0">
                <a:solidFill>
                  <a:srgbClr val="00B050"/>
                </a:solidFill>
              </a:rPr>
              <a:t>y</a:t>
            </a:r>
            <a:r>
              <a:rPr lang="en-US" sz="2000" dirty="0" smtClean="0">
                <a:solidFill>
                  <a:srgbClr val="00B050"/>
                </a:solidFill>
              </a:rPr>
              <a:t>outh </a:t>
            </a:r>
            <a:r>
              <a:rPr lang="en-US" sz="2000" dirty="0">
                <a:solidFill>
                  <a:srgbClr val="00B050"/>
                </a:solidFill>
              </a:rPr>
              <a:t>l</a:t>
            </a:r>
            <a:r>
              <a:rPr lang="en-US" sz="2000" dirty="0" smtClean="0">
                <a:solidFill>
                  <a:srgbClr val="00B050"/>
                </a:solidFill>
              </a:rPr>
              <a:t>iaisons would share program information and outreach opportunities.</a:t>
            </a:r>
          </a:p>
          <a:p>
            <a:r>
              <a:rPr lang="en-US" sz="2000" dirty="0" smtClean="0">
                <a:solidFill>
                  <a:srgbClr val="00B050"/>
                </a:solidFill>
              </a:rPr>
              <a:t>Agendas would consist of relevant topics/speakers for both K-12 and colleges. </a:t>
            </a:r>
            <a:endParaRPr lang="en-US" sz="2000" dirty="0">
              <a:solidFill>
                <a:srgbClr val="00B050"/>
              </a:solidFill>
            </a:endParaRPr>
          </a:p>
        </p:txBody>
      </p:sp>
    </p:spTree>
    <p:extLst>
      <p:ext uri="{BB962C8B-B14F-4D97-AF65-F5344CB8AC3E}">
        <p14:creationId xmlns:p14="http://schemas.microsoft.com/office/powerpoint/2010/main" val="11388819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US" dirty="0"/>
              <a:t>FYSCP will facilitate and host the Higher Education Collaborative (HEC</a:t>
            </a:r>
            <a:r>
              <a:rPr lang="en-US" dirty="0" smtClean="0"/>
              <a:t>)</a:t>
            </a:r>
            <a:endParaRPr lang="en-US" dirty="0"/>
          </a:p>
        </p:txBody>
      </p:sp>
      <p:sp>
        <p:nvSpPr>
          <p:cNvPr id="5" name="Content Placeholder 2"/>
          <p:cNvSpPr>
            <a:spLocks noGrp="1"/>
          </p:cNvSpPr>
          <p:nvPr>
            <p:ph idx="1"/>
          </p:nvPr>
        </p:nvSpPr>
        <p:spPr>
          <a:xfrm>
            <a:off x="251460" y="1986454"/>
            <a:ext cx="10752871" cy="5399083"/>
          </a:xfrm>
        </p:spPr>
        <p:txBody>
          <a:bodyPr>
            <a:noAutofit/>
          </a:bodyPr>
          <a:lstStyle/>
          <a:p>
            <a:pPr marL="457200" indent="-457200">
              <a:lnSpc>
                <a:spcPct val="150000"/>
              </a:lnSpc>
              <a:buAutoNum type="arabicParenR"/>
            </a:pPr>
            <a:r>
              <a:rPr lang="en-US" sz="2000" dirty="0" smtClean="0">
                <a:solidFill>
                  <a:schemeClr val="bg2"/>
                </a:solidFill>
              </a:rPr>
              <a:t>Provide a space for community-based networking among professionals in  Sacramento County</a:t>
            </a:r>
          </a:p>
          <a:p>
            <a:pPr marL="0" indent="0">
              <a:lnSpc>
                <a:spcPct val="150000"/>
              </a:lnSpc>
              <a:buNone/>
            </a:pPr>
            <a:r>
              <a:rPr lang="en-US" sz="2000" dirty="0" smtClean="0">
                <a:solidFill>
                  <a:schemeClr val="bg2"/>
                </a:solidFill>
              </a:rPr>
              <a:t/>
            </a:r>
            <a:br>
              <a:rPr lang="en-US" sz="2000" dirty="0" smtClean="0">
                <a:solidFill>
                  <a:schemeClr val="bg2"/>
                </a:solidFill>
              </a:rPr>
            </a:br>
            <a:r>
              <a:rPr lang="en-US" sz="2000" dirty="0" smtClean="0">
                <a:solidFill>
                  <a:schemeClr val="bg2"/>
                </a:solidFill>
              </a:rPr>
              <a:t>2) Provide information about the resources available in the community through brief presentations by district providers, child welfare agency, probation, local colleges/universities and other key partners</a:t>
            </a:r>
          </a:p>
          <a:p>
            <a:pPr marL="0" indent="0">
              <a:lnSpc>
                <a:spcPct val="150000"/>
              </a:lnSpc>
              <a:buNone/>
            </a:pPr>
            <a:r>
              <a:rPr lang="en-US" sz="2000" dirty="0" smtClean="0">
                <a:solidFill>
                  <a:schemeClr val="bg2"/>
                </a:solidFill>
              </a:rPr>
              <a:t/>
            </a:r>
            <a:br>
              <a:rPr lang="en-US" sz="2000" dirty="0" smtClean="0">
                <a:solidFill>
                  <a:schemeClr val="bg2"/>
                </a:solidFill>
              </a:rPr>
            </a:br>
            <a:endParaRPr lang="en-US" sz="2400" dirty="0"/>
          </a:p>
        </p:txBody>
      </p:sp>
    </p:spTree>
    <p:extLst>
      <p:ext uri="{BB962C8B-B14F-4D97-AF65-F5344CB8AC3E}">
        <p14:creationId xmlns:p14="http://schemas.microsoft.com/office/powerpoint/2010/main" val="603312273"/>
      </p:ext>
    </p:extLst>
  </p:cSld>
  <p:clrMapOvr>
    <a:masterClrMapping/>
  </p:clrMapOvr>
  <p:transition spd="slow">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FYSCP will facilitate and host the Higher Education Collaborative (HEC)</a:t>
            </a:r>
          </a:p>
        </p:txBody>
      </p:sp>
      <p:sp>
        <p:nvSpPr>
          <p:cNvPr id="3" name="Content Placeholder 2"/>
          <p:cNvSpPr>
            <a:spLocks noGrp="1"/>
          </p:cNvSpPr>
          <p:nvPr>
            <p:ph idx="1"/>
          </p:nvPr>
        </p:nvSpPr>
        <p:spPr/>
        <p:txBody>
          <a:bodyPr/>
          <a:lstStyle/>
          <a:p>
            <a:pPr marL="0" indent="0">
              <a:buNone/>
            </a:pPr>
            <a:r>
              <a:rPr lang="en-US" sz="2000" dirty="0">
                <a:solidFill>
                  <a:schemeClr val="bg1"/>
                </a:solidFill>
              </a:rPr>
              <a:t>3) Highlight college and career resources and outreach efforts in Sacramento County</a:t>
            </a:r>
          </a:p>
          <a:p>
            <a:pPr marL="0" indent="0">
              <a:buNone/>
            </a:pPr>
            <a:r>
              <a:rPr lang="en-US" sz="2000" dirty="0">
                <a:solidFill>
                  <a:schemeClr val="bg1"/>
                </a:solidFill>
              </a:rPr>
              <a:t/>
            </a:r>
            <a:br>
              <a:rPr lang="en-US" sz="2000" dirty="0">
                <a:solidFill>
                  <a:schemeClr val="bg1"/>
                </a:solidFill>
              </a:rPr>
            </a:br>
            <a:r>
              <a:rPr lang="en-US" sz="2000" dirty="0">
                <a:solidFill>
                  <a:schemeClr val="bg1"/>
                </a:solidFill>
              </a:rPr>
              <a:t>4) Learn how HEC can support the priorities of the community as they work to increase access and success in post-secondary education for current and former foster youth</a:t>
            </a:r>
            <a:r>
              <a:rPr lang="en-US" dirty="0">
                <a:solidFill>
                  <a:schemeClr val="bg1"/>
                </a:solidFill>
              </a:rPr>
              <a:t/>
            </a:r>
            <a:br>
              <a:rPr lang="en-US" dirty="0">
                <a:solidFill>
                  <a:schemeClr val="bg1"/>
                </a:solidFill>
              </a:rPr>
            </a:br>
            <a:endParaRPr lang="en-US" dirty="0">
              <a:solidFill>
                <a:schemeClr val="bg1"/>
              </a:solidFill>
            </a:endParaRPr>
          </a:p>
          <a:p>
            <a:endParaRPr lang="en-US" dirty="0"/>
          </a:p>
        </p:txBody>
      </p:sp>
    </p:spTree>
    <p:extLst>
      <p:ext uri="{BB962C8B-B14F-4D97-AF65-F5344CB8AC3E}">
        <p14:creationId xmlns:p14="http://schemas.microsoft.com/office/powerpoint/2010/main" val="3656051378"/>
      </p:ext>
    </p:extLst>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Introductions</a:t>
            </a:r>
            <a:endParaRPr lang="en-US" dirty="0">
              <a:solidFill>
                <a:schemeClr val="bg1"/>
              </a:solidFill>
            </a:endParaRPr>
          </a:p>
        </p:txBody>
      </p:sp>
      <p:sp>
        <p:nvSpPr>
          <p:cNvPr id="10" name="Content Placeholder 9"/>
          <p:cNvSpPr>
            <a:spLocks noGrp="1"/>
          </p:cNvSpPr>
          <p:nvPr>
            <p:ph idx="1"/>
          </p:nvPr>
        </p:nvSpPr>
        <p:spPr>
          <a:xfrm>
            <a:off x="917837" y="2134917"/>
            <a:ext cx="10569191" cy="4187525"/>
          </a:xfrm>
        </p:spPr>
        <p:txBody>
          <a:bodyPr>
            <a:normAutofit/>
          </a:bodyPr>
          <a:lstStyle/>
          <a:p>
            <a:r>
              <a:rPr lang="en-US" dirty="0" smtClean="0">
                <a:solidFill>
                  <a:schemeClr val="bg1"/>
                </a:solidFill>
              </a:rPr>
              <a:t>Flo Charlie							Sierra College-Guardian Scholars Program</a:t>
            </a:r>
          </a:p>
          <a:p>
            <a:pPr marL="0" indent="0">
              <a:buNone/>
            </a:pPr>
            <a:r>
              <a:rPr lang="en-US" dirty="0" smtClean="0">
                <a:solidFill>
                  <a:schemeClr val="bg1"/>
                </a:solidFill>
              </a:rPr>
              <a:t> </a:t>
            </a:r>
          </a:p>
          <a:p>
            <a:r>
              <a:rPr lang="en-US" dirty="0" smtClean="0">
                <a:solidFill>
                  <a:schemeClr val="bg1"/>
                </a:solidFill>
              </a:rPr>
              <a:t>Britney Slates							Sierra College-Guardian Scholars Program</a:t>
            </a:r>
          </a:p>
          <a:p>
            <a:pPr marL="0" indent="0">
              <a:buNone/>
            </a:pPr>
            <a:endParaRPr lang="en-US" dirty="0" smtClean="0">
              <a:solidFill>
                <a:schemeClr val="bg1"/>
              </a:solidFill>
            </a:endParaRPr>
          </a:p>
          <a:p>
            <a:r>
              <a:rPr lang="en-US" dirty="0" smtClean="0">
                <a:solidFill>
                  <a:schemeClr val="bg1"/>
                </a:solidFill>
              </a:rPr>
              <a:t>Raquel Magadan-Sanchez		 	Sierra College-Guardian Scholar Program</a:t>
            </a:r>
          </a:p>
          <a:p>
            <a:pPr marL="0" indent="0">
              <a:buNone/>
            </a:pPr>
            <a:endParaRPr lang="en-US" dirty="0" smtClean="0">
              <a:solidFill>
                <a:schemeClr val="bg1"/>
              </a:solidFill>
            </a:endParaRPr>
          </a:p>
          <a:p>
            <a:r>
              <a:rPr lang="en-US" dirty="0" smtClean="0">
                <a:solidFill>
                  <a:schemeClr val="bg1"/>
                </a:solidFill>
              </a:rPr>
              <a:t>Sal De Leon	</a:t>
            </a:r>
            <a:r>
              <a:rPr lang="en-US" dirty="0">
                <a:solidFill>
                  <a:schemeClr val="bg1"/>
                </a:solidFill>
              </a:rPr>
              <a:t> </a:t>
            </a:r>
            <a:r>
              <a:rPr lang="en-US" dirty="0" smtClean="0">
                <a:solidFill>
                  <a:schemeClr val="bg1"/>
                </a:solidFill>
              </a:rPr>
              <a:t>  		 				Sacramento County Office of Education</a:t>
            </a:r>
          </a:p>
          <a:p>
            <a:pPr marL="0" indent="0">
              <a:buNone/>
            </a:pPr>
            <a:endParaRPr lang="en-US" dirty="0" smtClean="0">
              <a:solidFill>
                <a:schemeClr val="bg1"/>
              </a:solidFill>
            </a:endParaRPr>
          </a:p>
          <a:p>
            <a:r>
              <a:rPr lang="en-US" dirty="0" smtClean="0">
                <a:solidFill>
                  <a:schemeClr val="bg1"/>
                </a:solidFill>
              </a:rPr>
              <a:t>Shane Libby							Unity Care Group, Inc.</a:t>
            </a:r>
            <a:endParaRPr lang="en-US" dirty="0">
              <a:solidFill>
                <a:schemeClr val="bg1"/>
              </a:solidFill>
            </a:endParaRPr>
          </a:p>
        </p:txBody>
      </p:sp>
      <p:pic>
        <p:nvPicPr>
          <p:cNvPr id="6" name="Picture 5"/>
          <p:cNvPicPr>
            <a:picLocks noChangeAspect="1"/>
          </p:cNvPicPr>
          <p:nvPr/>
        </p:nvPicPr>
        <p:blipFill>
          <a:blip r:embed="rId3"/>
          <a:stretch>
            <a:fillRect/>
          </a:stretch>
        </p:blipFill>
        <p:spPr>
          <a:xfrm>
            <a:off x="8403772" y="1631391"/>
            <a:ext cx="2993395" cy="1841152"/>
          </a:xfrm>
          <a:prstGeom prst="rect">
            <a:avLst/>
          </a:prstGeom>
        </p:spPr>
      </p:pic>
      <p:pic>
        <p:nvPicPr>
          <p:cNvPr id="7" name="Picture 6"/>
          <p:cNvPicPr>
            <a:picLocks noChangeAspect="1"/>
          </p:cNvPicPr>
          <p:nvPr/>
        </p:nvPicPr>
        <p:blipFill>
          <a:blip r:embed="rId3"/>
          <a:stretch>
            <a:fillRect/>
          </a:stretch>
        </p:blipFill>
        <p:spPr>
          <a:xfrm>
            <a:off x="1164535" y="4481290"/>
            <a:ext cx="2993395" cy="1841152"/>
          </a:xfrm>
          <a:prstGeom prst="rect">
            <a:avLst/>
          </a:prstGeom>
        </p:spPr>
      </p:pic>
      <p:pic>
        <p:nvPicPr>
          <p:cNvPr id="8" name="Picture 7" descr="Ginger-Pye - Clu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8255" y="932413"/>
            <a:ext cx="1817744" cy="736186"/>
          </a:xfrm>
          <a:prstGeom prst="rect">
            <a:avLst/>
          </a:prstGeom>
        </p:spPr>
      </p:pic>
      <p:pic>
        <p:nvPicPr>
          <p:cNvPr id="9" name="Picture 8" descr="File:Acetone Peroxide Trimer Structural &lt;strong&gt;Formula&lt;/strong&gt; V.1.svg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9374" y="265051"/>
            <a:ext cx="2240626" cy="1636707"/>
          </a:xfrm>
          <a:prstGeom prst="rect">
            <a:avLst/>
          </a:prstGeom>
        </p:spPr>
      </p:pic>
      <p:pic>
        <p:nvPicPr>
          <p:cNvPr id="11" name="Picture 10" descr="Happy Graduate Silhouette Jumping in the Air - Free Vecto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33782" y="402886"/>
            <a:ext cx="1334904" cy="1334904"/>
          </a:xfrm>
          <a:prstGeom prst="rect">
            <a:avLst/>
          </a:prstGeom>
        </p:spPr>
      </p:pic>
    </p:spTree>
    <p:extLst>
      <p:ext uri="{BB962C8B-B14F-4D97-AF65-F5344CB8AC3E}">
        <p14:creationId xmlns:p14="http://schemas.microsoft.com/office/powerpoint/2010/main" val="80106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0">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 calcmode="lin" valueType="num">
                                      <p:cBhvr>
                                        <p:cTn id="15" dur="10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10">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10">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10">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 calcmode="lin" valueType="num">
                                      <p:cBhvr>
                                        <p:cTn id="23" dur="10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24" dur="1000" fill="hold"/>
                                        <p:tgtEl>
                                          <p:spTgt spid="10">
                                            <p:txEl>
                                              <p:pRg st="4" end="4"/>
                                            </p:txEl>
                                          </p:spTgt>
                                        </p:tgtEl>
                                        <p:attrNameLst>
                                          <p:attrName>ppt_h</p:attrName>
                                        </p:attrNameLst>
                                      </p:cBhvr>
                                      <p:tavLst>
                                        <p:tav tm="0">
                                          <p:val>
                                            <p:fltVal val="0"/>
                                          </p:val>
                                        </p:tav>
                                        <p:tav tm="100000">
                                          <p:val>
                                            <p:strVal val="#ppt_h"/>
                                          </p:val>
                                        </p:tav>
                                      </p:tavLst>
                                    </p:anim>
                                    <p:anim calcmode="lin" valueType="num">
                                      <p:cBhvr>
                                        <p:cTn id="25" dur="1000" fill="hold"/>
                                        <p:tgtEl>
                                          <p:spTgt spid="10">
                                            <p:txEl>
                                              <p:pRg st="4" end="4"/>
                                            </p:txEl>
                                          </p:spTgt>
                                        </p:tgtEl>
                                        <p:attrNameLst>
                                          <p:attrName>style.rotation</p:attrName>
                                        </p:attrNameLst>
                                      </p:cBhvr>
                                      <p:tavLst>
                                        <p:tav tm="0">
                                          <p:val>
                                            <p:fltVal val="90"/>
                                          </p:val>
                                        </p:tav>
                                        <p:tav tm="100000">
                                          <p:val>
                                            <p:fltVal val="0"/>
                                          </p:val>
                                        </p:tav>
                                      </p:tavLst>
                                    </p:anim>
                                    <p:animEffect transition="in" filter="fade">
                                      <p:cBhvr>
                                        <p:cTn id="26" dur="1000"/>
                                        <p:tgtEl>
                                          <p:spTgt spid="10">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anim calcmode="lin" valueType="num">
                                      <p:cBhvr>
                                        <p:cTn id="31" dur="1000" fill="hold"/>
                                        <p:tgtEl>
                                          <p:spTgt spid="10">
                                            <p:txEl>
                                              <p:pRg st="6" end="6"/>
                                            </p:txEl>
                                          </p:spTgt>
                                        </p:tgtEl>
                                        <p:attrNameLst>
                                          <p:attrName>ppt_w</p:attrName>
                                        </p:attrNameLst>
                                      </p:cBhvr>
                                      <p:tavLst>
                                        <p:tav tm="0">
                                          <p:val>
                                            <p:fltVal val="0"/>
                                          </p:val>
                                        </p:tav>
                                        <p:tav tm="100000">
                                          <p:val>
                                            <p:strVal val="#ppt_w"/>
                                          </p:val>
                                        </p:tav>
                                      </p:tavLst>
                                    </p:anim>
                                    <p:anim calcmode="lin" valueType="num">
                                      <p:cBhvr>
                                        <p:cTn id="32" dur="1000" fill="hold"/>
                                        <p:tgtEl>
                                          <p:spTgt spid="10">
                                            <p:txEl>
                                              <p:pRg st="6" end="6"/>
                                            </p:txEl>
                                          </p:spTgt>
                                        </p:tgtEl>
                                        <p:attrNameLst>
                                          <p:attrName>ppt_h</p:attrName>
                                        </p:attrNameLst>
                                      </p:cBhvr>
                                      <p:tavLst>
                                        <p:tav tm="0">
                                          <p:val>
                                            <p:fltVal val="0"/>
                                          </p:val>
                                        </p:tav>
                                        <p:tav tm="100000">
                                          <p:val>
                                            <p:strVal val="#ppt_h"/>
                                          </p:val>
                                        </p:tav>
                                      </p:tavLst>
                                    </p:anim>
                                    <p:anim calcmode="lin" valueType="num">
                                      <p:cBhvr>
                                        <p:cTn id="33" dur="1000" fill="hold"/>
                                        <p:tgtEl>
                                          <p:spTgt spid="10">
                                            <p:txEl>
                                              <p:pRg st="6" end="6"/>
                                            </p:txEl>
                                          </p:spTgt>
                                        </p:tgtEl>
                                        <p:attrNameLst>
                                          <p:attrName>style.rotation</p:attrName>
                                        </p:attrNameLst>
                                      </p:cBhvr>
                                      <p:tavLst>
                                        <p:tav tm="0">
                                          <p:val>
                                            <p:fltVal val="90"/>
                                          </p:val>
                                        </p:tav>
                                        <p:tav tm="100000">
                                          <p:val>
                                            <p:fltVal val="0"/>
                                          </p:val>
                                        </p:tav>
                                      </p:tavLst>
                                    </p:anim>
                                    <p:animEffect transition="in" filter="fade">
                                      <p:cBhvr>
                                        <p:cTn id="34" dur="1000"/>
                                        <p:tgtEl>
                                          <p:spTgt spid="10">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0">
                                            <p:txEl>
                                              <p:pRg st="8" end="8"/>
                                            </p:txEl>
                                          </p:spTgt>
                                        </p:tgtEl>
                                        <p:attrNameLst>
                                          <p:attrName>style.visibility</p:attrName>
                                        </p:attrNameLst>
                                      </p:cBhvr>
                                      <p:to>
                                        <p:strVal val="visible"/>
                                      </p:to>
                                    </p:set>
                                    <p:anim calcmode="lin" valueType="num">
                                      <p:cBhvr>
                                        <p:cTn id="39" dur="1000" fill="hold"/>
                                        <p:tgtEl>
                                          <p:spTgt spid="10">
                                            <p:txEl>
                                              <p:pRg st="8" end="8"/>
                                            </p:txEl>
                                          </p:spTgt>
                                        </p:tgtEl>
                                        <p:attrNameLst>
                                          <p:attrName>ppt_w</p:attrName>
                                        </p:attrNameLst>
                                      </p:cBhvr>
                                      <p:tavLst>
                                        <p:tav tm="0">
                                          <p:val>
                                            <p:fltVal val="0"/>
                                          </p:val>
                                        </p:tav>
                                        <p:tav tm="100000">
                                          <p:val>
                                            <p:strVal val="#ppt_w"/>
                                          </p:val>
                                        </p:tav>
                                      </p:tavLst>
                                    </p:anim>
                                    <p:anim calcmode="lin" valueType="num">
                                      <p:cBhvr>
                                        <p:cTn id="40" dur="1000" fill="hold"/>
                                        <p:tgtEl>
                                          <p:spTgt spid="10">
                                            <p:txEl>
                                              <p:pRg st="8" end="8"/>
                                            </p:txEl>
                                          </p:spTgt>
                                        </p:tgtEl>
                                        <p:attrNameLst>
                                          <p:attrName>ppt_h</p:attrName>
                                        </p:attrNameLst>
                                      </p:cBhvr>
                                      <p:tavLst>
                                        <p:tav tm="0">
                                          <p:val>
                                            <p:fltVal val="0"/>
                                          </p:val>
                                        </p:tav>
                                        <p:tav tm="100000">
                                          <p:val>
                                            <p:strVal val="#ppt_h"/>
                                          </p:val>
                                        </p:tav>
                                      </p:tavLst>
                                    </p:anim>
                                    <p:anim calcmode="lin" valueType="num">
                                      <p:cBhvr>
                                        <p:cTn id="41" dur="1000" fill="hold"/>
                                        <p:tgtEl>
                                          <p:spTgt spid="10">
                                            <p:txEl>
                                              <p:pRg st="8" end="8"/>
                                            </p:txEl>
                                          </p:spTgt>
                                        </p:tgtEl>
                                        <p:attrNameLst>
                                          <p:attrName>style.rotation</p:attrName>
                                        </p:attrNameLst>
                                      </p:cBhvr>
                                      <p:tavLst>
                                        <p:tav tm="0">
                                          <p:val>
                                            <p:fltVal val="90"/>
                                          </p:val>
                                        </p:tav>
                                        <p:tav tm="100000">
                                          <p:val>
                                            <p:fltVal val="0"/>
                                          </p:val>
                                        </p:tav>
                                      </p:tavLst>
                                    </p:anim>
                                    <p:animEffect transition="in" filter="fade">
                                      <p:cBhvr>
                                        <p:cTn id="42" dur="10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US" altLang="en-US" dirty="0" smtClean="0"/>
              <a:t>AB 854: Coordinating Education Services and Supports for Foster Youth</a:t>
            </a:r>
            <a:endParaRPr lang="en-US" dirty="0"/>
          </a:p>
        </p:txBody>
      </p:sp>
      <p:sp>
        <p:nvSpPr>
          <p:cNvPr id="5" name="Content Placeholder 2"/>
          <p:cNvSpPr>
            <a:spLocks noGrp="1"/>
          </p:cNvSpPr>
          <p:nvPr>
            <p:ph idx="1"/>
          </p:nvPr>
        </p:nvSpPr>
        <p:spPr/>
        <p:txBody>
          <a:bodyPr/>
          <a:lstStyle/>
          <a:p>
            <a:r>
              <a:rPr lang="en-US" altLang="en-US" sz="2000" dirty="0" smtClean="0">
                <a:solidFill>
                  <a:schemeClr val="bg1"/>
                </a:solidFill>
              </a:rPr>
              <a:t>AB 854 aligns the former Foster Youth Services Coordinating Program (FYSCP) with Local Control Funding Formula (LCFF).</a:t>
            </a:r>
          </a:p>
          <a:p>
            <a:r>
              <a:rPr lang="en-US" altLang="en-US" sz="2000" dirty="0" smtClean="0">
                <a:solidFill>
                  <a:schemeClr val="bg1"/>
                </a:solidFill>
              </a:rPr>
              <a:t>Enacted on October 11, 2015</a:t>
            </a:r>
          </a:p>
          <a:p>
            <a:r>
              <a:rPr lang="en-US" altLang="en-US" sz="2000" dirty="0" smtClean="0">
                <a:solidFill>
                  <a:schemeClr val="bg1"/>
                </a:solidFill>
              </a:rPr>
              <a:t>Focus on collaboration among child welfare, probation, courts, Local Education Agency (LEA), and</a:t>
            </a:r>
            <a:r>
              <a:rPr lang="en-US" altLang="en-US" sz="2000" b="1" dirty="0" smtClean="0">
                <a:solidFill>
                  <a:schemeClr val="bg1"/>
                </a:solidFill>
              </a:rPr>
              <a:t> post-secondary </a:t>
            </a:r>
            <a:r>
              <a:rPr lang="en-US" altLang="en-US" sz="2000" dirty="0" smtClean="0">
                <a:solidFill>
                  <a:schemeClr val="bg1"/>
                </a:solidFill>
              </a:rPr>
              <a:t>partners</a:t>
            </a:r>
            <a:r>
              <a:rPr lang="en-US" altLang="en-US" sz="2000" b="1" dirty="0" smtClean="0">
                <a:solidFill>
                  <a:schemeClr val="bg1"/>
                </a:solidFill>
              </a:rPr>
              <a:t> </a:t>
            </a:r>
            <a:r>
              <a:rPr lang="en-US" altLang="en-US" sz="2000" dirty="0" smtClean="0">
                <a:solidFill>
                  <a:schemeClr val="bg1"/>
                </a:solidFill>
              </a:rPr>
              <a:t>to minimize school placement changes and improve education outcomes</a:t>
            </a:r>
          </a:p>
          <a:p>
            <a:r>
              <a:rPr lang="en-US" altLang="en-US" sz="2000" dirty="0">
                <a:solidFill>
                  <a:schemeClr val="bg1"/>
                </a:solidFill>
              </a:rPr>
              <a:t>Local </a:t>
            </a:r>
            <a:r>
              <a:rPr lang="en-US" altLang="en-US" sz="2000" dirty="0" smtClean="0">
                <a:solidFill>
                  <a:schemeClr val="bg1"/>
                </a:solidFill>
              </a:rPr>
              <a:t>cross-agency </a:t>
            </a:r>
            <a:r>
              <a:rPr lang="en-US" altLang="en-US" sz="2000" dirty="0">
                <a:solidFill>
                  <a:schemeClr val="bg1"/>
                </a:solidFill>
              </a:rPr>
              <a:t>c</a:t>
            </a:r>
            <a:r>
              <a:rPr lang="en-US" altLang="en-US" sz="2000" dirty="0" smtClean="0">
                <a:solidFill>
                  <a:schemeClr val="bg1"/>
                </a:solidFill>
              </a:rPr>
              <a:t>ollaboration </a:t>
            </a:r>
            <a:r>
              <a:rPr lang="en-US" altLang="en-US" sz="2000" dirty="0">
                <a:solidFill>
                  <a:schemeClr val="bg1"/>
                </a:solidFill>
              </a:rPr>
              <a:t>is a </a:t>
            </a:r>
            <a:r>
              <a:rPr lang="en-US" altLang="en-US" sz="2000" dirty="0" smtClean="0">
                <a:solidFill>
                  <a:schemeClr val="bg1"/>
                </a:solidFill>
              </a:rPr>
              <a:t>central component </a:t>
            </a:r>
            <a:r>
              <a:rPr lang="en-US" altLang="en-US" sz="2000" dirty="0">
                <a:solidFill>
                  <a:schemeClr val="bg1"/>
                </a:solidFill>
              </a:rPr>
              <a:t>of FYSCP </a:t>
            </a:r>
            <a:r>
              <a:rPr lang="en-US" altLang="en-US" sz="2000" dirty="0" smtClean="0">
                <a:solidFill>
                  <a:schemeClr val="bg1"/>
                </a:solidFill>
              </a:rPr>
              <a:t>Plan.</a:t>
            </a:r>
          </a:p>
          <a:p>
            <a:endParaRPr lang="en-US" altLang="en-US" dirty="0" smtClean="0"/>
          </a:p>
          <a:p>
            <a:endParaRPr lang="en-US" dirty="0"/>
          </a:p>
        </p:txBody>
      </p:sp>
    </p:spTree>
    <p:extLst>
      <p:ext uri="{BB962C8B-B14F-4D97-AF65-F5344CB8AC3E}">
        <p14:creationId xmlns:p14="http://schemas.microsoft.com/office/powerpoint/2010/main" val="3233031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US" altLang="en-US" dirty="0" smtClean="0"/>
              <a:t>Local Cross-Agency Collaboration is a Central Component of FYSCP Plan</a:t>
            </a:r>
            <a:endParaRPr lang="en-US" dirty="0"/>
          </a:p>
        </p:txBody>
      </p:sp>
      <p:sp>
        <p:nvSpPr>
          <p:cNvPr id="5" name="Content Placeholder 2"/>
          <p:cNvSpPr>
            <a:spLocks noGrp="1"/>
          </p:cNvSpPr>
          <p:nvPr>
            <p:ph idx="1"/>
          </p:nvPr>
        </p:nvSpPr>
        <p:spPr/>
        <p:txBody>
          <a:bodyPr>
            <a:normAutofit/>
          </a:bodyPr>
          <a:lstStyle/>
          <a:p>
            <a:r>
              <a:rPr lang="en-US" altLang="en-US" sz="2000" dirty="0" smtClean="0">
                <a:solidFill>
                  <a:srgbClr val="C00000"/>
                </a:solidFill>
              </a:rPr>
              <a:t>Language states FYSCP plans need to include how FYSCP will collaborate with LEAs, child welfare and probation to determine proper educational placement of youth. </a:t>
            </a:r>
            <a:r>
              <a:rPr lang="en-US" altLang="en-US" sz="2000" dirty="0">
                <a:solidFill>
                  <a:srgbClr val="C00000"/>
                </a:solidFill>
              </a:rPr>
              <a:t>EC 42921(e)(1)(</a:t>
            </a:r>
            <a:r>
              <a:rPr lang="en-US" altLang="en-US" sz="2000" dirty="0" smtClean="0">
                <a:solidFill>
                  <a:srgbClr val="C00000"/>
                </a:solidFill>
              </a:rPr>
              <a:t>A)</a:t>
            </a:r>
          </a:p>
          <a:p>
            <a:r>
              <a:rPr lang="en-US" altLang="en-US" sz="2000" dirty="0" smtClean="0">
                <a:solidFill>
                  <a:srgbClr val="C00000"/>
                </a:solidFill>
              </a:rPr>
              <a:t>Collaboration includes:</a:t>
            </a:r>
          </a:p>
          <a:p>
            <a:pPr lvl="1"/>
            <a:r>
              <a:rPr lang="en-US" altLang="en-US" sz="2000" dirty="0" smtClean="0">
                <a:solidFill>
                  <a:srgbClr val="C00000"/>
                </a:solidFill>
              </a:rPr>
              <a:t>Building capacity of county agencies, school districts and community organizations to support educational success of youth</a:t>
            </a:r>
            <a:r>
              <a:rPr lang="en-US" altLang="en-US" sz="2000" dirty="0">
                <a:solidFill>
                  <a:srgbClr val="C00000"/>
                </a:solidFill>
              </a:rPr>
              <a:t> EC 42921(e)(1)(A)(i) </a:t>
            </a:r>
            <a:endParaRPr lang="en-US" altLang="en-US" sz="2000" dirty="0" smtClean="0">
              <a:solidFill>
                <a:srgbClr val="C00000"/>
              </a:solidFill>
            </a:endParaRPr>
          </a:p>
          <a:p>
            <a:pPr lvl="1"/>
            <a:r>
              <a:rPr lang="en-US" altLang="en-US" sz="2000" dirty="0" smtClean="0">
                <a:solidFill>
                  <a:srgbClr val="C00000"/>
                </a:solidFill>
              </a:rPr>
              <a:t>Facilitating collaboration amongst local agencies to ensure coordinated and non-duplicative service delivery and receipt of services. </a:t>
            </a:r>
            <a:endParaRPr lang="en-US" sz="2000" dirty="0">
              <a:solidFill>
                <a:srgbClr val="C00000"/>
              </a:solidFill>
            </a:endParaRPr>
          </a:p>
        </p:txBody>
      </p:sp>
    </p:spTree>
    <p:extLst>
      <p:ext uri="{BB962C8B-B14F-4D97-AF65-F5344CB8AC3E}">
        <p14:creationId xmlns:p14="http://schemas.microsoft.com/office/powerpoint/2010/main" val="2065332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altLang="en-US" dirty="0" smtClean="0"/>
              <a:t>Collaboration with Higher Ed</a:t>
            </a:r>
            <a:endParaRPr lang="en-US" dirty="0"/>
          </a:p>
        </p:txBody>
      </p:sp>
      <p:sp>
        <p:nvSpPr>
          <p:cNvPr id="5" name="Content Placeholder 2"/>
          <p:cNvSpPr>
            <a:spLocks noGrp="1"/>
          </p:cNvSpPr>
          <p:nvPr>
            <p:ph idx="1"/>
          </p:nvPr>
        </p:nvSpPr>
        <p:spPr/>
        <p:txBody>
          <a:bodyPr/>
          <a:lstStyle/>
          <a:p>
            <a:r>
              <a:rPr lang="en-US" altLang="en-US" sz="2000" dirty="0" smtClean="0">
                <a:solidFill>
                  <a:srgbClr val="C00000"/>
                </a:solidFill>
              </a:rPr>
              <a:t>FYSCP plan shall describe how it will collaborate with higher education to ensure youth meet admission requirements and access programs that support their matriculation needs. EC </a:t>
            </a:r>
            <a:r>
              <a:rPr lang="en-US" altLang="en-US" sz="2000" dirty="0">
                <a:solidFill>
                  <a:srgbClr val="C00000"/>
                </a:solidFill>
              </a:rPr>
              <a:t>42921(e)(3)(B</a:t>
            </a:r>
            <a:r>
              <a:rPr lang="en-US" altLang="en-US" sz="2000" dirty="0" smtClean="0">
                <a:solidFill>
                  <a:srgbClr val="C00000"/>
                </a:solidFill>
              </a:rPr>
              <a:t>)</a:t>
            </a:r>
          </a:p>
          <a:p>
            <a:r>
              <a:rPr lang="en-US" altLang="en-US" sz="2000" b="1" dirty="0">
                <a:solidFill>
                  <a:srgbClr val="C00000"/>
                </a:solidFill>
              </a:rPr>
              <a:t>Emancipation and transition services are allowable FYSCP activities. </a:t>
            </a:r>
            <a:r>
              <a:rPr lang="en-US" altLang="en-US" sz="2000" dirty="0">
                <a:solidFill>
                  <a:srgbClr val="C00000"/>
                </a:solidFill>
              </a:rPr>
              <a:t>EC 42921(e)(1)(A)(ii) </a:t>
            </a:r>
            <a:endParaRPr lang="en-US" altLang="en-US" sz="2000" b="1" dirty="0">
              <a:solidFill>
                <a:srgbClr val="C00000"/>
              </a:solidFill>
            </a:endParaRPr>
          </a:p>
          <a:p>
            <a:endParaRPr lang="en-US" altLang="en-US" dirty="0" smtClean="0"/>
          </a:p>
          <a:p>
            <a:endParaRPr lang="en-US" dirty="0"/>
          </a:p>
        </p:txBody>
      </p:sp>
    </p:spTree>
    <p:extLst>
      <p:ext uri="{BB962C8B-B14F-4D97-AF65-F5344CB8AC3E}">
        <p14:creationId xmlns:p14="http://schemas.microsoft.com/office/powerpoint/2010/main" val="4027899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US" dirty="0"/>
              <a:t>Local Control and Accountability Plans</a:t>
            </a:r>
            <a:br>
              <a:rPr lang="en-US" dirty="0"/>
            </a:br>
            <a:endParaRPr lang="en-US" dirty="0"/>
          </a:p>
        </p:txBody>
      </p:sp>
      <p:sp>
        <p:nvSpPr>
          <p:cNvPr id="5" name="Content Placeholder 2"/>
          <p:cNvSpPr>
            <a:spLocks noGrp="1"/>
          </p:cNvSpPr>
          <p:nvPr>
            <p:ph idx="1"/>
          </p:nvPr>
        </p:nvSpPr>
        <p:spPr/>
        <p:txBody>
          <a:bodyPr/>
          <a:lstStyle/>
          <a:p>
            <a:pPr marL="0" indent="0">
              <a:buNone/>
            </a:pPr>
            <a:r>
              <a:rPr lang="en-US" b="1" dirty="0">
                <a:solidFill>
                  <a:srgbClr val="C00000"/>
                </a:solidFill>
              </a:rPr>
              <a:t>What is the Local Control and Accountability Plan (LCAP</a:t>
            </a:r>
            <a:r>
              <a:rPr lang="en-US" b="1" dirty="0" smtClean="0">
                <a:solidFill>
                  <a:srgbClr val="C00000"/>
                </a:solidFill>
              </a:rPr>
              <a:t>)?</a:t>
            </a:r>
          </a:p>
          <a:p>
            <a:r>
              <a:rPr lang="en-US" dirty="0">
                <a:solidFill>
                  <a:srgbClr val="C00000"/>
                </a:solidFill>
              </a:rPr>
              <a:t>The LCAP is an important component of the LCFF. Under the LCFF all LEAs are required to prepare an LCAP, which describes how they intend to meet annual goals for all pupils, with specific activities to address state and local priorities identified pursuant to EC Section 52060(d).</a:t>
            </a:r>
          </a:p>
        </p:txBody>
      </p:sp>
    </p:spTree>
    <p:extLst>
      <p:ext uri="{BB962C8B-B14F-4D97-AF65-F5344CB8AC3E}">
        <p14:creationId xmlns:p14="http://schemas.microsoft.com/office/powerpoint/2010/main" val="166879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60000"/>
            <a:lumOff val="40000"/>
          </a:schemeClr>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040321" y="630399"/>
            <a:ext cx="7415668" cy="5621987"/>
          </a:xfrm>
          <a:prstGeom prst="rect">
            <a:avLst/>
          </a:prstGeom>
          <a:effectLst>
            <a:glow rad="101600">
              <a:schemeClr val="accent4">
                <a:satMod val="175000"/>
                <a:alpha val="40000"/>
              </a:schemeClr>
            </a:glow>
            <a:outerShdw blurRad="50800" dir="14400000">
              <a:srgbClr val="000000">
                <a:alpha val="40000"/>
              </a:srgbClr>
            </a:outerShdw>
          </a:effectLst>
        </p:spPr>
      </p:pic>
    </p:spTree>
    <p:extLst>
      <p:ext uri="{BB962C8B-B14F-4D97-AF65-F5344CB8AC3E}">
        <p14:creationId xmlns:p14="http://schemas.microsoft.com/office/powerpoint/2010/main" val="4332369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altLang="en-US" dirty="0" smtClean="0"/>
              <a:t>Higher Education Collaborative Accomplishments</a:t>
            </a:r>
            <a:endParaRPr lang="en-US" dirty="0"/>
          </a:p>
        </p:txBody>
      </p:sp>
      <p:sp>
        <p:nvSpPr>
          <p:cNvPr id="5" name="Content Placeholder 2"/>
          <p:cNvSpPr>
            <a:spLocks noGrp="1"/>
          </p:cNvSpPr>
          <p:nvPr>
            <p:ph idx="1"/>
          </p:nvPr>
        </p:nvSpPr>
        <p:spPr/>
        <p:txBody>
          <a:bodyPr/>
          <a:lstStyle/>
          <a:p>
            <a:r>
              <a:rPr lang="en-US" sz="2000" dirty="0" smtClean="0">
                <a:solidFill>
                  <a:srgbClr val="C00000"/>
                </a:solidFill>
              </a:rPr>
              <a:t>Partners reporting an increase of FY being identified and participating in college support programs</a:t>
            </a:r>
          </a:p>
          <a:p>
            <a:r>
              <a:rPr lang="en-US" sz="2000" dirty="0" smtClean="0">
                <a:solidFill>
                  <a:srgbClr val="C00000"/>
                </a:solidFill>
              </a:rPr>
              <a:t>Partnership with ILP/EFC program and THP-Plus programs</a:t>
            </a:r>
          </a:p>
          <a:p>
            <a:r>
              <a:rPr lang="en-US" sz="2000" dirty="0" smtClean="0">
                <a:solidFill>
                  <a:srgbClr val="C00000"/>
                </a:solidFill>
              </a:rPr>
              <a:t>Revamp of countywide College and Career Readiness conference</a:t>
            </a:r>
          </a:p>
          <a:p>
            <a:r>
              <a:rPr lang="en-US" sz="2000" dirty="0">
                <a:solidFill>
                  <a:srgbClr val="C00000"/>
                </a:solidFill>
              </a:rPr>
              <a:t>Average attendance 24 partners per meeting</a:t>
            </a:r>
          </a:p>
          <a:p>
            <a:r>
              <a:rPr lang="en-US" sz="2000" dirty="0">
                <a:solidFill>
                  <a:srgbClr val="C00000"/>
                </a:solidFill>
              </a:rPr>
              <a:t>Constant communication among partners</a:t>
            </a:r>
          </a:p>
          <a:p>
            <a:endParaRPr lang="en-US" dirty="0" smtClean="0"/>
          </a:p>
          <a:p>
            <a:endParaRPr lang="en-US" dirty="0"/>
          </a:p>
        </p:txBody>
      </p:sp>
    </p:spTree>
    <p:extLst>
      <p:ext uri="{BB962C8B-B14F-4D97-AF65-F5344CB8AC3E}">
        <p14:creationId xmlns:p14="http://schemas.microsoft.com/office/powerpoint/2010/main" val="4662383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2"/>
          <p:cNvSpPr>
            <a:spLocks noGrp="1" noChangeArrowheads="1"/>
          </p:cNvSpPr>
          <p:nvPr>
            <p:ph type="ctrTitle"/>
          </p:nvPr>
        </p:nvSpPr>
        <p:spPr/>
        <p:txBody>
          <a:bodyPr rtlCol="0">
            <a:normAutofit/>
          </a:bodyPr>
          <a:lstStyle/>
          <a:p>
            <a:pPr eaLnBrk="1" fontAlgn="auto" hangingPunct="1">
              <a:spcAft>
                <a:spcPts val="0"/>
              </a:spcAft>
              <a:defRPr/>
            </a:pPr>
            <a:r>
              <a:rPr lang="en-US" dirty="0" smtClean="0"/>
              <a:t/>
            </a:r>
            <a:br>
              <a:rPr lang="en-US" dirty="0" smtClean="0"/>
            </a:br>
            <a:r>
              <a:rPr lang="en-US" b="1" dirty="0" smtClean="0"/>
              <a:t>Unity Care Group, Inc.       </a:t>
            </a:r>
          </a:p>
        </p:txBody>
      </p:sp>
      <p:sp>
        <p:nvSpPr>
          <p:cNvPr id="7" name="Subtitle 6"/>
          <p:cNvSpPr>
            <a:spLocks noGrp="1"/>
          </p:cNvSpPr>
          <p:nvPr>
            <p:ph type="subTitle" idx="1"/>
          </p:nvPr>
        </p:nvSpPr>
        <p:spPr/>
        <p:txBody>
          <a:bodyPr/>
          <a:lstStyle/>
          <a:p>
            <a:r>
              <a:rPr lang="en-US" dirty="0" smtClean="0">
                <a:solidFill>
                  <a:srgbClr val="C00000"/>
                </a:solidFill>
              </a:rPr>
              <a:t>Shane Libby</a:t>
            </a:r>
            <a:endParaRPr lang="en-US" dirty="0">
              <a:solidFill>
                <a:srgbClr val="C00000"/>
              </a:solidFill>
            </a:endParaRPr>
          </a:p>
        </p:txBody>
      </p:sp>
      <p:pic>
        <p:nvPicPr>
          <p:cNvPr id="6" name="Picture 5" descr="B_Card_Front-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1187" y="932794"/>
            <a:ext cx="1839310" cy="203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5124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pattFill prst="pct5">
          <a:fgClr>
            <a:schemeClr val="tx1"/>
          </a:fgClr>
          <a:bgClr>
            <a:schemeClr val="tx1"/>
          </a:bgClr>
        </a:pattFill>
        <a:effectLst/>
      </p:bgPr>
    </p:bg>
    <p:spTree>
      <p:nvGrpSpPr>
        <p:cNvPr id="1" name=""/>
        <p:cNvGrpSpPr/>
        <p:nvPr/>
      </p:nvGrpSpPr>
      <p:grpSpPr>
        <a:xfrm>
          <a:off x="0" y="0"/>
          <a:ext cx="0" cy="0"/>
          <a:chOff x="0" y="0"/>
          <a:chExt cx="0" cy="0"/>
        </a:xfrm>
      </p:grpSpPr>
      <p:sp>
        <p:nvSpPr>
          <p:cNvPr id="5" name="Text Box 9"/>
          <p:cNvSpPr txBox="1">
            <a:spLocks noChangeArrowheads="1"/>
          </p:cNvSpPr>
          <p:nvPr/>
        </p:nvSpPr>
        <p:spPr bwMode="auto">
          <a:xfrm>
            <a:off x="1555531" y="2856186"/>
            <a:ext cx="91440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800" dirty="0">
                <a:solidFill>
                  <a:schemeClr val="accent1"/>
                </a:solidFill>
              </a:rPr>
              <a:t>A community based, non-profit, multi-service youth and family development agency.</a:t>
            </a:r>
          </a:p>
          <a:p>
            <a:pPr algn="ctr" eaLnBrk="1" hangingPunct="1">
              <a:spcBef>
                <a:spcPct val="50000"/>
              </a:spcBef>
              <a:buFontTx/>
              <a:buNone/>
            </a:pPr>
            <a:r>
              <a:rPr lang="en-US" altLang="en-US" sz="2800" b="1" u="sng" dirty="0">
                <a:solidFill>
                  <a:schemeClr val="accent1"/>
                </a:solidFill>
              </a:rPr>
              <a:t>Mission Statement</a:t>
            </a:r>
          </a:p>
          <a:p>
            <a:pPr algn="ctr" eaLnBrk="1" hangingPunct="1">
              <a:spcBef>
                <a:spcPct val="50000"/>
              </a:spcBef>
              <a:buFontTx/>
              <a:buNone/>
            </a:pPr>
            <a:r>
              <a:rPr lang="en-US" altLang="en-US" sz="2800" dirty="0">
                <a:solidFill>
                  <a:schemeClr val="accent1"/>
                </a:solidFill>
              </a:rPr>
              <a:t>“To Provide Quality Youth Programs for the Purpose of Creating Healthier Communities Through Life-long Partnerships”</a:t>
            </a:r>
          </a:p>
        </p:txBody>
      </p:sp>
      <p:pic>
        <p:nvPicPr>
          <p:cNvPr id="6" name="Picture 5" descr="B_Card_Front-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7312" y="606974"/>
            <a:ext cx="1839310" cy="203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8418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rgbClr val="0070C0"/>
          </a:bgClr>
        </a:pattFill>
        <a:effectLst/>
      </p:bgPr>
    </p:bg>
    <p:spTree>
      <p:nvGrpSpPr>
        <p:cNvPr id="1" name=""/>
        <p:cNvGrpSpPr/>
        <p:nvPr/>
      </p:nvGrpSpPr>
      <p:grpSpPr>
        <a:xfrm>
          <a:off x="0" y="0"/>
          <a:ext cx="0" cy="0"/>
          <a:chOff x="0" y="0"/>
          <a:chExt cx="0" cy="0"/>
        </a:xfrm>
      </p:grpSpPr>
      <p:sp>
        <p:nvSpPr>
          <p:cNvPr id="2" name="Rectangle 2"/>
          <p:cNvSpPr txBox="1">
            <a:spLocks noChangeArrowheads="1"/>
          </p:cNvSpPr>
          <p:nvPr/>
        </p:nvSpPr>
        <p:spPr>
          <a:xfrm>
            <a:off x="1728951" y="695052"/>
            <a:ext cx="8229600" cy="1143000"/>
          </a:xfrm>
          <a:prstGeom prst="rect">
            <a:avLst/>
          </a:prstGeom>
        </p:spPr>
        <p:txBody>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r>
              <a:rPr lang="en-US" altLang="en-US" b="1" smtClean="0"/>
              <a:t>ILP Services</a:t>
            </a:r>
            <a:endParaRPr lang="en-US" altLang="en-US" b="1" dirty="0" smtClean="0"/>
          </a:p>
        </p:txBody>
      </p:sp>
      <p:sp>
        <p:nvSpPr>
          <p:cNvPr id="3" name="Rectangle 3"/>
          <p:cNvSpPr txBox="1">
            <a:spLocks noChangeArrowheads="1"/>
          </p:cNvSpPr>
          <p:nvPr/>
        </p:nvSpPr>
        <p:spPr>
          <a:xfrm>
            <a:off x="1051035" y="1602828"/>
            <a:ext cx="10131972" cy="4876800"/>
          </a:xfrm>
          <a:prstGeom prst="rect">
            <a:avLst/>
          </a:prstGeom>
        </p:spPr>
        <p:txBody>
          <a:bodyPr numCol="1" rtlCol="0">
            <a:normAutofit fontScale="40000" lnSpcReduction="200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a:buFont typeface="Arial" panose="020B0604020202020204" pitchFamily="34" charset="0"/>
              <a:buNone/>
              <a:defRPr/>
            </a:pPr>
            <a:endParaRPr lang="en-US" sz="4100" b="1" dirty="0" smtClean="0"/>
          </a:p>
          <a:p>
            <a:pPr>
              <a:buFont typeface="Arial" panose="020B0604020202020204" pitchFamily="34" charset="0"/>
              <a:buNone/>
              <a:defRPr/>
            </a:pPr>
            <a:r>
              <a:rPr lang="en-US" sz="6500" b="1" dirty="0" smtClean="0"/>
              <a:t>Core Services to be Provided:</a:t>
            </a:r>
          </a:p>
          <a:p>
            <a:pPr>
              <a:buFont typeface="Arial" panose="020B0604020202020204" pitchFamily="34" charset="0"/>
              <a:buNone/>
              <a:defRPr/>
            </a:pPr>
            <a:r>
              <a:rPr lang="en-US" sz="2600" dirty="0" smtClean="0">
                <a:solidFill>
                  <a:srgbClr val="300CB4"/>
                </a:solidFill>
              </a:rPr>
              <a:t>	</a:t>
            </a:r>
          </a:p>
          <a:p>
            <a:pPr>
              <a:buFont typeface="Arial" panose="020B0604020202020204" pitchFamily="34" charset="0"/>
              <a:buNone/>
              <a:defRPr/>
            </a:pPr>
            <a:r>
              <a:rPr lang="en-US" sz="5500" dirty="0" smtClean="0"/>
              <a:t>Career Development	  		 Housing Information</a:t>
            </a:r>
          </a:p>
          <a:p>
            <a:pPr>
              <a:buFont typeface="Arial" panose="020B0604020202020204" pitchFamily="34" charset="0"/>
              <a:buNone/>
              <a:defRPr/>
            </a:pPr>
            <a:r>
              <a:rPr lang="en-US" sz="5500" dirty="0" smtClean="0"/>
              <a:t>Education			  	             Interpersonal/Social Skills</a:t>
            </a:r>
          </a:p>
          <a:p>
            <a:pPr>
              <a:buFont typeface="Arial" panose="020B0604020202020204" pitchFamily="34" charset="0"/>
              <a:buNone/>
              <a:defRPr/>
            </a:pPr>
            <a:r>
              <a:rPr lang="en-US" sz="5500" dirty="0" smtClean="0"/>
              <a:t>Employment		   		 Life Skills/Daily Living</a:t>
            </a:r>
          </a:p>
          <a:p>
            <a:pPr>
              <a:buFont typeface="Arial" panose="020B0604020202020204" pitchFamily="34" charset="0"/>
              <a:buNone/>
              <a:defRPr/>
            </a:pPr>
            <a:r>
              <a:rPr lang="en-US" sz="5500" dirty="0" smtClean="0"/>
              <a:t>Financial Resources	   		 Mentorship</a:t>
            </a:r>
          </a:p>
          <a:p>
            <a:pPr>
              <a:buFont typeface="Arial" panose="020B0604020202020204" pitchFamily="34" charset="0"/>
              <a:buNone/>
              <a:defRPr/>
            </a:pPr>
            <a:r>
              <a:rPr lang="en-US" sz="5500" dirty="0" smtClean="0"/>
              <a:t>Health/Mental Health	   	             Money Management</a:t>
            </a:r>
          </a:p>
          <a:p>
            <a:pPr>
              <a:buFont typeface="Arial" panose="020B0604020202020204" pitchFamily="34" charset="0"/>
              <a:buNone/>
              <a:defRPr/>
            </a:pPr>
            <a:r>
              <a:rPr lang="en-US" sz="2600" dirty="0" smtClean="0">
                <a:solidFill>
                  <a:srgbClr val="300CB4"/>
                </a:solidFill>
              </a:rPr>
              <a:t>	</a:t>
            </a:r>
          </a:p>
          <a:p>
            <a:pPr>
              <a:buFont typeface="Arial" panose="020B0604020202020204" pitchFamily="34" charset="0"/>
              <a:buNone/>
              <a:defRPr/>
            </a:pPr>
            <a:r>
              <a:rPr lang="en-US" sz="2600" dirty="0" smtClean="0">
                <a:solidFill>
                  <a:srgbClr val="300CB4"/>
                </a:solidFill>
              </a:rPr>
              <a:t>	</a:t>
            </a:r>
          </a:p>
          <a:p>
            <a:pPr>
              <a:buFont typeface="Arial" panose="020B0604020202020204" pitchFamily="34" charset="0"/>
              <a:buNone/>
              <a:defRPr/>
            </a:pPr>
            <a:r>
              <a:rPr lang="en-US" sz="2600" dirty="0" smtClean="0">
                <a:solidFill>
                  <a:srgbClr val="300CB4"/>
                </a:solidFill>
              </a:rPr>
              <a:t>	</a:t>
            </a:r>
          </a:p>
          <a:p>
            <a:pPr>
              <a:buFont typeface="Arial" panose="020B0604020202020204" pitchFamily="34" charset="0"/>
              <a:buNone/>
              <a:defRPr/>
            </a:pPr>
            <a:r>
              <a:rPr lang="en-US" sz="2600" dirty="0" smtClean="0">
                <a:solidFill>
                  <a:srgbClr val="300CB4"/>
                </a:solidFill>
              </a:rPr>
              <a:t>	</a:t>
            </a:r>
          </a:p>
          <a:p>
            <a:pPr>
              <a:buFont typeface="Arial" panose="020B0604020202020204" pitchFamily="34" charset="0"/>
              <a:buNone/>
              <a:defRPr/>
            </a:pPr>
            <a:r>
              <a:rPr lang="en-US" sz="2600" dirty="0" smtClean="0">
                <a:solidFill>
                  <a:srgbClr val="300CB4"/>
                </a:solidFill>
              </a:rPr>
              <a:t>	</a:t>
            </a:r>
          </a:p>
          <a:p>
            <a:pPr>
              <a:lnSpc>
                <a:spcPct val="80000"/>
              </a:lnSpc>
              <a:buFont typeface="Wingdings" pitchFamily="2" charset="2"/>
              <a:buNone/>
              <a:defRPr/>
            </a:pPr>
            <a:endParaRPr lang="en-US" sz="2800" b="1" dirty="0" smtClean="0"/>
          </a:p>
          <a:p>
            <a:pPr lvl="2">
              <a:lnSpc>
                <a:spcPct val="80000"/>
              </a:lnSpc>
              <a:buFont typeface="Wingdings" pitchFamily="2" charset="2"/>
              <a:buNone/>
              <a:defRPr/>
            </a:pPr>
            <a:endParaRPr lang="en-US" sz="2700" dirty="0" smtClean="0"/>
          </a:p>
          <a:p>
            <a:pPr lvl="2">
              <a:lnSpc>
                <a:spcPct val="80000"/>
              </a:lnSpc>
              <a:buFont typeface="Wingdings" pitchFamily="2" charset="2"/>
              <a:buNone/>
              <a:defRPr/>
            </a:pPr>
            <a:endParaRPr lang="en-US" sz="2700" dirty="0" smtClean="0"/>
          </a:p>
          <a:p>
            <a:pPr lvl="2">
              <a:lnSpc>
                <a:spcPct val="80000"/>
              </a:lnSpc>
              <a:buFont typeface="Wingdings" pitchFamily="2" charset="2"/>
              <a:buNone/>
              <a:defRPr/>
            </a:pPr>
            <a:endParaRPr lang="en-US" sz="2700" dirty="0" smtClean="0"/>
          </a:p>
          <a:p>
            <a:pPr lvl="2">
              <a:lnSpc>
                <a:spcPct val="80000"/>
              </a:lnSpc>
              <a:buFont typeface="Wingdings" pitchFamily="2" charset="2"/>
              <a:buNone/>
              <a:defRPr/>
            </a:pPr>
            <a:endParaRPr lang="en-US" sz="2700" dirty="0" smtClean="0"/>
          </a:p>
          <a:p>
            <a:pPr lvl="2">
              <a:lnSpc>
                <a:spcPct val="80000"/>
              </a:lnSpc>
              <a:buFont typeface="Wingdings" pitchFamily="2" charset="2"/>
              <a:buNone/>
              <a:defRPr/>
            </a:pPr>
            <a:endParaRPr lang="en-US" sz="2700" dirty="0" smtClean="0"/>
          </a:p>
          <a:p>
            <a:pPr lvl="2">
              <a:lnSpc>
                <a:spcPct val="80000"/>
              </a:lnSpc>
              <a:buFont typeface="Wingdings" pitchFamily="2" charset="2"/>
              <a:buNone/>
              <a:defRPr/>
            </a:pPr>
            <a:endParaRPr lang="en-US" sz="2700" dirty="0" smtClean="0"/>
          </a:p>
        </p:txBody>
      </p:sp>
    </p:spTree>
    <p:extLst>
      <p:ext uri="{BB962C8B-B14F-4D97-AF65-F5344CB8AC3E}">
        <p14:creationId xmlns:p14="http://schemas.microsoft.com/office/powerpoint/2010/main" val="237701522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5" name="Content Placeholder 2"/>
          <p:cNvSpPr txBox="1">
            <a:spLocks/>
          </p:cNvSpPr>
          <p:nvPr/>
        </p:nvSpPr>
        <p:spPr>
          <a:xfrm>
            <a:off x="491490" y="697230"/>
            <a:ext cx="11198772" cy="5337810"/>
          </a:xfrm>
          <a:prstGeom prst="rect">
            <a:avLst/>
          </a:prstGeom>
          <a:noFill/>
        </p:spPr>
        <p:txBody>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514350" indent="-514350">
              <a:lnSpc>
                <a:spcPct val="70000"/>
              </a:lnSpc>
              <a:buFont typeface="Wingdings" pitchFamily="2" charset="2"/>
              <a:buAutoNum type="arabicPeriod"/>
              <a:defRPr/>
            </a:pPr>
            <a:r>
              <a:rPr lang="en-US" altLang="en-US" sz="3600" b="1" dirty="0" smtClean="0"/>
              <a:t>Individualized Case Management</a:t>
            </a:r>
          </a:p>
          <a:p>
            <a:pPr marL="0" indent="0">
              <a:lnSpc>
                <a:spcPct val="70000"/>
              </a:lnSpc>
              <a:buFont typeface="Arial" panose="020B0604020202020204" pitchFamily="34" charset="0"/>
              <a:buNone/>
              <a:defRPr/>
            </a:pPr>
            <a:endParaRPr lang="en-US" altLang="en-US" sz="2800" dirty="0" smtClean="0"/>
          </a:p>
          <a:p>
            <a:pPr lvl="1">
              <a:lnSpc>
                <a:spcPct val="70000"/>
              </a:lnSpc>
              <a:buClr>
                <a:schemeClr val="tx2"/>
              </a:buClr>
              <a:defRPr/>
            </a:pPr>
            <a:r>
              <a:rPr lang="en-US" altLang="en-US" sz="2400" dirty="0" smtClean="0"/>
              <a:t>Meet with the youth in the community wherever they feel most comfortable.  </a:t>
            </a:r>
          </a:p>
          <a:p>
            <a:pPr lvl="1">
              <a:lnSpc>
                <a:spcPct val="70000"/>
              </a:lnSpc>
              <a:buClr>
                <a:schemeClr val="tx2"/>
              </a:buClr>
              <a:defRPr/>
            </a:pPr>
            <a:endParaRPr lang="en-US" altLang="en-US" sz="2400" dirty="0" smtClean="0"/>
          </a:p>
          <a:p>
            <a:pPr lvl="1">
              <a:lnSpc>
                <a:spcPct val="70000"/>
              </a:lnSpc>
              <a:buClr>
                <a:schemeClr val="tx2"/>
              </a:buClr>
              <a:defRPr/>
            </a:pPr>
            <a:r>
              <a:rPr lang="en-US" altLang="en-US" sz="2400" dirty="0" smtClean="0"/>
              <a:t>Youth is in the drivers seat.</a:t>
            </a:r>
          </a:p>
          <a:p>
            <a:pPr lvl="1">
              <a:lnSpc>
                <a:spcPct val="70000"/>
              </a:lnSpc>
              <a:buClr>
                <a:schemeClr val="tx2"/>
              </a:buClr>
              <a:defRPr/>
            </a:pPr>
            <a:endParaRPr lang="en-US" altLang="en-US" sz="2400" dirty="0" smtClean="0"/>
          </a:p>
          <a:p>
            <a:pPr lvl="1">
              <a:lnSpc>
                <a:spcPct val="70000"/>
              </a:lnSpc>
              <a:buClr>
                <a:schemeClr val="tx2"/>
              </a:buClr>
              <a:defRPr/>
            </a:pPr>
            <a:r>
              <a:rPr lang="en-US" altLang="en-US" sz="2400" dirty="0" smtClean="0"/>
              <a:t>Using the TILP and results from the Ansell Casey Life Skills Assessment, develop 1-4 goals the youth can work on toward achieving independence.</a:t>
            </a:r>
          </a:p>
          <a:p>
            <a:pPr lvl="1">
              <a:lnSpc>
                <a:spcPct val="70000"/>
              </a:lnSpc>
              <a:buClr>
                <a:schemeClr val="tx2"/>
              </a:buClr>
              <a:defRPr/>
            </a:pPr>
            <a:endParaRPr lang="en-US" altLang="en-US" sz="2400" dirty="0" smtClean="0"/>
          </a:p>
          <a:p>
            <a:pPr lvl="1">
              <a:lnSpc>
                <a:spcPct val="70000"/>
              </a:lnSpc>
              <a:buClr>
                <a:schemeClr val="tx2"/>
              </a:buClr>
              <a:defRPr/>
            </a:pPr>
            <a:r>
              <a:rPr lang="en-US" altLang="en-US" sz="2400" dirty="0" smtClean="0"/>
              <a:t>Goals change as they are accomplished or if/when the youth changes his/her mind as to the direction they wish to take.</a:t>
            </a:r>
          </a:p>
          <a:p>
            <a:pPr lvl="1">
              <a:lnSpc>
                <a:spcPct val="70000"/>
              </a:lnSpc>
              <a:buClr>
                <a:schemeClr val="tx2"/>
              </a:buClr>
              <a:defRPr/>
            </a:pPr>
            <a:endParaRPr lang="en-US" altLang="en-US" sz="2400" dirty="0" smtClean="0"/>
          </a:p>
          <a:p>
            <a:pPr lvl="1">
              <a:lnSpc>
                <a:spcPct val="70000"/>
              </a:lnSpc>
              <a:buClr>
                <a:schemeClr val="tx2"/>
              </a:buClr>
              <a:defRPr/>
            </a:pPr>
            <a:r>
              <a:rPr lang="en-US" altLang="en-US" sz="2400" dirty="0" smtClean="0"/>
              <a:t>1:1 case management meetings occur as often as needed but at least once monthly.</a:t>
            </a:r>
          </a:p>
          <a:p>
            <a:pPr lvl="1">
              <a:lnSpc>
                <a:spcPct val="70000"/>
              </a:lnSpc>
              <a:buClr>
                <a:schemeClr val="tx2"/>
              </a:buClr>
              <a:buFont typeface="Arial" charset="0"/>
              <a:buChar char="–"/>
              <a:defRPr/>
            </a:pPr>
            <a:endParaRPr lang="en-US" altLang="en-US" sz="2400" dirty="0" smtClean="0">
              <a:solidFill>
                <a:srgbClr val="210EAE"/>
              </a:solidFill>
            </a:endParaRPr>
          </a:p>
          <a:p>
            <a:pPr marL="457200" lvl="1" indent="0">
              <a:lnSpc>
                <a:spcPct val="70000"/>
              </a:lnSpc>
              <a:buClr>
                <a:schemeClr val="tx2"/>
              </a:buClr>
              <a:buFont typeface="Arial" charset="0"/>
              <a:buNone/>
              <a:defRPr/>
            </a:pPr>
            <a:endParaRPr lang="en-US" altLang="en-US" sz="2400" dirty="0" smtClean="0">
              <a:solidFill>
                <a:srgbClr val="210EAE"/>
              </a:solidFill>
            </a:endParaRPr>
          </a:p>
          <a:p>
            <a:pPr marL="0" indent="0">
              <a:lnSpc>
                <a:spcPct val="90000"/>
              </a:lnSpc>
              <a:buFont typeface="Arial" charset="0"/>
              <a:buNone/>
              <a:defRPr/>
            </a:pPr>
            <a:endParaRPr lang="en-US" altLang="en-US" dirty="0" smtClean="0"/>
          </a:p>
        </p:txBody>
      </p:sp>
      <p:pic>
        <p:nvPicPr>
          <p:cNvPr id="6" name="Picture 5" descr="B_Card_Front-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0028" y="323850"/>
            <a:ext cx="11525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002319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sz="half" idx="1"/>
          </p:nvPr>
        </p:nvSpPr>
        <p:spPr>
          <a:xfrm>
            <a:off x="883503" y="2247900"/>
            <a:ext cx="7248471" cy="3777622"/>
          </a:xfrm>
        </p:spPr>
        <p:txBody>
          <a:bodyPr>
            <a:normAutofit fontScale="85000" lnSpcReduction="10000"/>
          </a:bodyPr>
          <a:lstStyle/>
          <a:p>
            <a:pPr>
              <a:lnSpc>
                <a:spcPct val="200000"/>
              </a:lnSpc>
            </a:pPr>
            <a:r>
              <a:rPr lang="en-US" dirty="0" smtClean="0">
                <a:solidFill>
                  <a:srgbClr val="C00000"/>
                </a:solidFill>
              </a:rPr>
              <a:t>Program History</a:t>
            </a:r>
          </a:p>
          <a:p>
            <a:pPr>
              <a:lnSpc>
                <a:spcPct val="200000"/>
              </a:lnSpc>
            </a:pPr>
            <a:r>
              <a:rPr lang="en-US" dirty="0" smtClean="0">
                <a:solidFill>
                  <a:srgbClr val="C00000"/>
                </a:solidFill>
              </a:rPr>
              <a:t>Blueprint of Sierra College Guardian Scholars Program</a:t>
            </a:r>
          </a:p>
          <a:p>
            <a:pPr>
              <a:lnSpc>
                <a:spcPct val="200000"/>
              </a:lnSpc>
            </a:pPr>
            <a:r>
              <a:rPr lang="en-US" dirty="0" smtClean="0">
                <a:solidFill>
                  <a:srgbClr val="C00000"/>
                </a:solidFill>
              </a:rPr>
              <a:t>Step-by-Step enrollment process for an identified GS</a:t>
            </a:r>
          </a:p>
          <a:p>
            <a:pPr>
              <a:lnSpc>
                <a:spcPct val="200000"/>
              </a:lnSpc>
            </a:pPr>
            <a:r>
              <a:rPr lang="en-US" dirty="0" smtClean="0">
                <a:solidFill>
                  <a:srgbClr val="C00000"/>
                </a:solidFill>
              </a:rPr>
              <a:t>Direct Student Services provided</a:t>
            </a:r>
          </a:p>
          <a:p>
            <a:pPr>
              <a:lnSpc>
                <a:spcPct val="200000"/>
              </a:lnSpc>
            </a:pPr>
            <a:r>
              <a:rPr lang="en-US" dirty="0" smtClean="0">
                <a:solidFill>
                  <a:srgbClr val="C00000"/>
                </a:solidFill>
              </a:rPr>
              <a:t>Systems used to collect data</a:t>
            </a:r>
          </a:p>
          <a:p>
            <a:pPr>
              <a:lnSpc>
                <a:spcPct val="200000"/>
              </a:lnSpc>
            </a:pPr>
            <a:r>
              <a:rPr lang="en-US" dirty="0" smtClean="0">
                <a:solidFill>
                  <a:srgbClr val="C00000"/>
                </a:solidFill>
              </a:rPr>
              <a:t>How community partners and County Office of Education add to the formula of success</a:t>
            </a:r>
            <a:endParaRPr lang="en-US" dirty="0">
              <a:solidFill>
                <a:srgbClr val="C00000"/>
              </a:solidFill>
            </a:endParaRPr>
          </a:p>
        </p:txBody>
      </p:sp>
      <p:pic>
        <p:nvPicPr>
          <p:cNvPr id="4" name="Content Placeholder 4"/>
          <p:cNvPicPr>
            <a:picLocks noGrp="1" noChangeAspect="1"/>
          </p:cNvPicPr>
          <p:nvPr>
            <p:ph idx="1"/>
          </p:nvPr>
        </p:nvPicPr>
        <p:blipFill>
          <a:blip r:embed="rId2"/>
          <a:stretch>
            <a:fillRect/>
          </a:stretch>
        </p:blipFill>
        <p:spPr>
          <a:xfrm>
            <a:off x="8472567" y="447188"/>
            <a:ext cx="2559085" cy="5802222"/>
          </a:xfrm>
          <a:prstGeom prst="rect">
            <a:avLst/>
          </a:prstGeom>
        </p:spPr>
      </p:pic>
    </p:spTree>
    <p:extLst>
      <p:ext uri="{BB962C8B-B14F-4D97-AF65-F5344CB8AC3E}">
        <p14:creationId xmlns:p14="http://schemas.microsoft.com/office/powerpoint/2010/main" val="3456733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5" name="Picture 5" descr="B_Card_Front-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74630" y="228600"/>
            <a:ext cx="11525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400050" y="866775"/>
            <a:ext cx="11240814" cy="4953000"/>
          </a:xfrm>
          <a:prstGeom prst="rect">
            <a:avLst/>
          </a:prstGeom>
          <a:noFill/>
        </p:spPr>
        <p:txBody>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a:lnSpc>
                <a:spcPct val="90000"/>
              </a:lnSpc>
              <a:buFont typeface="Arial" charset="0"/>
              <a:buNone/>
              <a:defRPr/>
            </a:pPr>
            <a:r>
              <a:rPr lang="en-US" altLang="en-US" sz="3600" b="1" dirty="0" smtClean="0"/>
              <a:t>2. Life Skills Workshops</a:t>
            </a:r>
          </a:p>
          <a:p>
            <a:pPr>
              <a:lnSpc>
                <a:spcPct val="90000"/>
              </a:lnSpc>
              <a:buClr>
                <a:srgbClr val="300CB4"/>
              </a:buClr>
              <a:buSzPct val="75000"/>
              <a:buFont typeface="Symbol" pitchFamily="18" charset="2"/>
              <a:buChar char="·"/>
              <a:defRPr/>
            </a:pPr>
            <a:r>
              <a:rPr lang="en-US" altLang="en-US" sz="2600" dirty="0" smtClean="0"/>
              <a:t>Workshop facilitation may include bringing in guest speakers, taking fieldtrips and/or hosting workshop panels to communicate needed information for the youth. </a:t>
            </a:r>
          </a:p>
          <a:p>
            <a:pPr marL="0" indent="0">
              <a:lnSpc>
                <a:spcPct val="90000"/>
              </a:lnSpc>
              <a:buClr>
                <a:srgbClr val="300CB4"/>
              </a:buClr>
              <a:buSzPct val="75000"/>
              <a:buNone/>
              <a:defRPr/>
            </a:pPr>
            <a:endParaRPr lang="en-US" altLang="en-US" sz="2600" dirty="0" smtClean="0"/>
          </a:p>
          <a:p>
            <a:pPr>
              <a:lnSpc>
                <a:spcPct val="90000"/>
              </a:lnSpc>
              <a:buClr>
                <a:srgbClr val="300CB4"/>
              </a:buClr>
              <a:buSzPct val="75000"/>
              <a:buFont typeface="Symbol" pitchFamily="18" charset="2"/>
              <a:buChar char="·"/>
              <a:defRPr/>
            </a:pPr>
            <a:r>
              <a:rPr lang="en-US" altLang="en-US" sz="2600" dirty="0" smtClean="0"/>
              <a:t>Food, beverages, raffle prizes</a:t>
            </a:r>
          </a:p>
          <a:p>
            <a:pPr marL="0" indent="0">
              <a:lnSpc>
                <a:spcPct val="90000"/>
              </a:lnSpc>
              <a:buClr>
                <a:srgbClr val="300CB4"/>
              </a:buClr>
              <a:buSzPct val="75000"/>
              <a:buNone/>
              <a:defRPr/>
            </a:pPr>
            <a:endParaRPr lang="en-US" altLang="en-US" sz="2600" dirty="0" smtClean="0"/>
          </a:p>
          <a:p>
            <a:pPr>
              <a:lnSpc>
                <a:spcPct val="90000"/>
              </a:lnSpc>
              <a:buClr>
                <a:srgbClr val="300CB4"/>
              </a:buClr>
              <a:buSzPct val="75000"/>
              <a:buFont typeface="Symbol" pitchFamily="18" charset="2"/>
              <a:buChar char="·"/>
              <a:defRPr/>
            </a:pPr>
            <a:r>
              <a:rPr lang="en-US" altLang="en-US" sz="2600" dirty="0" smtClean="0"/>
              <a:t>$20 incentive per workshop</a:t>
            </a:r>
          </a:p>
          <a:p>
            <a:pPr marL="0" indent="0">
              <a:lnSpc>
                <a:spcPct val="90000"/>
              </a:lnSpc>
              <a:buClr>
                <a:srgbClr val="300CB4"/>
              </a:buClr>
              <a:buSzPct val="75000"/>
              <a:buFont typeface="Arial" charset="0"/>
              <a:buNone/>
              <a:defRPr/>
            </a:pPr>
            <a:endParaRPr lang="en-US" altLang="en-US" sz="2200" b="1" dirty="0" smtClean="0"/>
          </a:p>
          <a:p>
            <a:pPr>
              <a:lnSpc>
                <a:spcPct val="90000"/>
              </a:lnSpc>
              <a:buFont typeface="Arial" charset="0"/>
              <a:buNone/>
              <a:defRPr/>
            </a:pPr>
            <a:r>
              <a:rPr lang="en-US" altLang="en-US" sz="3000" dirty="0" smtClean="0"/>
              <a:t>Workshops are currently offered 2-3 times per month, depending on the month.</a:t>
            </a:r>
          </a:p>
          <a:p>
            <a:pPr>
              <a:lnSpc>
                <a:spcPct val="90000"/>
              </a:lnSpc>
              <a:buFont typeface="Arial" charset="0"/>
              <a:buNone/>
              <a:defRPr/>
            </a:pPr>
            <a:endParaRPr lang="en-US" altLang="en-US" sz="3000" dirty="0" smtClean="0">
              <a:solidFill>
                <a:srgbClr val="300CB4"/>
              </a:solidFill>
            </a:endParaRPr>
          </a:p>
          <a:p>
            <a:pPr>
              <a:lnSpc>
                <a:spcPct val="90000"/>
              </a:lnSpc>
              <a:buFont typeface="Arial" charset="0"/>
              <a:buNone/>
              <a:defRPr/>
            </a:pPr>
            <a:endParaRPr lang="en-US" altLang="en-US" sz="2600" b="1" dirty="0" smtClean="0">
              <a:solidFill>
                <a:srgbClr val="300CB4"/>
              </a:solidFill>
            </a:endParaRPr>
          </a:p>
          <a:p>
            <a:pPr>
              <a:lnSpc>
                <a:spcPct val="90000"/>
              </a:lnSpc>
              <a:buFont typeface="Arial" charset="0"/>
              <a:buChar char="•"/>
              <a:defRPr/>
            </a:pPr>
            <a:endParaRPr lang="en-US" altLang="en-US" sz="3000" dirty="0" smtClean="0"/>
          </a:p>
        </p:txBody>
      </p:sp>
    </p:spTree>
    <p:extLst>
      <p:ext uri="{BB962C8B-B14F-4D97-AF65-F5344CB8AC3E}">
        <p14:creationId xmlns:p14="http://schemas.microsoft.com/office/powerpoint/2010/main" val="93770602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5" name="Picture 5" descr="B_Card_Front-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228600"/>
            <a:ext cx="11525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a:xfrm>
            <a:off x="457199" y="1600200"/>
            <a:ext cx="11146221" cy="4525963"/>
          </a:xfrm>
          <a:prstGeom prst="rect">
            <a:avLst/>
          </a:prstGeom>
        </p:spPr>
        <p:txBody>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a:buFont typeface="Arial" panose="020B0604020202020204" pitchFamily="34" charset="0"/>
              <a:buNone/>
            </a:pPr>
            <a:r>
              <a:rPr lang="en-US" altLang="en-US" sz="3600" b="1" dirty="0" smtClean="0"/>
              <a:t>3. Supportive Activities to be Provided</a:t>
            </a:r>
            <a:endParaRPr lang="en-US" altLang="en-US" dirty="0" smtClean="0"/>
          </a:p>
          <a:p>
            <a:r>
              <a:rPr lang="en-US" altLang="en-US" sz="2800" dirty="0" smtClean="0">
                <a:solidFill>
                  <a:schemeClr val="bg1"/>
                </a:solidFill>
              </a:rPr>
              <a:t>Advocacy</a:t>
            </a:r>
          </a:p>
          <a:p>
            <a:r>
              <a:rPr lang="en-US" altLang="en-US" sz="2800" dirty="0" smtClean="0">
                <a:solidFill>
                  <a:schemeClr val="bg1"/>
                </a:solidFill>
              </a:rPr>
              <a:t>Ongoing Communication with Outside Entities</a:t>
            </a:r>
          </a:p>
          <a:p>
            <a:r>
              <a:rPr lang="en-US" altLang="en-US" sz="2800" dirty="0" smtClean="0">
                <a:solidFill>
                  <a:schemeClr val="bg1"/>
                </a:solidFill>
              </a:rPr>
              <a:t>Information and Training</a:t>
            </a:r>
          </a:p>
          <a:p>
            <a:r>
              <a:rPr lang="en-US" altLang="en-US" sz="2800" dirty="0" smtClean="0">
                <a:solidFill>
                  <a:schemeClr val="bg1"/>
                </a:solidFill>
              </a:rPr>
              <a:t>Incentives</a:t>
            </a:r>
          </a:p>
          <a:p>
            <a:r>
              <a:rPr lang="en-US" altLang="en-US" sz="2800" b="1" dirty="0" smtClean="0">
                <a:solidFill>
                  <a:schemeClr val="bg1"/>
                </a:solidFill>
              </a:rPr>
              <a:t>E</a:t>
            </a:r>
            <a:r>
              <a:rPr lang="en-US" altLang="en-US" sz="2800" dirty="0" smtClean="0">
                <a:solidFill>
                  <a:schemeClr val="bg1"/>
                </a:solidFill>
              </a:rPr>
              <a:t>mancipated</a:t>
            </a:r>
            <a:r>
              <a:rPr lang="en-US" altLang="en-US" sz="2800" b="1" dirty="0" smtClean="0">
                <a:solidFill>
                  <a:schemeClr val="bg1"/>
                </a:solidFill>
              </a:rPr>
              <a:t> Y</a:t>
            </a:r>
            <a:r>
              <a:rPr lang="en-US" altLang="en-US" sz="2800" dirty="0" smtClean="0">
                <a:solidFill>
                  <a:schemeClr val="bg1"/>
                </a:solidFill>
              </a:rPr>
              <a:t>outh </a:t>
            </a:r>
            <a:r>
              <a:rPr lang="en-US" altLang="en-US" sz="2800" b="1" dirty="0" smtClean="0">
                <a:solidFill>
                  <a:schemeClr val="bg1"/>
                </a:solidFill>
              </a:rPr>
              <a:t>S</a:t>
            </a:r>
            <a:r>
              <a:rPr lang="en-US" altLang="en-US" sz="2800" dirty="0" smtClean="0">
                <a:solidFill>
                  <a:schemeClr val="bg1"/>
                </a:solidFill>
              </a:rPr>
              <a:t>tipends</a:t>
            </a:r>
            <a:r>
              <a:rPr lang="en-US" altLang="en-US" sz="2800" b="1" dirty="0" smtClean="0">
                <a:solidFill>
                  <a:schemeClr val="bg1"/>
                </a:solidFill>
              </a:rPr>
              <a:t> </a:t>
            </a:r>
            <a:r>
              <a:rPr lang="en-US" altLang="en-US" sz="2800" dirty="0" smtClean="0">
                <a:solidFill>
                  <a:schemeClr val="bg1"/>
                </a:solidFill>
              </a:rPr>
              <a:t>Funds (EYS)</a:t>
            </a:r>
          </a:p>
          <a:p>
            <a:r>
              <a:rPr lang="en-US" altLang="en-US" sz="2800" dirty="0" smtClean="0">
                <a:solidFill>
                  <a:schemeClr val="bg1"/>
                </a:solidFill>
              </a:rPr>
              <a:t>Information and Referral to Community Resources</a:t>
            </a:r>
          </a:p>
        </p:txBody>
      </p:sp>
    </p:spTree>
    <p:extLst>
      <p:ext uri="{BB962C8B-B14F-4D97-AF65-F5344CB8AC3E}">
        <p14:creationId xmlns:p14="http://schemas.microsoft.com/office/powerpoint/2010/main" val="20520842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pic>
        <p:nvPicPr>
          <p:cNvPr id="5" name="Picture 5" descr="B_Card_Front-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228600"/>
            <a:ext cx="11525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a:xfrm>
            <a:off x="457199" y="1600200"/>
            <a:ext cx="11408979" cy="4525963"/>
          </a:xfrm>
          <a:prstGeom prst="rect">
            <a:avLst/>
          </a:prstGeom>
        </p:spPr>
        <p:txBody>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a:buFont typeface="Arial" panose="020B0604020202020204" pitchFamily="34" charset="0"/>
              <a:buNone/>
            </a:pPr>
            <a:r>
              <a:rPr lang="en-US" altLang="en-US" sz="3600" b="1" dirty="0" smtClean="0"/>
              <a:t>4. Specialized Employment &amp; Education</a:t>
            </a:r>
          </a:p>
          <a:p>
            <a:pPr>
              <a:buFont typeface="Arial" panose="020B0604020202020204" pitchFamily="34" charset="0"/>
              <a:buNone/>
            </a:pPr>
            <a:r>
              <a:rPr lang="en-US" altLang="en-US" sz="3600" b="1" dirty="0" smtClean="0"/>
              <a:t>	 Services</a:t>
            </a:r>
          </a:p>
          <a:p>
            <a:pPr>
              <a:buFont typeface="Wingdings" panose="05000000000000000000" pitchFamily="2" charset="2"/>
              <a:buNone/>
            </a:pPr>
            <a:r>
              <a:rPr lang="en-US" altLang="en-US" dirty="0" smtClean="0"/>
              <a:t> </a:t>
            </a:r>
            <a:endParaRPr lang="en-US" altLang="en-US" dirty="0" smtClean="0">
              <a:solidFill>
                <a:schemeClr val="accent1"/>
              </a:solidFill>
            </a:endParaRPr>
          </a:p>
          <a:p>
            <a:pPr>
              <a:buFont typeface="Arial" panose="020B0604020202020204" pitchFamily="34" charset="0"/>
              <a:buNone/>
            </a:pPr>
            <a:r>
              <a:rPr lang="en-US" altLang="en-US" sz="2800" dirty="0" smtClean="0">
                <a:solidFill>
                  <a:schemeClr val="accent1"/>
                </a:solidFill>
              </a:rPr>
              <a:t>	</a:t>
            </a:r>
            <a:r>
              <a:rPr lang="en-US" altLang="en-US" sz="2800" dirty="0" smtClean="0">
                <a:solidFill>
                  <a:schemeClr val="bg1"/>
                </a:solidFill>
              </a:rPr>
              <a:t>For youth seeking employment or education assistance, referral is made by primary ILP Coordinator to the Education &amp; Employment Specialist (EES) and an Employment &amp; Education Plan is created.  </a:t>
            </a:r>
          </a:p>
        </p:txBody>
      </p:sp>
    </p:spTree>
    <p:extLst>
      <p:ext uri="{BB962C8B-B14F-4D97-AF65-F5344CB8AC3E}">
        <p14:creationId xmlns:p14="http://schemas.microsoft.com/office/powerpoint/2010/main" val="30670636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Picture 5" descr="B_Card_Front-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80320" y="127953"/>
            <a:ext cx="11525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a:xfrm>
            <a:off x="468630" y="766128"/>
            <a:ext cx="11303876" cy="5463222"/>
          </a:xfrm>
          <a:prstGeom prst="rect">
            <a:avLst/>
          </a:prstGeom>
          <a:noFill/>
        </p:spPr>
        <p:txBody>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a:buFont typeface="Wingdings" pitchFamily="2" charset="2"/>
              <a:buNone/>
              <a:defRPr/>
            </a:pPr>
            <a:r>
              <a:rPr lang="en-US" altLang="en-US" sz="3600" b="1" dirty="0" smtClean="0">
                <a:solidFill>
                  <a:schemeClr val="bg1"/>
                </a:solidFill>
              </a:rPr>
              <a:t>EES provides:</a:t>
            </a:r>
          </a:p>
          <a:p>
            <a:pPr marL="0" indent="0">
              <a:buNone/>
              <a:defRPr/>
            </a:pPr>
            <a:r>
              <a:rPr lang="en-US" altLang="en-US" sz="2800" dirty="0" smtClean="0">
                <a:solidFill>
                  <a:schemeClr val="bg1"/>
                </a:solidFill>
              </a:rPr>
              <a:t>1. Linkage to employment programs &amp; liaises with employment programs to ensure services are working for the youth</a:t>
            </a:r>
          </a:p>
          <a:p>
            <a:pPr marL="0" indent="0">
              <a:buNone/>
              <a:defRPr/>
            </a:pPr>
            <a:r>
              <a:rPr lang="en-US" altLang="en-US" sz="2800" dirty="0" smtClean="0">
                <a:solidFill>
                  <a:schemeClr val="bg1"/>
                </a:solidFill>
              </a:rPr>
              <a:t>2. Individualized 1:1 employment training &amp; support</a:t>
            </a:r>
          </a:p>
          <a:p>
            <a:pPr marL="0" indent="0">
              <a:buNone/>
              <a:defRPr/>
            </a:pPr>
            <a:r>
              <a:rPr lang="en-US" altLang="en-US" sz="2800" dirty="0" smtClean="0">
                <a:solidFill>
                  <a:schemeClr val="bg1"/>
                </a:solidFill>
              </a:rPr>
              <a:t>3. Linkage to school or education services to ensure youth education needs are being met</a:t>
            </a:r>
          </a:p>
          <a:p>
            <a:pPr marL="0" indent="0">
              <a:buNone/>
              <a:defRPr/>
            </a:pPr>
            <a:r>
              <a:rPr lang="en-US" altLang="en-US" sz="2800" dirty="0" smtClean="0">
                <a:solidFill>
                  <a:schemeClr val="bg1"/>
                </a:solidFill>
              </a:rPr>
              <a:t>4. Provide 1:1 education support</a:t>
            </a:r>
          </a:p>
          <a:p>
            <a:pPr marL="0" indent="0">
              <a:buNone/>
              <a:defRPr/>
            </a:pPr>
            <a:r>
              <a:rPr lang="en-US" altLang="en-US" sz="2800" dirty="0" smtClean="0">
                <a:solidFill>
                  <a:schemeClr val="bg1"/>
                </a:solidFill>
              </a:rPr>
              <a:t>5. Collaborates with ILP Coordinator </a:t>
            </a:r>
          </a:p>
          <a:p>
            <a:pPr marL="514350" indent="-514350">
              <a:buFont typeface="Arial" charset="0"/>
              <a:buAutoNum type="arabicPeriod"/>
              <a:defRPr/>
            </a:pPr>
            <a:endParaRPr lang="en-US" altLang="en-US" sz="2800" dirty="0" smtClean="0">
              <a:solidFill>
                <a:schemeClr val="bg1"/>
              </a:solidFill>
            </a:endParaRPr>
          </a:p>
        </p:txBody>
      </p:sp>
    </p:spTree>
    <p:extLst>
      <p:ext uri="{BB962C8B-B14F-4D97-AF65-F5344CB8AC3E}">
        <p14:creationId xmlns:p14="http://schemas.microsoft.com/office/powerpoint/2010/main" val="940375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5" name="Picture 5" descr="B_Card_Front-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228600"/>
            <a:ext cx="11525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a:xfrm>
            <a:off x="560070" y="304800"/>
            <a:ext cx="10883462" cy="4708525"/>
          </a:xfrm>
          <a:prstGeom prst="rect">
            <a:avLst/>
          </a:prstGeom>
        </p:spPr>
        <p:txBody>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a:buFont typeface="Wingdings" pitchFamily="2" charset="2"/>
              <a:buNone/>
              <a:defRPr/>
            </a:pPr>
            <a:r>
              <a:rPr lang="en-US" altLang="en-US" sz="3600" b="1" dirty="0" smtClean="0">
                <a:solidFill>
                  <a:schemeClr val="bg1"/>
                </a:solidFill>
              </a:rPr>
              <a:t>What makes us unique?</a:t>
            </a:r>
          </a:p>
          <a:p>
            <a:pPr>
              <a:buFont typeface="Wingdings" pitchFamily="2" charset="2"/>
              <a:buNone/>
              <a:defRPr/>
            </a:pPr>
            <a:endParaRPr lang="en-US" altLang="en-US" sz="3600" b="1" dirty="0" smtClean="0">
              <a:solidFill>
                <a:srgbClr val="300CB4"/>
              </a:solidFill>
            </a:endParaRPr>
          </a:p>
          <a:p>
            <a:pPr marL="514350" indent="-514350">
              <a:buFont typeface="Arial" charset="0"/>
              <a:buAutoNum type="arabicPeriod"/>
              <a:defRPr/>
            </a:pPr>
            <a:r>
              <a:rPr lang="en-US" altLang="en-US" sz="2800" dirty="0" smtClean="0"/>
              <a:t>We were one of the original members of the TAY collaborative formerly known as College Transition Support Team (CTST) which was established to bring together college and community partners to work together to assist foster youth transitioning from high school to community college.</a:t>
            </a:r>
          </a:p>
          <a:p>
            <a:pPr marL="514350" indent="-514350">
              <a:buFont typeface="Arial" charset="0"/>
              <a:buAutoNum type="arabicPeriod"/>
              <a:defRPr/>
            </a:pPr>
            <a:endParaRPr lang="en-US" altLang="en-US" sz="2800" dirty="0" smtClean="0">
              <a:solidFill>
                <a:srgbClr val="300CB4"/>
              </a:solidFill>
            </a:endParaRPr>
          </a:p>
        </p:txBody>
      </p:sp>
    </p:spTree>
    <p:extLst>
      <p:ext uri="{BB962C8B-B14F-4D97-AF65-F5344CB8AC3E}">
        <p14:creationId xmlns:p14="http://schemas.microsoft.com/office/powerpoint/2010/main" val="132984698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Rectangle 3"/>
          <p:cNvSpPr txBox="1">
            <a:spLocks noChangeArrowheads="1"/>
          </p:cNvSpPr>
          <p:nvPr/>
        </p:nvSpPr>
        <p:spPr>
          <a:xfrm>
            <a:off x="457199" y="533400"/>
            <a:ext cx="11083159" cy="4708525"/>
          </a:xfrm>
          <a:prstGeom prst="rect">
            <a:avLst/>
          </a:prstGeom>
        </p:spPr>
        <p:txBody>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a:buFont typeface="Wingdings" pitchFamily="2" charset="2"/>
              <a:buNone/>
              <a:defRPr/>
            </a:pPr>
            <a:r>
              <a:rPr lang="en-US" altLang="en-US" sz="3600" b="1" dirty="0" smtClean="0">
                <a:solidFill>
                  <a:schemeClr val="bg1"/>
                </a:solidFill>
              </a:rPr>
              <a:t>What makes us unique?</a:t>
            </a:r>
          </a:p>
          <a:p>
            <a:pPr>
              <a:buFont typeface="Wingdings" pitchFamily="2" charset="2"/>
              <a:buNone/>
              <a:defRPr/>
            </a:pPr>
            <a:endParaRPr lang="en-US" altLang="en-US" sz="3600" b="1" dirty="0" smtClean="0">
              <a:solidFill>
                <a:srgbClr val="300CB4"/>
              </a:solidFill>
            </a:endParaRPr>
          </a:p>
          <a:p>
            <a:pPr marL="514350" indent="-514350">
              <a:buFont typeface="Arial" panose="020B0604020202020204" pitchFamily="34" charset="0"/>
              <a:buAutoNum type="arabicPeriod" startAt="2"/>
              <a:defRPr/>
            </a:pPr>
            <a:r>
              <a:rPr lang="en-US" altLang="en-US" sz="2800" dirty="0" smtClean="0"/>
              <a:t>Our 1:1 individualized case management allows ILP staff to have a regular presence at Sierra College and work together with Sierra College staff and departments who provide support to foster youth to ensure there is a safety net so youth do not fall through the cracks.</a:t>
            </a:r>
          </a:p>
        </p:txBody>
      </p:sp>
      <p:pic>
        <p:nvPicPr>
          <p:cNvPr id="3" name="Picture 5" descr="B_Card_Front-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17573" y="533400"/>
            <a:ext cx="11525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2549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Rectangle 3"/>
          <p:cNvSpPr txBox="1">
            <a:spLocks noChangeArrowheads="1"/>
          </p:cNvSpPr>
          <p:nvPr/>
        </p:nvSpPr>
        <p:spPr>
          <a:xfrm>
            <a:off x="697230" y="606973"/>
            <a:ext cx="10757338" cy="4708525"/>
          </a:xfrm>
          <a:prstGeom prst="rect">
            <a:avLst/>
          </a:prstGeom>
        </p:spPr>
        <p:txBody>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a:buFont typeface="Wingdings" pitchFamily="2" charset="2"/>
              <a:buNone/>
              <a:defRPr/>
            </a:pPr>
            <a:r>
              <a:rPr lang="en-US" altLang="en-US" sz="3600" b="1" dirty="0" smtClean="0">
                <a:solidFill>
                  <a:schemeClr val="bg1"/>
                </a:solidFill>
              </a:rPr>
              <a:t>What makes us unique?</a:t>
            </a:r>
          </a:p>
          <a:p>
            <a:pPr>
              <a:buFont typeface="Wingdings" pitchFamily="2" charset="2"/>
              <a:buNone/>
              <a:defRPr/>
            </a:pPr>
            <a:endParaRPr lang="en-US" altLang="en-US" sz="3600" b="1" dirty="0" smtClean="0">
              <a:solidFill>
                <a:srgbClr val="300CB4"/>
              </a:solidFill>
            </a:endParaRPr>
          </a:p>
          <a:p>
            <a:pPr marL="514350" indent="-514350">
              <a:buFont typeface="Arial" panose="020B0604020202020204" pitchFamily="34" charset="0"/>
              <a:buAutoNum type="arabicPeriod" startAt="3"/>
              <a:defRPr/>
            </a:pPr>
            <a:r>
              <a:rPr lang="en-US" altLang="en-US" sz="2800" dirty="0" smtClean="0"/>
              <a:t>As a community partner, we helped create the Guardian Scholars Program at Sierra College and were able to ensure the unique needs of our youth were adequately met by the program.  Sierra College values our input and expertise.</a:t>
            </a:r>
          </a:p>
        </p:txBody>
      </p:sp>
      <p:pic>
        <p:nvPicPr>
          <p:cNvPr id="3" name="Picture 5" descr="B_Card_Front-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5228" y="606973"/>
            <a:ext cx="11525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7834920"/>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Rectangle 3"/>
          <p:cNvSpPr txBox="1">
            <a:spLocks noChangeArrowheads="1"/>
          </p:cNvSpPr>
          <p:nvPr/>
        </p:nvSpPr>
        <p:spPr>
          <a:xfrm>
            <a:off x="457200" y="1417638"/>
            <a:ext cx="10757338" cy="4708525"/>
          </a:xfrm>
          <a:prstGeom prst="rect">
            <a:avLst/>
          </a:prstGeom>
        </p:spPr>
        <p:txBody>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a:buFont typeface="Wingdings" pitchFamily="2" charset="2"/>
              <a:buNone/>
              <a:defRPr/>
            </a:pPr>
            <a:r>
              <a:rPr lang="en-US" altLang="en-US" sz="3600" b="1" dirty="0" smtClean="0"/>
              <a:t>What makes us unique?</a:t>
            </a:r>
          </a:p>
          <a:p>
            <a:pPr>
              <a:buFont typeface="Wingdings" pitchFamily="2" charset="2"/>
              <a:buNone/>
              <a:defRPr/>
            </a:pPr>
            <a:endParaRPr lang="en-US" altLang="en-US" sz="3600" b="1" dirty="0" smtClean="0">
              <a:solidFill>
                <a:schemeClr val="accent1"/>
              </a:solidFill>
            </a:endParaRPr>
          </a:p>
          <a:p>
            <a:pPr marL="514350" indent="-514350">
              <a:buFont typeface="Arial" panose="020B0604020202020204" pitchFamily="34" charset="0"/>
              <a:buAutoNum type="arabicPeriod" startAt="4"/>
              <a:defRPr/>
            </a:pPr>
            <a:r>
              <a:rPr lang="en-US" altLang="en-US" sz="2800" dirty="0" smtClean="0"/>
              <a:t>We created the EES position to specifically address the educational needs of our high school and college age youth.</a:t>
            </a:r>
          </a:p>
        </p:txBody>
      </p:sp>
      <p:pic>
        <p:nvPicPr>
          <p:cNvPr id="3" name="Picture 5" descr="B_Card_Front-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1655" y="575442"/>
            <a:ext cx="11525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3392449"/>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3"/>
          <p:cNvSpPr txBox="1">
            <a:spLocks noChangeArrowheads="1"/>
          </p:cNvSpPr>
          <p:nvPr/>
        </p:nvSpPr>
        <p:spPr>
          <a:xfrm>
            <a:off x="345002" y="333703"/>
            <a:ext cx="11177752" cy="6135677"/>
          </a:xfrm>
          <a:prstGeom prst="rect">
            <a:avLst/>
          </a:prstGeom>
          <a:solidFill>
            <a:schemeClr val="accent1">
              <a:lumMod val="60000"/>
              <a:lumOff val="40000"/>
            </a:schemeClr>
          </a:solidFill>
        </p:spPr>
        <p:txBody>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a:buFont typeface="Wingdings" pitchFamily="2" charset="2"/>
              <a:buNone/>
              <a:defRPr/>
            </a:pPr>
            <a:r>
              <a:rPr lang="en-US" altLang="en-US" b="1" dirty="0" smtClean="0">
                <a:solidFill>
                  <a:srgbClr val="0070C0"/>
                </a:solidFill>
              </a:rPr>
              <a:t>Education Specific Services: High School Age</a:t>
            </a:r>
          </a:p>
          <a:p>
            <a:pPr marL="514350" indent="-514350">
              <a:buFont typeface="+mj-lt"/>
              <a:buAutoNum type="arabicPeriod"/>
              <a:defRPr/>
            </a:pPr>
            <a:endParaRPr lang="en-US" altLang="en-US" sz="2800" dirty="0" smtClean="0">
              <a:solidFill>
                <a:srgbClr val="300CB4"/>
              </a:solidFill>
            </a:endParaRPr>
          </a:p>
          <a:p>
            <a:pPr marL="514350" indent="-514350">
              <a:buFont typeface="+mj-lt"/>
              <a:buAutoNum type="arabicPeriod"/>
              <a:defRPr/>
            </a:pPr>
            <a:r>
              <a:rPr lang="en-US" altLang="en-US" sz="2800" dirty="0" smtClean="0">
                <a:solidFill>
                  <a:srgbClr val="0070C0"/>
                </a:solidFill>
              </a:rPr>
              <a:t>Meet one on one with students to discuss academic challenges and plans for the future.</a:t>
            </a:r>
          </a:p>
          <a:p>
            <a:pPr marL="514350" indent="-514350">
              <a:buFont typeface="+mj-lt"/>
              <a:buAutoNum type="arabicPeriod"/>
              <a:defRPr/>
            </a:pPr>
            <a:r>
              <a:rPr lang="en-US" altLang="en-US" sz="2800" dirty="0" smtClean="0">
                <a:solidFill>
                  <a:srgbClr val="0070C0"/>
                </a:solidFill>
              </a:rPr>
              <a:t>Advocate for youth to ensure their educational needs are met.</a:t>
            </a:r>
          </a:p>
          <a:p>
            <a:pPr marL="514350" indent="-514350">
              <a:buFont typeface="+mj-lt"/>
              <a:buAutoNum type="arabicPeriod"/>
              <a:defRPr/>
            </a:pPr>
            <a:r>
              <a:rPr lang="en-US" altLang="en-US" sz="2800" dirty="0" smtClean="0">
                <a:solidFill>
                  <a:srgbClr val="0070C0"/>
                </a:solidFill>
              </a:rPr>
              <a:t>Coordinate with youth, caregivers and community supports to establish a plan for college enrollment.</a:t>
            </a:r>
            <a:endParaRPr lang="en-US" altLang="en-US" sz="2800" dirty="0">
              <a:solidFill>
                <a:srgbClr val="0070C0"/>
              </a:solidFill>
            </a:endParaRPr>
          </a:p>
        </p:txBody>
      </p:sp>
      <p:pic>
        <p:nvPicPr>
          <p:cNvPr id="3" name="Picture 5" descr="B_Card_Front-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8800" y="333703"/>
            <a:ext cx="11525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63615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3"/>
          <p:cNvSpPr txBox="1">
            <a:spLocks noChangeArrowheads="1"/>
          </p:cNvSpPr>
          <p:nvPr/>
        </p:nvSpPr>
        <p:spPr>
          <a:xfrm>
            <a:off x="502919" y="386256"/>
            <a:ext cx="11372851" cy="5774514"/>
          </a:xfrm>
          <a:prstGeom prst="rect">
            <a:avLst/>
          </a:prstGeom>
          <a:solidFill>
            <a:schemeClr val="accent1">
              <a:lumMod val="60000"/>
              <a:lumOff val="40000"/>
            </a:schemeClr>
          </a:solidFill>
        </p:spPr>
        <p:txBody>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a:buFont typeface="Wingdings" pitchFamily="2" charset="2"/>
              <a:buNone/>
              <a:defRPr/>
            </a:pPr>
            <a:r>
              <a:rPr lang="en-US" altLang="en-US" b="1" dirty="0" smtClean="0">
                <a:solidFill>
                  <a:srgbClr val="0070C0"/>
                </a:solidFill>
              </a:rPr>
              <a:t>Education Specific Services: High School Age</a:t>
            </a:r>
          </a:p>
          <a:p>
            <a:pPr>
              <a:buFont typeface="Wingdings" pitchFamily="2" charset="2"/>
              <a:buNone/>
              <a:defRPr/>
            </a:pPr>
            <a:endParaRPr lang="en-US" altLang="en-US" sz="2800" dirty="0" smtClean="0">
              <a:solidFill>
                <a:srgbClr val="0070C0"/>
              </a:solidFill>
            </a:endParaRPr>
          </a:p>
          <a:p>
            <a:pPr marL="457200" indent="-457200">
              <a:buFont typeface="Arial" panose="020B0604020202020204" pitchFamily="34" charset="0"/>
              <a:buAutoNum type="arabicPeriod" startAt="4"/>
              <a:defRPr/>
            </a:pPr>
            <a:r>
              <a:rPr lang="en-US" altLang="en-US" sz="2600" dirty="0" smtClean="0">
                <a:solidFill>
                  <a:srgbClr val="0070C0"/>
                </a:solidFill>
              </a:rPr>
              <a:t>Coordinate youth workshops with community partners including Sierra College to provide information regarding Financial Aid, College enrollment and career/technical training opportunities.</a:t>
            </a:r>
          </a:p>
          <a:p>
            <a:pPr marL="0" indent="0">
              <a:buFont typeface="Arial" panose="020B0604020202020204" pitchFamily="34" charset="0"/>
              <a:buNone/>
              <a:defRPr/>
            </a:pPr>
            <a:endParaRPr lang="en-US" altLang="en-US" sz="2600" dirty="0" smtClean="0">
              <a:solidFill>
                <a:srgbClr val="0070C0"/>
              </a:solidFill>
            </a:endParaRPr>
          </a:p>
          <a:p>
            <a:pPr marL="457200" indent="-457200">
              <a:buFont typeface="Arial" panose="020B0604020202020204" pitchFamily="34" charset="0"/>
              <a:buAutoNum type="arabicPeriod" startAt="5"/>
              <a:defRPr/>
            </a:pPr>
            <a:r>
              <a:rPr lang="en-US" altLang="en-US" sz="2600" dirty="0" smtClean="0">
                <a:solidFill>
                  <a:srgbClr val="0070C0"/>
                </a:solidFill>
              </a:rPr>
              <a:t>Support youth in the application process for Career and Technical trainings including ROP/CTE Works and vocational training programs</a:t>
            </a:r>
            <a:endParaRPr lang="en-US" altLang="en-US" sz="2600" dirty="0">
              <a:solidFill>
                <a:srgbClr val="0070C0"/>
              </a:solidFill>
            </a:endParaRPr>
          </a:p>
        </p:txBody>
      </p:sp>
      <p:pic>
        <p:nvPicPr>
          <p:cNvPr id="3" name="Picture 5" descr="B_Card_Front-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5338" y="386255"/>
            <a:ext cx="11525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62063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SIERRA COLLEGE History</a:t>
            </a:r>
          </a:p>
        </p:txBody>
      </p:sp>
      <p:sp>
        <p:nvSpPr>
          <p:cNvPr id="3" name="Content Placeholder 2"/>
          <p:cNvSpPr>
            <a:spLocks noGrp="1"/>
          </p:cNvSpPr>
          <p:nvPr>
            <p:ph idx="1"/>
          </p:nvPr>
        </p:nvSpPr>
        <p:spPr/>
        <p:txBody>
          <a:bodyPr/>
          <a:lstStyle/>
          <a:p>
            <a:r>
              <a:rPr lang="en-US" b="1" dirty="0">
                <a:solidFill>
                  <a:srgbClr val="C00000"/>
                </a:solidFill>
              </a:rPr>
              <a:t>2007 FYSI Launched</a:t>
            </a:r>
          </a:p>
          <a:p>
            <a:r>
              <a:rPr lang="en-US" b="1" dirty="0">
                <a:solidFill>
                  <a:srgbClr val="C00000"/>
                </a:solidFill>
              </a:rPr>
              <a:t>2007 Created College Transition &amp; Support Team formed</a:t>
            </a:r>
          </a:p>
          <a:p>
            <a:r>
              <a:rPr lang="en-US" b="1" dirty="0">
                <a:solidFill>
                  <a:srgbClr val="C00000"/>
                </a:solidFill>
              </a:rPr>
              <a:t>2014 College recognized Foster youth students as a </a:t>
            </a:r>
            <a:r>
              <a:rPr lang="en-US" b="1" dirty="0" smtClean="0">
                <a:solidFill>
                  <a:srgbClr val="C00000"/>
                </a:solidFill>
              </a:rPr>
              <a:t>disparate </a:t>
            </a:r>
            <a:r>
              <a:rPr lang="en-US" b="1" dirty="0">
                <a:solidFill>
                  <a:srgbClr val="C00000"/>
                </a:solidFill>
              </a:rPr>
              <a:t>population</a:t>
            </a:r>
          </a:p>
          <a:p>
            <a:r>
              <a:rPr lang="en-US" b="1" dirty="0">
                <a:solidFill>
                  <a:srgbClr val="C00000"/>
                </a:solidFill>
              </a:rPr>
              <a:t>2015 (Spring semester) Student Equity Hired Full-Time Foster youth Program Coordinator and Counselor</a:t>
            </a:r>
          </a:p>
          <a:p>
            <a:r>
              <a:rPr lang="en-US" b="1" dirty="0">
                <a:solidFill>
                  <a:srgbClr val="C00000"/>
                </a:solidFill>
              </a:rPr>
              <a:t>2015 (Fall semester ) Launched Sierra College Guardian Scholars Program</a:t>
            </a:r>
          </a:p>
          <a:p>
            <a:r>
              <a:rPr lang="en-US" b="1" dirty="0">
                <a:solidFill>
                  <a:srgbClr val="C00000"/>
                </a:solidFill>
              </a:rPr>
              <a:t>2016 Spring Launched CAFYES program</a:t>
            </a:r>
          </a:p>
          <a:p>
            <a:r>
              <a:rPr lang="en-US" b="1" dirty="0">
                <a:solidFill>
                  <a:srgbClr val="C00000"/>
                </a:solidFill>
              </a:rPr>
              <a:t>2016 Mid-semester Spring hired Full-time Guardian Scholars &amp; Financial Aid Technician</a:t>
            </a:r>
          </a:p>
          <a:p>
            <a:endParaRPr lang="en-US" dirty="0"/>
          </a:p>
        </p:txBody>
      </p:sp>
    </p:spTree>
    <p:extLst>
      <p:ext uri="{BB962C8B-B14F-4D97-AF65-F5344CB8AC3E}">
        <p14:creationId xmlns:p14="http://schemas.microsoft.com/office/powerpoint/2010/main" val="2606793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3"/>
          <p:cNvSpPr txBox="1">
            <a:spLocks noChangeArrowheads="1"/>
          </p:cNvSpPr>
          <p:nvPr/>
        </p:nvSpPr>
        <p:spPr>
          <a:xfrm>
            <a:off x="330943" y="302172"/>
            <a:ext cx="11219793" cy="6007188"/>
          </a:xfrm>
          <a:prstGeom prst="rect">
            <a:avLst/>
          </a:prstGeom>
          <a:solidFill>
            <a:schemeClr val="accent1">
              <a:lumMod val="60000"/>
              <a:lumOff val="40000"/>
            </a:schemeClr>
          </a:solidFill>
        </p:spPr>
        <p:txBody>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a:buFont typeface="Wingdings" pitchFamily="2" charset="2"/>
              <a:buNone/>
              <a:defRPr/>
            </a:pPr>
            <a:r>
              <a:rPr lang="en-US" altLang="en-US" sz="2400" b="1" dirty="0" smtClean="0">
                <a:solidFill>
                  <a:srgbClr val="002060"/>
                </a:solidFill>
              </a:rPr>
              <a:t>Education Specific Services: College Age</a:t>
            </a:r>
          </a:p>
          <a:p>
            <a:pPr>
              <a:buFont typeface="Wingdings" pitchFamily="2" charset="2"/>
              <a:buNone/>
              <a:defRPr/>
            </a:pPr>
            <a:endParaRPr lang="en-US" altLang="en-US" sz="2400" dirty="0" smtClean="0">
              <a:solidFill>
                <a:srgbClr val="002060"/>
              </a:solidFill>
            </a:endParaRPr>
          </a:p>
          <a:p>
            <a:pPr marL="457200" indent="-457200">
              <a:buFont typeface="Arial" panose="020B0604020202020204" pitchFamily="34" charset="0"/>
              <a:buAutoNum type="arabicPeriod"/>
              <a:defRPr/>
            </a:pPr>
            <a:r>
              <a:rPr lang="en-US" altLang="en-US" sz="2500" dirty="0" smtClean="0">
                <a:solidFill>
                  <a:srgbClr val="002060"/>
                </a:solidFill>
              </a:rPr>
              <a:t>Provide individualized support in conjunction with Sierra College counselors to develop youth academic plans and transfer goals.</a:t>
            </a:r>
          </a:p>
          <a:p>
            <a:pPr marL="457200" indent="-457200">
              <a:buFont typeface="Arial" panose="020B0604020202020204" pitchFamily="34" charset="0"/>
              <a:buAutoNum type="arabicPeriod"/>
              <a:defRPr/>
            </a:pPr>
            <a:r>
              <a:rPr lang="en-US" altLang="en-US" sz="2500" dirty="0" smtClean="0">
                <a:solidFill>
                  <a:srgbClr val="002060"/>
                </a:solidFill>
              </a:rPr>
              <a:t>Provide linkage to college campus supports including tutoring, EOPS, DSPS and Guardian Scholars Programs.</a:t>
            </a:r>
          </a:p>
          <a:p>
            <a:pPr marL="457200" indent="-457200">
              <a:buFont typeface="Arial" panose="020B0604020202020204" pitchFamily="34" charset="0"/>
              <a:buAutoNum type="arabicPeriod"/>
              <a:defRPr/>
            </a:pPr>
            <a:r>
              <a:rPr lang="en-US" altLang="en-US" sz="2500" dirty="0" smtClean="0">
                <a:solidFill>
                  <a:srgbClr val="002060"/>
                </a:solidFill>
              </a:rPr>
              <a:t>Assist youth with the financial aid application process.</a:t>
            </a:r>
          </a:p>
          <a:p>
            <a:pPr marL="457200" indent="-457200">
              <a:buFont typeface="Arial" panose="020B0604020202020204" pitchFamily="34" charset="0"/>
              <a:buAutoNum type="arabicPeriod"/>
              <a:defRPr/>
            </a:pPr>
            <a:r>
              <a:rPr lang="en-US" altLang="en-US" sz="2500" dirty="0" smtClean="0">
                <a:solidFill>
                  <a:srgbClr val="002060"/>
                </a:solidFill>
              </a:rPr>
              <a:t>Coordinate campus tours of local post-secondary education programs and career and technical training programs.</a:t>
            </a:r>
          </a:p>
          <a:p>
            <a:pPr marL="0" indent="0">
              <a:buFont typeface="Arial" panose="020B0604020202020204" pitchFamily="34" charset="0"/>
              <a:buNone/>
              <a:defRPr/>
            </a:pPr>
            <a:endParaRPr lang="en-US" altLang="en-US" sz="2400" dirty="0" smtClean="0">
              <a:solidFill>
                <a:srgbClr val="300CB4"/>
              </a:solidFill>
            </a:endParaRPr>
          </a:p>
        </p:txBody>
      </p:sp>
      <p:pic>
        <p:nvPicPr>
          <p:cNvPr id="3" name="Picture 5" descr="B_Card_Front-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4414" y="302172"/>
            <a:ext cx="11525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1861707"/>
      </p:ext>
    </p:extLst>
  </p:cSld>
  <p:clrMapOvr>
    <a:masterClrMapping/>
  </p:clrMapOvr>
  <p:transition spd="med">
    <p:pull/>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3"/>
          <p:cNvSpPr txBox="1">
            <a:spLocks noChangeArrowheads="1"/>
          </p:cNvSpPr>
          <p:nvPr/>
        </p:nvSpPr>
        <p:spPr>
          <a:xfrm>
            <a:off x="454310" y="653218"/>
            <a:ext cx="11440510" cy="5598992"/>
          </a:xfrm>
          <a:prstGeom prst="rect">
            <a:avLst/>
          </a:prstGeom>
          <a:solidFill>
            <a:schemeClr val="accent1">
              <a:lumMod val="60000"/>
              <a:lumOff val="40000"/>
            </a:schemeClr>
          </a:solidFill>
        </p:spPr>
        <p:txBody>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a:buFont typeface="Wingdings" pitchFamily="2" charset="2"/>
              <a:buNone/>
              <a:defRPr/>
            </a:pPr>
            <a:r>
              <a:rPr lang="en-US" altLang="en-US" b="1" dirty="0" smtClean="0">
                <a:solidFill>
                  <a:srgbClr val="002060"/>
                </a:solidFill>
              </a:rPr>
              <a:t>Education Specific Services: College Age</a:t>
            </a:r>
          </a:p>
          <a:p>
            <a:pPr>
              <a:buFont typeface="Wingdings" pitchFamily="2" charset="2"/>
              <a:buNone/>
              <a:defRPr/>
            </a:pPr>
            <a:endParaRPr lang="en-US" altLang="en-US" sz="2400" dirty="0" smtClean="0">
              <a:solidFill>
                <a:srgbClr val="002060"/>
              </a:solidFill>
            </a:endParaRPr>
          </a:p>
          <a:p>
            <a:pPr marL="457200" indent="-457200">
              <a:buFont typeface="Arial" panose="020B0604020202020204" pitchFamily="34" charset="0"/>
              <a:buAutoNum type="arabicPeriod" startAt="5"/>
              <a:defRPr/>
            </a:pPr>
            <a:r>
              <a:rPr lang="en-US" altLang="en-US" sz="2500" dirty="0" smtClean="0">
                <a:solidFill>
                  <a:srgbClr val="002060"/>
                </a:solidFill>
              </a:rPr>
              <a:t>Advise and counsel youth on career and educational goals.</a:t>
            </a:r>
          </a:p>
          <a:p>
            <a:pPr marL="457200" indent="-457200">
              <a:buFont typeface="Arial" panose="020B0604020202020204" pitchFamily="34" charset="0"/>
              <a:buAutoNum type="arabicPeriod" startAt="5"/>
              <a:defRPr/>
            </a:pPr>
            <a:r>
              <a:rPr lang="en-US" altLang="en-US" sz="2500" dirty="0" smtClean="0">
                <a:solidFill>
                  <a:srgbClr val="002060"/>
                </a:solidFill>
              </a:rPr>
              <a:t>Explore learning challenges with youth and establish plans with youth to receive support on campus to meet their educational goals.</a:t>
            </a:r>
          </a:p>
          <a:p>
            <a:pPr marL="457200" indent="-457200">
              <a:buFont typeface="Arial" panose="020B0604020202020204" pitchFamily="34" charset="0"/>
              <a:buAutoNum type="arabicPeriod" startAt="5"/>
              <a:defRPr/>
            </a:pPr>
            <a:r>
              <a:rPr lang="en-US" altLang="en-US" sz="2500" dirty="0" smtClean="0">
                <a:solidFill>
                  <a:srgbClr val="002060"/>
                </a:solidFill>
              </a:rPr>
              <a:t>Coordinate with college campus staff to ensure that youth are enrolled in the appropriate support programs and meeting all program requirements in a timely manner.</a:t>
            </a:r>
          </a:p>
          <a:p>
            <a:pPr marL="457200" indent="-457200">
              <a:buFont typeface="Arial" panose="020B0604020202020204" pitchFamily="34" charset="0"/>
              <a:buAutoNum type="arabicPeriod" startAt="5"/>
              <a:defRPr/>
            </a:pPr>
            <a:r>
              <a:rPr lang="en-US" altLang="en-US" sz="2500" dirty="0" smtClean="0">
                <a:solidFill>
                  <a:srgbClr val="002060"/>
                </a:solidFill>
              </a:rPr>
              <a:t>Attend advisory committee meetings and provide support to college campus programs as needed.</a:t>
            </a:r>
          </a:p>
          <a:p>
            <a:pPr marL="0" indent="0">
              <a:buFont typeface="Arial" panose="020B0604020202020204" pitchFamily="34" charset="0"/>
              <a:buNone/>
              <a:defRPr/>
            </a:pPr>
            <a:endParaRPr lang="en-US" altLang="en-US" sz="2400" dirty="0">
              <a:solidFill>
                <a:srgbClr val="300CB4"/>
              </a:solidFill>
            </a:endParaRPr>
          </a:p>
        </p:txBody>
      </p:sp>
      <p:pic>
        <p:nvPicPr>
          <p:cNvPr id="3" name="Picture 5" descr="B_Card_Front-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8800" y="289363"/>
            <a:ext cx="1152525"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8010890"/>
      </p:ext>
    </p:extLst>
  </p:cSld>
  <p:clrMapOvr>
    <a:masterClrMapping/>
  </p:clrMapOvr>
  <p:transition spd="slow">
    <p:cove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Helpful Tips</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31631" y="3712241"/>
            <a:ext cx="3296409" cy="2197069"/>
          </a:xfrm>
        </p:spPr>
      </p:pic>
      <p:sp>
        <p:nvSpPr>
          <p:cNvPr id="6" name="TextBox 5"/>
          <p:cNvSpPr txBox="1"/>
          <p:nvPr/>
        </p:nvSpPr>
        <p:spPr>
          <a:xfrm>
            <a:off x="2179835" y="2103274"/>
            <a:ext cx="3120576" cy="923330"/>
          </a:xfrm>
          <a:prstGeom prst="rect">
            <a:avLst/>
          </a:prstGeom>
          <a:noFill/>
        </p:spPr>
        <p:txBody>
          <a:bodyPr wrap="square" rtlCol="0">
            <a:spAutoFit/>
          </a:bodyPr>
          <a:lstStyle/>
          <a:p>
            <a:r>
              <a:rPr lang="en-US" b="1" dirty="0" smtClean="0">
                <a:solidFill>
                  <a:schemeClr val="bg1">
                    <a:lumMod val="95000"/>
                    <a:lumOff val="5000"/>
                  </a:schemeClr>
                </a:solidFill>
              </a:rPr>
              <a:t>Give them something to smile about/Warm Welcome!</a:t>
            </a:r>
            <a:endParaRPr lang="en-US" b="1" dirty="0">
              <a:solidFill>
                <a:schemeClr val="bg1">
                  <a:lumMod val="95000"/>
                  <a:lumOff val="5000"/>
                </a:schemeClr>
              </a:solidFill>
            </a:endParaRPr>
          </a:p>
        </p:txBody>
      </p:sp>
      <p:pic>
        <p:nvPicPr>
          <p:cNvPr id="11" name="Content Placeholder 10"/>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535902" y="439576"/>
            <a:ext cx="4214137" cy="2811620"/>
          </a:xfrm>
        </p:spPr>
      </p:pic>
      <p:sp>
        <p:nvSpPr>
          <p:cNvPr id="10" name="TextBox 9"/>
          <p:cNvSpPr txBox="1"/>
          <p:nvPr/>
        </p:nvSpPr>
        <p:spPr>
          <a:xfrm>
            <a:off x="284740" y="2303329"/>
            <a:ext cx="3543300" cy="523220"/>
          </a:xfrm>
          <a:prstGeom prst="rect">
            <a:avLst/>
          </a:prstGeom>
          <a:noFill/>
        </p:spPr>
        <p:txBody>
          <a:bodyPr wrap="square" rtlCol="0">
            <a:spAutoFit/>
          </a:bodyPr>
          <a:lstStyle/>
          <a:p>
            <a:r>
              <a:rPr lang="en-US" sz="2800" b="1" dirty="0" smtClean="0"/>
              <a:t>TIP #1</a:t>
            </a:r>
            <a:endParaRPr lang="en-US" sz="2800" b="1" dirty="0"/>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6329" y="3418637"/>
            <a:ext cx="4660886" cy="3106498"/>
          </a:xfrm>
          <a:prstGeom prst="rect">
            <a:avLst/>
          </a:prstGeom>
        </p:spPr>
      </p:pic>
    </p:spTree>
    <p:extLst>
      <p:ext uri="{BB962C8B-B14F-4D97-AF65-F5344CB8AC3E}">
        <p14:creationId xmlns:p14="http://schemas.microsoft.com/office/powerpoint/2010/main" val="3639556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 #2</a:t>
            </a:r>
            <a:endParaRPr lang="en-US" dirty="0"/>
          </a:p>
        </p:txBody>
      </p:sp>
      <p:sp>
        <p:nvSpPr>
          <p:cNvPr id="4" name="Content Placeholder 3"/>
          <p:cNvSpPr>
            <a:spLocks noGrp="1"/>
          </p:cNvSpPr>
          <p:nvPr>
            <p:ph sz="half" idx="2"/>
          </p:nvPr>
        </p:nvSpPr>
        <p:spPr/>
        <p:txBody>
          <a:bodyPr/>
          <a:lstStyle/>
          <a:p>
            <a:endParaRPr lang="en-US"/>
          </a:p>
        </p:txBody>
      </p:sp>
      <p:pic>
        <p:nvPicPr>
          <p:cNvPr id="5" name="Content Placeholder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400451" y="1523428"/>
            <a:ext cx="5532376" cy="4149282"/>
          </a:xfrm>
          <a:prstGeom prst="rect">
            <a:avLst/>
          </a:prstGeom>
          <a:effectLst>
            <a:outerShdw blurRad="50800" dir="14400000">
              <a:srgbClr val="000000">
                <a:alpha val="40000"/>
              </a:srgbClr>
            </a:outerShdw>
          </a:effectLst>
        </p:spPr>
      </p:pic>
      <p:sp>
        <p:nvSpPr>
          <p:cNvPr id="6" name="Content Placeholder 5"/>
          <p:cNvSpPr txBox="1">
            <a:spLocks noGrp="1"/>
          </p:cNvSpPr>
          <p:nvPr>
            <p:ph sz="half" idx="1"/>
          </p:nvPr>
        </p:nvSpPr>
        <p:spPr>
          <a:xfrm>
            <a:off x="818713" y="3202744"/>
            <a:ext cx="3936168" cy="1200329"/>
          </a:xfrm>
          <a:prstGeom prst="rect">
            <a:avLst/>
          </a:prstGeom>
          <a:noFill/>
        </p:spPr>
        <p:txBody>
          <a:bodyPr wrap="square" rtlCol="0">
            <a:spAutoFit/>
          </a:bodyPr>
          <a:lstStyle/>
          <a:p>
            <a:r>
              <a:rPr lang="en-US" b="1" dirty="0" smtClean="0">
                <a:solidFill>
                  <a:schemeClr val="bg1">
                    <a:lumMod val="95000"/>
                    <a:lumOff val="5000"/>
                  </a:schemeClr>
                </a:solidFill>
              </a:rPr>
              <a:t>Make your space of service visible for students &amp; try to co-locate with other student service programs</a:t>
            </a:r>
            <a:endParaRPr lang="en-US" b="1" dirty="0">
              <a:solidFill>
                <a:schemeClr val="bg1">
                  <a:lumMod val="95000"/>
                  <a:lumOff val="5000"/>
                </a:schemeClr>
              </a:solidFill>
            </a:endParaRPr>
          </a:p>
        </p:txBody>
      </p:sp>
    </p:spTree>
    <p:extLst>
      <p:ext uri="{BB962C8B-B14F-4D97-AF65-F5344CB8AC3E}">
        <p14:creationId xmlns:p14="http://schemas.microsoft.com/office/powerpoint/2010/main" val="1561756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576422" y="2823111"/>
            <a:ext cx="6221035" cy="927893"/>
          </a:xfrm>
        </p:spPr>
        <p:txBody>
          <a:bodyPr/>
          <a:lstStyle/>
          <a:p>
            <a:r>
              <a:rPr lang="en-US" dirty="0" smtClean="0"/>
              <a:t>TIP #3</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4945661">
            <a:off x="1025529" y="1373090"/>
            <a:ext cx="4049879" cy="3037409"/>
          </a:xfrm>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11223594">
            <a:off x="5895385" y="903513"/>
            <a:ext cx="5605358" cy="4204019"/>
          </a:xfrm>
        </p:spPr>
      </p:pic>
      <p:sp>
        <p:nvSpPr>
          <p:cNvPr id="9" name="TextBox 8"/>
          <p:cNvSpPr txBox="1"/>
          <p:nvPr/>
        </p:nvSpPr>
        <p:spPr>
          <a:xfrm>
            <a:off x="2148841" y="5687524"/>
            <a:ext cx="8903970" cy="369332"/>
          </a:xfrm>
          <a:prstGeom prst="rect">
            <a:avLst/>
          </a:prstGeom>
          <a:noFill/>
        </p:spPr>
        <p:txBody>
          <a:bodyPr wrap="square" rtlCol="0">
            <a:spAutoFit/>
          </a:bodyPr>
          <a:lstStyle/>
          <a:p>
            <a:r>
              <a:rPr lang="en-US" b="1" dirty="0" smtClean="0">
                <a:solidFill>
                  <a:schemeClr val="bg1">
                    <a:lumMod val="95000"/>
                    <a:lumOff val="5000"/>
                  </a:schemeClr>
                </a:solidFill>
              </a:rPr>
              <a:t>Provide your student with tools to stay organized and manage life</a:t>
            </a:r>
            <a:endParaRPr lang="en-US" b="1" dirty="0">
              <a:solidFill>
                <a:schemeClr val="bg1">
                  <a:lumMod val="95000"/>
                  <a:lumOff val="5000"/>
                </a:schemeClr>
              </a:solidFill>
            </a:endParaRPr>
          </a:p>
        </p:txBody>
      </p:sp>
    </p:spTree>
    <p:extLst>
      <p:ext uri="{BB962C8B-B14F-4D97-AF65-F5344CB8AC3E}">
        <p14:creationId xmlns:p14="http://schemas.microsoft.com/office/powerpoint/2010/main" val="268747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 #4</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196750" y="1684816"/>
            <a:ext cx="3798497" cy="2532593"/>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8034466" y="1253192"/>
            <a:ext cx="4527791" cy="3395843"/>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48639" y="2453665"/>
            <a:ext cx="4228465" cy="3171349"/>
          </a:xfrm>
          <a:prstGeom prst="rect">
            <a:avLst/>
          </a:prstGeom>
        </p:spPr>
      </p:pic>
      <p:sp>
        <p:nvSpPr>
          <p:cNvPr id="8" name="TextBox 7"/>
          <p:cNvSpPr txBox="1"/>
          <p:nvPr/>
        </p:nvSpPr>
        <p:spPr>
          <a:xfrm>
            <a:off x="3874770" y="5132070"/>
            <a:ext cx="4423410" cy="369332"/>
          </a:xfrm>
          <a:prstGeom prst="rect">
            <a:avLst/>
          </a:prstGeom>
          <a:noFill/>
        </p:spPr>
        <p:txBody>
          <a:bodyPr wrap="square" rtlCol="0">
            <a:spAutoFit/>
          </a:bodyPr>
          <a:lstStyle/>
          <a:p>
            <a:r>
              <a:rPr lang="en-US" dirty="0" smtClean="0"/>
              <a:t>FEED THEM!! </a:t>
            </a:r>
            <a:endParaRPr lang="en-US" dirty="0"/>
          </a:p>
        </p:txBody>
      </p:sp>
    </p:spTree>
    <p:extLst>
      <p:ext uri="{BB962C8B-B14F-4D97-AF65-F5344CB8AC3E}">
        <p14:creationId xmlns:p14="http://schemas.microsoft.com/office/powerpoint/2010/main" val="9098711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 y="80340"/>
            <a:ext cx="10571998" cy="970450"/>
          </a:xfrm>
        </p:spPr>
        <p:txBody>
          <a:bodyPr/>
          <a:lstStyle/>
          <a:p>
            <a:r>
              <a:rPr lang="en-US" sz="2800" dirty="0" smtClean="0"/>
              <a:t>TIP #5	</a:t>
            </a:r>
            <a:br>
              <a:rPr lang="en-US" sz="2800" dirty="0" smtClean="0"/>
            </a:br>
            <a:r>
              <a:rPr lang="en-US" sz="2800" dirty="0" smtClean="0"/>
              <a:t>Build Champions On &amp; Off Campus</a:t>
            </a:r>
            <a:endParaRPr lang="en-US" sz="2800"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664135" y="241494"/>
            <a:ext cx="1970214" cy="2954985"/>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54403" y="1210810"/>
            <a:ext cx="3126430" cy="2081030"/>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891" y="4819385"/>
            <a:ext cx="2617470" cy="196310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8697" y="1210810"/>
            <a:ext cx="2786640" cy="371552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8090444" y="2940814"/>
            <a:ext cx="3087811" cy="4117081"/>
          </a:xfrm>
          <a:prstGeom prst="rect">
            <a:avLst/>
          </a:prstGeom>
        </p:spPr>
      </p:pic>
      <p:sp>
        <p:nvSpPr>
          <p:cNvPr id="10" name="TextBox 9"/>
          <p:cNvSpPr txBox="1"/>
          <p:nvPr/>
        </p:nvSpPr>
        <p:spPr>
          <a:xfrm>
            <a:off x="514350" y="3455448"/>
            <a:ext cx="2766483" cy="1200329"/>
          </a:xfrm>
          <a:prstGeom prst="rect">
            <a:avLst/>
          </a:prstGeom>
          <a:noFill/>
        </p:spPr>
        <p:txBody>
          <a:bodyPr wrap="square" rtlCol="0">
            <a:spAutoFit/>
          </a:bodyPr>
          <a:lstStyle/>
          <a:p>
            <a:r>
              <a:rPr lang="en-US" b="1" dirty="0" smtClean="0">
                <a:solidFill>
                  <a:schemeClr val="bg1">
                    <a:lumMod val="95000"/>
                    <a:lumOff val="5000"/>
                  </a:schemeClr>
                </a:solidFill>
              </a:rPr>
              <a:t>Sonbol from Foundation &amp; Sierra College President @ our Welcome Event</a:t>
            </a:r>
            <a:endParaRPr lang="en-US" b="1" dirty="0">
              <a:solidFill>
                <a:schemeClr val="bg1">
                  <a:lumMod val="95000"/>
                  <a:lumOff val="5000"/>
                </a:schemeClr>
              </a:solidFill>
            </a:endParaRPr>
          </a:p>
        </p:txBody>
      </p:sp>
      <p:sp>
        <p:nvSpPr>
          <p:cNvPr id="11" name="TextBox 10"/>
          <p:cNvSpPr txBox="1"/>
          <p:nvPr/>
        </p:nvSpPr>
        <p:spPr>
          <a:xfrm>
            <a:off x="262891" y="6358594"/>
            <a:ext cx="2766483" cy="369332"/>
          </a:xfrm>
          <a:prstGeom prst="rect">
            <a:avLst/>
          </a:prstGeom>
          <a:noFill/>
        </p:spPr>
        <p:txBody>
          <a:bodyPr wrap="square" rtlCol="0">
            <a:spAutoFit/>
          </a:bodyPr>
          <a:lstStyle/>
          <a:p>
            <a:r>
              <a:rPr lang="en-US" b="1" dirty="0" smtClean="0">
                <a:solidFill>
                  <a:schemeClr val="bg1">
                    <a:lumMod val="95000"/>
                    <a:lumOff val="5000"/>
                  </a:schemeClr>
                </a:solidFill>
              </a:rPr>
              <a:t>Student Equity Team</a:t>
            </a:r>
            <a:endParaRPr lang="en-US" b="1" dirty="0">
              <a:solidFill>
                <a:schemeClr val="bg1">
                  <a:lumMod val="95000"/>
                  <a:lumOff val="5000"/>
                </a:schemeClr>
              </a:solidFill>
            </a:endParaRPr>
          </a:p>
        </p:txBody>
      </p:sp>
      <p:sp>
        <p:nvSpPr>
          <p:cNvPr id="12" name="TextBox 11"/>
          <p:cNvSpPr txBox="1"/>
          <p:nvPr/>
        </p:nvSpPr>
        <p:spPr>
          <a:xfrm>
            <a:off x="4592156" y="5103674"/>
            <a:ext cx="2834640" cy="1754326"/>
          </a:xfrm>
          <a:prstGeom prst="rect">
            <a:avLst/>
          </a:prstGeom>
          <a:noFill/>
        </p:spPr>
        <p:txBody>
          <a:bodyPr wrap="square" rtlCol="0">
            <a:spAutoFit/>
          </a:bodyPr>
          <a:lstStyle/>
          <a:p>
            <a:r>
              <a:rPr lang="en-US" b="1" dirty="0" smtClean="0">
                <a:solidFill>
                  <a:schemeClr val="bg1">
                    <a:lumMod val="95000"/>
                    <a:lumOff val="5000"/>
                  </a:schemeClr>
                </a:solidFill>
              </a:rPr>
              <a:t>Members of our Advisory Committee &amp; Sierra College Community helping with Welcome Back Prep</a:t>
            </a:r>
            <a:endParaRPr lang="en-US" b="1" dirty="0">
              <a:solidFill>
                <a:schemeClr val="bg1">
                  <a:lumMod val="95000"/>
                  <a:lumOff val="5000"/>
                </a:schemeClr>
              </a:solidFill>
            </a:endParaRPr>
          </a:p>
        </p:txBody>
      </p:sp>
      <p:sp>
        <p:nvSpPr>
          <p:cNvPr id="14" name="TextBox 13"/>
          <p:cNvSpPr txBox="1"/>
          <p:nvPr/>
        </p:nvSpPr>
        <p:spPr>
          <a:xfrm>
            <a:off x="10104120" y="674370"/>
            <a:ext cx="1588770" cy="646331"/>
          </a:xfrm>
          <a:prstGeom prst="rect">
            <a:avLst/>
          </a:prstGeom>
          <a:noFill/>
        </p:spPr>
        <p:txBody>
          <a:bodyPr wrap="square" rtlCol="0">
            <a:spAutoFit/>
          </a:bodyPr>
          <a:lstStyle/>
          <a:p>
            <a:r>
              <a:rPr lang="en-US" b="1" dirty="0" smtClean="0">
                <a:solidFill>
                  <a:schemeClr val="bg1">
                    <a:lumMod val="95000"/>
                    <a:lumOff val="5000"/>
                  </a:schemeClr>
                </a:solidFill>
              </a:rPr>
              <a:t>List of our Donors</a:t>
            </a:r>
            <a:endParaRPr lang="en-US" b="1" dirty="0">
              <a:solidFill>
                <a:schemeClr val="bg1">
                  <a:lumMod val="95000"/>
                  <a:lumOff val="5000"/>
                </a:schemeClr>
              </a:solidFill>
            </a:endParaRPr>
          </a:p>
        </p:txBody>
      </p:sp>
    </p:spTree>
    <p:extLst>
      <p:ext uri="{BB962C8B-B14F-4D97-AF65-F5344CB8AC3E}">
        <p14:creationId xmlns:p14="http://schemas.microsoft.com/office/powerpoint/2010/main" val="3395617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Q&amp;A</a:t>
            </a:r>
            <a:endParaRPr lang="en-US" dirty="0"/>
          </a:p>
        </p:txBody>
      </p:sp>
      <p:pic>
        <p:nvPicPr>
          <p:cNvPr id="5" name="Content Placeholder 4" descr="Pirate Penguin's Reads: Commenting system"/>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962040" y="3345563"/>
            <a:ext cx="935129" cy="1289833"/>
          </a:xfrm>
        </p:spPr>
      </p:pic>
      <p:pic>
        <p:nvPicPr>
          <p:cNvPr id="6" name="Content Placeholder 5" descr="Clipart - &lt;strong&gt;Question&lt;/strong&gt; Guy"/>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8793857" y="2758689"/>
            <a:ext cx="2232621" cy="2463582"/>
          </a:xfrm>
          <a:solidFill>
            <a:schemeClr val="bg2"/>
          </a:solidFill>
        </p:spPr>
      </p:pic>
      <p:pic>
        <p:nvPicPr>
          <p:cNvPr id="7" name="Picture 6" descr="Clipart - &lt;strong&gt;Question&lt;/strong&gt; Girl"/>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445" y="1394171"/>
            <a:ext cx="4104127" cy="4643400"/>
          </a:xfrm>
          <a:prstGeom prst="rect">
            <a:avLst/>
          </a:prstGeom>
        </p:spPr>
      </p:pic>
    </p:spTree>
    <p:extLst>
      <p:ext uri="{BB962C8B-B14F-4D97-AF65-F5344CB8AC3E}">
        <p14:creationId xmlns:p14="http://schemas.microsoft.com/office/powerpoint/2010/main" val="3861859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FC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3058" y="1118070"/>
            <a:ext cx="5283846" cy="2114549"/>
          </a:xfrm>
          <a:prstGeom prst="rect">
            <a:avLst/>
          </a:prstGeom>
        </p:spPr>
      </p:pic>
      <p:sp>
        <p:nvSpPr>
          <p:cNvPr id="2" name="Title 1"/>
          <p:cNvSpPr>
            <a:spLocks noGrp="1"/>
          </p:cNvSpPr>
          <p:nvPr>
            <p:ph type="title"/>
          </p:nvPr>
        </p:nvSpPr>
        <p:spPr>
          <a:xfrm>
            <a:off x="810000" y="447188"/>
            <a:ext cx="9671310" cy="215752"/>
          </a:xfrm>
        </p:spPr>
        <p:txBody>
          <a:bodyPr/>
          <a:lstStyle/>
          <a:p>
            <a:pPr algn="ctr"/>
            <a:r>
              <a:rPr lang="en-US" dirty="0" smtClean="0"/>
              <a:t>SIERRA COLLEGE History</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 y="967696"/>
            <a:ext cx="3623310" cy="241529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270" y="4003427"/>
            <a:ext cx="10058400" cy="2237994"/>
          </a:xfrm>
          <a:prstGeom prst="rect">
            <a:avLst/>
          </a:prstGeom>
        </p:spPr>
      </p:pic>
      <p:sp>
        <p:nvSpPr>
          <p:cNvPr id="7" name="TextBox 6"/>
          <p:cNvSpPr txBox="1"/>
          <p:nvPr/>
        </p:nvSpPr>
        <p:spPr>
          <a:xfrm>
            <a:off x="1188720" y="3006090"/>
            <a:ext cx="2000250" cy="376904"/>
          </a:xfrm>
          <a:prstGeom prst="rect">
            <a:avLst/>
          </a:prstGeom>
          <a:noFill/>
        </p:spPr>
        <p:txBody>
          <a:bodyPr wrap="square" rtlCol="0">
            <a:spAutoFit/>
          </a:bodyPr>
          <a:lstStyle/>
          <a:p>
            <a:pPr algn="ctr"/>
            <a:r>
              <a:rPr lang="en-US" b="1" dirty="0" smtClean="0">
                <a:solidFill>
                  <a:schemeClr val="bg1"/>
                </a:solidFill>
              </a:rPr>
              <a:t>Fall 2015</a:t>
            </a:r>
            <a:endParaRPr lang="en-US" b="1" dirty="0">
              <a:solidFill>
                <a:schemeClr val="bg1"/>
              </a:solidFill>
            </a:endParaRPr>
          </a:p>
        </p:txBody>
      </p:sp>
      <p:sp>
        <p:nvSpPr>
          <p:cNvPr id="8" name="TextBox 7"/>
          <p:cNvSpPr txBox="1"/>
          <p:nvPr/>
        </p:nvSpPr>
        <p:spPr>
          <a:xfrm>
            <a:off x="8844981" y="2857500"/>
            <a:ext cx="2413569" cy="369332"/>
          </a:xfrm>
          <a:prstGeom prst="rect">
            <a:avLst/>
          </a:prstGeom>
          <a:noFill/>
        </p:spPr>
        <p:txBody>
          <a:bodyPr wrap="square" rtlCol="0">
            <a:spAutoFit/>
          </a:bodyPr>
          <a:lstStyle/>
          <a:p>
            <a:pPr algn="ctr"/>
            <a:r>
              <a:rPr lang="en-US" b="1" dirty="0" smtClean="0">
                <a:solidFill>
                  <a:schemeClr val="bg1"/>
                </a:solidFill>
              </a:rPr>
              <a:t>Fall 2016</a:t>
            </a:r>
            <a:endParaRPr lang="en-US" b="1" dirty="0">
              <a:solidFill>
                <a:schemeClr val="bg1"/>
              </a:solidFill>
            </a:endParaRPr>
          </a:p>
        </p:txBody>
      </p:sp>
      <p:sp>
        <p:nvSpPr>
          <p:cNvPr id="9" name="TextBox 8"/>
          <p:cNvSpPr txBox="1"/>
          <p:nvPr/>
        </p:nvSpPr>
        <p:spPr>
          <a:xfrm>
            <a:off x="4732020" y="5863590"/>
            <a:ext cx="2411730" cy="377831"/>
          </a:xfrm>
          <a:prstGeom prst="rect">
            <a:avLst/>
          </a:prstGeom>
          <a:noFill/>
        </p:spPr>
        <p:txBody>
          <a:bodyPr wrap="square" rtlCol="0">
            <a:spAutoFit/>
          </a:bodyPr>
          <a:lstStyle/>
          <a:p>
            <a:pPr algn="ctr"/>
            <a:r>
              <a:rPr lang="en-US" b="1" dirty="0" smtClean="0">
                <a:solidFill>
                  <a:schemeClr val="bg1"/>
                </a:solidFill>
              </a:rPr>
              <a:t>Fall 2017</a:t>
            </a:r>
            <a:endParaRPr lang="en-US" b="1" dirty="0">
              <a:solidFill>
                <a:schemeClr val="bg1"/>
              </a:solidFill>
            </a:endParaRPr>
          </a:p>
        </p:txBody>
      </p:sp>
    </p:spTree>
    <p:extLst>
      <p:ext uri="{BB962C8B-B14F-4D97-AF65-F5344CB8AC3E}">
        <p14:creationId xmlns:p14="http://schemas.microsoft.com/office/powerpoint/2010/main" val="1223654353"/>
      </p:ext>
    </p:extLst>
  </p:cSld>
  <p:clrMapOvr>
    <a:masterClrMapping/>
  </p:clrMapOvr>
  <p:transition spd="slow">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FC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558962" y="2969889"/>
            <a:ext cx="6265170" cy="850058"/>
          </a:xfrm>
        </p:spPr>
        <p:txBody>
          <a:bodyPr/>
          <a:lstStyle/>
          <a:p>
            <a:r>
              <a:rPr lang="en-US" dirty="0" smtClean="0"/>
              <a:t>Organizational Structure</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98652" y="456611"/>
            <a:ext cx="10922001" cy="5876612"/>
          </a:xfrm>
          <a:solidFill>
            <a:schemeClr val="accent4">
              <a:lumMod val="60000"/>
              <a:lumOff val="40000"/>
            </a:schemeClr>
          </a:solidFill>
        </p:spPr>
      </p:pic>
    </p:spTree>
    <p:extLst>
      <p:ext uri="{BB962C8B-B14F-4D97-AF65-F5344CB8AC3E}">
        <p14:creationId xmlns:p14="http://schemas.microsoft.com/office/powerpoint/2010/main" val="169162447"/>
      </p:ext>
    </p:extLst>
  </p:cSld>
  <p:clrMapOvr>
    <a:masterClrMapping/>
  </p:clrMapOvr>
  <p:transition spd="slow">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Stop Shop</a:t>
            </a:r>
            <a:endParaRPr lang="en-US" dirty="0"/>
          </a:p>
        </p:txBody>
      </p:sp>
      <p:pic>
        <p:nvPicPr>
          <p:cNvPr id="5" name="Content Placeholder 4" descr="Clipart - Little Store Front"/>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44234" y="2517059"/>
            <a:ext cx="3905085" cy="3049220"/>
          </a:xfrm>
        </p:spPr>
      </p:pic>
      <p:sp>
        <p:nvSpPr>
          <p:cNvPr id="4" name="Content Placeholder 3"/>
          <p:cNvSpPr>
            <a:spLocks noGrp="1"/>
          </p:cNvSpPr>
          <p:nvPr>
            <p:ph sz="half" idx="2"/>
          </p:nvPr>
        </p:nvSpPr>
        <p:spPr/>
        <p:txBody>
          <a:bodyPr/>
          <a:lstStyle/>
          <a:p>
            <a:r>
              <a:rPr lang="en-US" dirty="0" smtClean="0"/>
              <a:t>1 Counselor to Serve all FFY Students (GSP/EOPS/CAFYES/CARE/RISE)</a:t>
            </a:r>
          </a:p>
          <a:p>
            <a:r>
              <a:rPr lang="en-US" dirty="0" smtClean="0"/>
              <a:t>1 Financial Aid Technician to verify and award all FFY students (GSP/EOPS/CAFYES/CARE/RISE)</a:t>
            </a:r>
          </a:p>
          <a:p>
            <a:r>
              <a:rPr lang="en-US" dirty="0" smtClean="0"/>
              <a:t>1 CAFYES Counseling Assistant who collaborates with both Counselor &amp; FA Technician</a:t>
            </a:r>
            <a:endParaRPr lang="en-US" dirty="0"/>
          </a:p>
        </p:txBody>
      </p:sp>
    </p:spTree>
    <p:extLst>
      <p:ext uri="{BB962C8B-B14F-4D97-AF65-F5344CB8AC3E}">
        <p14:creationId xmlns:p14="http://schemas.microsoft.com/office/powerpoint/2010/main" val="32282950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60000"/>
            <a:lumOff val="40000"/>
          </a:schemeClr>
        </a:solidFill>
        <a:effectLst/>
      </p:bgPr>
    </p:bg>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194672066"/>
              </p:ext>
            </p:extLst>
          </p:nvPr>
        </p:nvGraphicFramePr>
        <p:xfrm>
          <a:off x="267629" y="350759"/>
          <a:ext cx="11508059" cy="6373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8"/>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9"/>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10"/>
          <p:cNvSpPr>
            <a:spLocks noChangeArrowheads="1"/>
          </p:cNvSpPr>
          <p:nvPr/>
        </p:nvSpPr>
        <p:spPr bwMode="auto">
          <a:xfrm>
            <a:off x="0" y="39814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TextBox 14"/>
          <p:cNvSpPr txBox="1"/>
          <p:nvPr/>
        </p:nvSpPr>
        <p:spPr>
          <a:xfrm>
            <a:off x="1348740" y="194310"/>
            <a:ext cx="8869680" cy="369332"/>
          </a:xfrm>
          <a:prstGeom prst="rect">
            <a:avLst/>
          </a:prstGeom>
          <a:noFill/>
        </p:spPr>
        <p:txBody>
          <a:bodyPr wrap="square" rtlCol="0">
            <a:spAutoFit/>
          </a:bodyPr>
          <a:lstStyle/>
          <a:p>
            <a:r>
              <a:rPr lang="en-US" b="1" dirty="0" smtClean="0">
                <a:solidFill>
                  <a:schemeClr val="bg1"/>
                </a:solidFill>
              </a:rPr>
              <a:t>Steps of Enrollment for identified Foster Youth Student</a:t>
            </a:r>
            <a:endParaRPr lang="en-US" b="1" dirty="0">
              <a:solidFill>
                <a:schemeClr val="bg1"/>
              </a:solidFill>
            </a:endParaRPr>
          </a:p>
        </p:txBody>
      </p:sp>
    </p:spTree>
    <p:extLst>
      <p:ext uri="{BB962C8B-B14F-4D97-AF65-F5344CB8AC3E}">
        <p14:creationId xmlns:p14="http://schemas.microsoft.com/office/powerpoint/2010/main" val="1249491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 Services Provided by Eligibility Status</a:t>
            </a:r>
            <a:endParaRPr lang="en-US" dirty="0"/>
          </a:p>
        </p:txBody>
      </p:sp>
      <p:graphicFrame>
        <p:nvGraphicFramePr>
          <p:cNvPr id="5" name="Diagram 4"/>
          <p:cNvGraphicFramePr/>
          <p:nvPr>
            <p:extLst>
              <p:ext uri="{D42A27DB-BD31-4B8C-83A1-F6EECF244321}">
                <p14:modId xmlns:p14="http://schemas.microsoft.com/office/powerpoint/2010/main" val="2070968078"/>
              </p:ext>
            </p:extLst>
          </p:nvPr>
        </p:nvGraphicFramePr>
        <p:xfrm>
          <a:off x="365760" y="1417638"/>
          <a:ext cx="11269980" cy="4171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82317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TM03457503[[fn=Quotable]]</Template>
  <TotalTime>5237</TotalTime>
  <Words>1842</Words>
  <Application>Microsoft Macintosh PowerPoint</Application>
  <PresentationFormat>Widescreen</PresentationFormat>
  <Paragraphs>266</Paragraphs>
  <Slides>47</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Calibri</vt:lpstr>
      <vt:lpstr>Century Gothic</vt:lpstr>
      <vt:lpstr>Symbol</vt:lpstr>
      <vt:lpstr>Wingdings</vt:lpstr>
      <vt:lpstr>Wingdings 2</vt:lpstr>
      <vt:lpstr>Wingdings 3</vt:lpstr>
      <vt:lpstr>Arial</vt:lpstr>
      <vt:lpstr>Quotable</vt:lpstr>
      <vt:lpstr>Essential Steps to Creating a Formula for Academic Success of Foster Youth Students</vt:lpstr>
      <vt:lpstr>Introductions</vt:lpstr>
      <vt:lpstr>Learning Objectives</vt:lpstr>
      <vt:lpstr>SIERRA COLLEGE History</vt:lpstr>
      <vt:lpstr>SIERRA COLLEGE History</vt:lpstr>
      <vt:lpstr>Organizational Structure</vt:lpstr>
      <vt:lpstr>ONE Stop Shop</vt:lpstr>
      <vt:lpstr>PowerPoint Presentation</vt:lpstr>
      <vt:lpstr>Direct Services Provided by Eligibility Status</vt:lpstr>
      <vt:lpstr>PowerPoint Presentation</vt:lpstr>
      <vt:lpstr>Systems Used to collect Data</vt:lpstr>
      <vt:lpstr>Data Driven Decision</vt:lpstr>
      <vt:lpstr>Guardian Scholars Services based on 12 Elements</vt:lpstr>
      <vt:lpstr>2017 Blueprint for Success Conference</vt:lpstr>
      <vt:lpstr>Higher Education Collaborative - Sacramento </vt:lpstr>
      <vt:lpstr>First meeting</vt:lpstr>
      <vt:lpstr>Commitment</vt:lpstr>
      <vt:lpstr>FYSCP will facilitate and host the Higher Education Collaborative (HEC)</vt:lpstr>
      <vt:lpstr>FYSCP will facilitate and host the Higher Education Collaborative (HEC)</vt:lpstr>
      <vt:lpstr>AB 854: Coordinating Education Services and Supports for Foster Youth</vt:lpstr>
      <vt:lpstr>Local Cross-Agency Collaboration is a Central Component of FYSCP Plan</vt:lpstr>
      <vt:lpstr>Collaboration with Higher Ed</vt:lpstr>
      <vt:lpstr>Local Control and Accountability Plans </vt:lpstr>
      <vt:lpstr>PowerPoint Presentation</vt:lpstr>
      <vt:lpstr>Higher Education Collaborative Accomplishments</vt:lpstr>
      <vt:lpstr> Unity Care Group, Inc.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Helpful Tips</vt:lpstr>
      <vt:lpstr>Tip #2</vt:lpstr>
      <vt:lpstr>TIP #3</vt:lpstr>
      <vt:lpstr>TIP #4</vt:lpstr>
      <vt:lpstr>TIP #5  Build Champions On &amp; Off Campus</vt:lpstr>
      <vt:lpstr>Q&amp;A</vt:lpstr>
    </vt:vector>
  </TitlesOfParts>
  <Company>Prather</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Essential Steps to Creating a Formula for Academic Success of Foster Youth Students</dc:title>
  <dc:creator>Charlie, Florence</dc:creator>
  <cp:lastModifiedBy>Deborah Raucher</cp:lastModifiedBy>
  <cp:revision>61</cp:revision>
  <dcterms:created xsi:type="dcterms:W3CDTF">2017-09-06T18:38:25Z</dcterms:created>
  <dcterms:modified xsi:type="dcterms:W3CDTF">2017-10-13T21:58:27Z</dcterms:modified>
</cp:coreProperties>
</file>