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56" r:id="rId2"/>
    <p:sldId id="257" r:id="rId3"/>
    <p:sldId id="259" r:id="rId4"/>
    <p:sldId id="260" r:id="rId5"/>
    <p:sldId id="261" r:id="rId6"/>
    <p:sldId id="288" r:id="rId7"/>
    <p:sldId id="262" r:id="rId8"/>
    <p:sldId id="263" r:id="rId9"/>
    <p:sldId id="264" r:id="rId10"/>
    <p:sldId id="265" r:id="rId11"/>
    <p:sldId id="266" r:id="rId12"/>
    <p:sldId id="267" r:id="rId13"/>
    <p:sldId id="270" r:id="rId14"/>
    <p:sldId id="282" r:id="rId15"/>
    <p:sldId id="283" r:id="rId16"/>
    <p:sldId id="284" r:id="rId17"/>
    <p:sldId id="285" r:id="rId18"/>
    <p:sldId id="286" r:id="rId19"/>
    <p:sldId id="287" r:id="rId20"/>
    <p:sldId id="272" r:id="rId21"/>
    <p:sldId id="273" r:id="rId22"/>
    <p:sldId id="274" r:id="rId23"/>
    <p:sldId id="275" r:id="rId24"/>
    <p:sldId id="276" r:id="rId25"/>
    <p:sldId id="289" r:id="rId2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ez, Alexis@DSS" initials="FA" lastIdx="4" clrIdx="0">
    <p:extLst/>
  </p:cmAuthor>
  <p:cmAuthor id="2" name="Rios, Jaeda@DSS" initials="RJ"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1F"/>
    <a:srgbClr val="009E50"/>
    <a:srgbClr val="9AD24D"/>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E28185-5123-4B87-869F-94F3A773FAAA}">
  <a:tblStyle styleId="{A9E28185-5123-4B87-869F-94F3A773FA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3302" autoAdjust="0"/>
  </p:normalViewPr>
  <p:slideViewPr>
    <p:cSldViewPr snapToGrid="0">
      <p:cViewPr varScale="1">
        <p:scale>
          <a:sx n="93" d="100"/>
          <a:sy n="93" d="100"/>
        </p:scale>
        <p:origin x="70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5521564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1" y="4415790"/>
            <a:ext cx="5608319" cy="4183380"/>
          </a:xfrm>
          <a:prstGeom prst="rect">
            <a:avLst/>
          </a:prstGeom>
        </p:spPr>
        <p:txBody>
          <a:bodyPr wrap="square" lIns="93162" tIns="93162" rIns="93162" bIns="93162" anchor="t" anchorCtr="0">
            <a:noAutofit/>
          </a:bodyPr>
          <a:lstStyle/>
          <a:p>
            <a:pPr>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defTabSz="931774">
              <a:buNone/>
              <a:defRPr/>
            </a:pPr>
            <a:r>
              <a:rPr lang="en-US" dirty="0">
                <a:solidFill>
                  <a:srgbClr val="FF0000"/>
                </a:solidFill>
              </a:rPr>
              <a:t>Per 7 CFR 273.9(c)(3) and MPP 63-502.2(e) – educational assistance not otherwise excluded by federal law that is earmarked by the lender, used for, or intended to be used for allowable education expenses at qualifying institutions as specified in MPP 63-502.2(e)(3) is excluded as income.  Per MPP 63-502.2(e)(1) – the educational assistance may be in the form of loans, grants, scholarships, work study, fellowships, veteran’s educational benefits and the like.</a:t>
            </a:r>
          </a:p>
          <a:p>
            <a:pPr>
              <a:buNone/>
            </a:pPr>
            <a:r>
              <a:rPr lang="en" dirty="0"/>
              <a:t/>
            </a:r>
            <a:br>
              <a:rPr lang="en" dirty="0"/>
            </a:b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dirty="0"/>
              <a:t/>
            </a:r>
            <a:br>
              <a:rPr lang="en" dirty="0"/>
            </a:b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extLst>
      <p:ext uri="{BB962C8B-B14F-4D97-AF65-F5344CB8AC3E}">
        <p14:creationId xmlns:p14="http://schemas.microsoft.com/office/powerpoint/2010/main" val="382412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extLst>
      <p:ext uri="{BB962C8B-B14F-4D97-AF65-F5344CB8AC3E}">
        <p14:creationId xmlns:p14="http://schemas.microsoft.com/office/powerpoint/2010/main" val="1638209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extLst>
      <p:ext uri="{BB962C8B-B14F-4D97-AF65-F5344CB8AC3E}">
        <p14:creationId xmlns:p14="http://schemas.microsoft.com/office/powerpoint/2010/main" val="197487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extLst>
      <p:ext uri="{BB962C8B-B14F-4D97-AF65-F5344CB8AC3E}">
        <p14:creationId xmlns:p14="http://schemas.microsoft.com/office/powerpoint/2010/main" val="3979491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dirty="0"/>
              <a:t/>
            </a:r>
            <a:br>
              <a:rPr lang="en" dirty="0"/>
            </a:br>
            <a:endParaRPr lang="en" dirty="0"/>
          </a:p>
        </p:txBody>
      </p:sp>
    </p:spTree>
    <p:extLst>
      <p:ext uri="{BB962C8B-B14F-4D97-AF65-F5344CB8AC3E}">
        <p14:creationId xmlns:p14="http://schemas.microsoft.com/office/powerpoint/2010/main" val="3778937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extLst>
      <p:ext uri="{BB962C8B-B14F-4D97-AF65-F5344CB8AC3E}">
        <p14:creationId xmlns:p14="http://schemas.microsoft.com/office/powerpoint/2010/main" val="381347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01041" y="4415790"/>
            <a:ext cx="5608319" cy="4183380"/>
          </a:xfrm>
          <a:prstGeom prst="rect">
            <a:avLst/>
          </a:prstGeom>
        </p:spPr>
        <p:txBody>
          <a:bodyPr wrap="square" lIns="93162" tIns="93162" rIns="93162" bIns="93162" anchor="t" anchorCtr="0">
            <a:noAutofit/>
          </a:bodyPr>
          <a:lstStyle/>
          <a:p>
            <a:pPr>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extLst>
      <p:ext uri="{BB962C8B-B14F-4D97-AF65-F5344CB8AC3E}">
        <p14:creationId xmlns:p14="http://schemas.microsoft.com/office/powerpoint/2010/main" val="80144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extLst>
      <p:ext uri="{BB962C8B-B14F-4D97-AF65-F5344CB8AC3E}">
        <p14:creationId xmlns:p14="http://schemas.microsoft.com/office/powerpoint/2010/main" val="37911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r>
              <a:rPr lang="en"/>
              <a:t/>
            </a:r>
            <a:br>
              <a:rPr lang="en"/>
            </a:br>
            <a:endParaRPr lang="e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marL="349415" indent="-220002">
              <a:buClr>
                <a:schemeClr val="dk1"/>
              </a:buClr>
              <a:buSzPct val="100000"/>
              <a:buFont typeface="Helvetica Neue"/>
              <a:buChar char="•"/>
            </a:pPr>
            <a:r>
              <a:rPr lang="en" sz="1000" b="1">
                <a:solidFill>
                  <a:schemeClr val="dk1"/>
                </a:solidFill>
                <a:latin typeface="Helvetica Neue"/>
                <a:ea typeface="Helvetica Neue"/>
                <a:cs typeface="Helvetica Neue"/>
                <a:sym typeface="Helvetica Neue"/>
              </a:rPr>
              <a:t>CalFresh Household</a:t>
            </a:r>
            <a:r>
              <a:rPr lang="en" sz="1000">
                <a:solidFill>
                  <a:schemeClr val="dk1"/>
                </a:solidFill>
                <a:latin typeface="Helvetica Neue"/>
                <a:ea typeface="Helvetica Neue"/>
                <a:cs typeface="Helvetica Neue"/>
                <a:sym typeface="Helvetica Neue"/>
              </a:rPr>
              <a:t>: an individual, couple, or family that </a:t>
            </a:r>
            <a:r>
              <a:rPr lang="en" sz="1000" u="sng">
                <a:solidFill>
                  <a:schemeClr val="dk1"/>
                </a:solidFill>
                <a:latin typeface="Helvetica Neue"/>
                <a:ea typeface="Helvetica Neue"/>
                <a:cs typeface="Helvetica Neue"/>
                <a:sym typeface="Helvetica Neue"/>
              </a:rPr>
              <a:t>buys and prepares food together</a:t>
            </a:r>
            <a:r>
              <a:rPr lang="en" sz="1000">
                <a:solidFill>
                  <a:schemeClr val="dk1"/>
                </a:solidFill>
                <a:latin typeface="Helvetica Neue"/>
                <a:ea typeface="Helvetica Neue"/>
                <a:cs typeface="Helvetica Neue"/>
                <a:sym typeface="Helvetica Neue"/>
              </a:rPr>
              <a:t>, meets certain income guidelines, and resides in California legally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7772400" cy="3428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3600450"/>
            <a:ext cx="6858000" cy="6858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October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3634740"/>
            <a:ext cx="142876" cy="1508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3634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October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October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October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1"/>
            <a:ext cx="7772400" cy="3240881"/>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71451"/>
            <a:ext cx="7772400" cy="8001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October 14, 2017</a:t>
            </a:fld>
            <a:endParaRPr lang="en-US" dirty="0"/>
          </a:p>
        </p:txBody>
      </p:sp>
      <p:sp>
        <p:nvSpPr>
          <p:cNvPr id="8" name="Slide Number Placeholder 7"/>
          <p:cNvSpPr>
            <a:spLocks noGrp="1"/>
          </p:cNvSpPr>
          <p:nvPr>
            <p:ph type="sldNum" sz="quarter" idx="11"/>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9" name="Footer Placeholder 8"/>
          <p:cNvSpPr>
            <a:spLocks noGrp="1"/>
          </p:cNvSpPr>
          <p:nvPr>
            <p:ph type="ftr" sz="quarter" idx="12"/>
          </p:nvPr>
        </p:nvSpPr>
        <p:spPr/>
        <p:txBody>
          <a:bodyPr/>
          <a:lstStyle/>
          <a:p>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181101"/>
            <a:ext cx="329184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October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179576"/>
            <a:ext cx="3291840" cy="47982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179576"/>
            <a:ext cx="3291840" cy="47982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1694525"/>
            <a:ext cx="3291840" cy="28803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October 14,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October 14,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14,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00150"/>
            <a:ext cx="5111750" cy="33604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200150"/>
            <a:ext cx="3008313" cy="336042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3634740"/>
            <a:ext cx="142876" cy="1508760"/>
          </a:xfrm>
          <a:prstGeom prst="rect">
            <a:avLst/>
          </a:prstGeom>
          <a:solidFill>
            <a:srgbClr val="9AD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363474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4286250"/>
            <a:ext cx="8153400" cy="3429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8" name="Title 7"/>
          <p:cNvSpPr>
            <a:spLocks noGrp="1"/>
          </p:cNvSpPr>
          <p:nvPr>
            <p:ph type="title"/>
          </p:nvPr>
        </p:nvSpPr>
        <p:spPr>
          <a:xfrm>
            <a:off x="457200" y="3714750"/>
            <a:ext cx="8153400" cy="5715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3634740"/>
          </a:xfrm>
          <a:prstGeom prst="rect">
            <a:avLst/>
          </a:prstGeom>
          <a:solidFill>
            <a:srgbClr val="009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539"/>
            <a:ext cx="5791200" cy="10287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14451"/>
            <a:ext cx="7620000" cy="32801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629151"/>
            <a:ext cx="3429000" cy="2286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October 14, 2017</a:t>
            </a:fld>
            <a:endParaRPr lang="en-US" dirty="0"/>
          </a:p>
        </p:txBody>
      </p:sp>
      <p:sp>
        <p:nvSpPr>
          <p:cNvPr id="5" name="Footer Placeholder 4"/>
          <p:cNvSpPr>
            <a:spLocks noGrp="1"/>
          </p:cNvSpPr>
          <p:nvPr>
            <p:ph type="ftr" sz="quarter" idx="3"/>
          </p:nvPr>
        </p:nvSpPr>
        <p:spPr>
          <a:xfrm>
            <a:off x="457200" y="4869657"/>
            <a:ext cx="3429000" cy="212884"/>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391843" y="4368483"/>
            <a:ext cx="986791" cy="365125"/>
          </a:xfrm>
          <a:prstGeom prst="rect">
            <a:avLst/>
          </a:prstGeom>
        </p:spPr>
        <p:txBody>
          <a:bodyPr vert="horz" lIns="91440" tIns="45720" rIns="91440" bIns="45720" rtlCol="0" anchor="ctr"/>
          <a:lstStyle>
            <a:lvl1pPr algn="l">
              <a:defRPr sz="2400" b="1">
                <a:solidFill>
                  <a:schemeClr val="tx2"/>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7" name="Rectangle 6"/>
          <p:cNvSpPr/>
          <p:nvPr/>
        </p:nvSpPr>
        <p:spPr>
          <a:xfrm>
            <a:off x="9001124" y="0"/>
            <a:ext cx="142876" cy="1028700"/>
          </a:xfrm>
          <a:prstGeom prst="rect">
            <a:avLst/>
          </a:prstGeom>
          <a:solidFill>
            <a:srgbClr val="9AD2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028700"/>
            <a:ext cx="142876" cy="4114800"/>
          </a:xfrm>
          <a:prstGeom prst="rect">
            <a:avLst/>
          </a:prstGeom>
          <a:solidFill>
            <a:srgbClr val="9AD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https://www.fresnostate.edu/studentaffairs/foodsecurity/images/CalFresh_Color_Eng.png" TargetMode="External"/><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https://www.fresnostate.edu/studentaffairs/foodsecurity/images/CalFresh_Color_Eng.png" TargetMode="External"/><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https://www.fresnostate.edu/studentaffairs/foodsecurity/images/CalFresh_Color_Eng.png" TargetMode="External"/><Relationship Id="rId5" Type="http://schemas.openxmlformats.org/officeDocument/2006/relationships/image" Target="../media/image13.jpeg"/><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https://www.fresnostate.edu/studentaffairs/foodsecurity/images/CalFresh_Color_Eng.png" TargetMode="External"/><Relationship Id="rId5" Type="http://schemas.openxmlformats.org/officeDocument/2006/relationships/image" Target="../media/image14.jpe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hyperlink" Target="mailto:alexis.Fernandez@dss.ca.gov" TargetMode="External"/><Relationship Id="rId4" Type="http://schemas.openxmlformats.org/officeDocument/2006/relationships/hyperlink" Target="mailto:cganley@cccco.edu" TargetMode="External"/><Relationship Id="rId5" Type="http://schemas.openxmlformats.org/officeDocument/2006/relationships/hyperlink" Target="mailto:jsmith@foundationccc.org" TargetMode="External"/><Relationship Id="rId6" Type="http://schemas.openxmlformats.org/officeDocument/2006/relationships/hyperlink" Target="mailto:simone@jbaforyouth.org" TargetMode="External"/><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extranet.cccco.edu/Divisions/StudentServices/FosterYouthSuccessInitiatives/FYlpc.aspx"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https://www.fresnostate.edu/studentaffairs/foodsecurity/images/CalFresh_Color_Eng.png" TargetMode="External"/><Relationship Id="rId5" Type="http://schemas.openxmlformats.org/officeDocument/2006/relationships/image" Target="../media/image6.jpe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https://www.fresnostate.edu/studentaffairs/foodsecurity/images/CalFresh_Color_Eng.png" TargetMode="External"/><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https://www.fresnostate.edu/studentaffairs/foodsecurity/images/CalFresh_Color_Eng.png" TargetMode="External"/><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benefitscal.org"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5.png"/><Relationship Id="rId9" Type="http://schemas.openxmlformats.org/officeDocument/2006/relationships/image" Target="https://www.fresnostate.edu/studentaffairs/foodsecurity/images/CalFresh_Color_Eng.png" TargetMode="External"/><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5.png"/><Relationship Id="rId5" Type="http://schemas.openxmlformats.org/officeDocument/2006/relationships/image" Target="https://www.fresnostate.edu/studentaffairs/foodsecurity/images/CalFresh_Color_Eng.png" TargetMode="External"/><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https://www.fresnostate.edu/studentaffairs/foodsecurity/images/CalFresh_Color_Eng.png" TargetMode="External"/><Relationship Id="rId5" Type="http://schemas.openxmlformats.org/officeDocument/2006/relationships/image" Target="../media/image12.jpe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Rectangle 4"/>
          <p:cNvSpPr/>
          <p:nvPr/>
        </p:nvSpPr>
        <p:spPr>
          <a:xfrm>
            <a:off x="469127" y="2957896"/>
            <a:ext cx="8253454" cy="1176793"/>
          </a:xfrm>
          <a:prstGeom prst="rect">
            <a:avLst/>
          </a:prstGeom>
          <a:solidFill>
            <a:srgbClr val="009E50"/>
          </a:solidFill>
          <a:ln w="12700">
            <a:solidFill>
              <a:srgbClr val="9AD24D"/>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hape 54"/>
          <p:cNvSpPr txBox="1">
            <a:spLocks noGrp="1"/>
          </p:cNvSpPr>
          <p:nvPr>
            <p:ph type="title"/>
          </p:nvPr>
        </p:nvSpPr>
        <p:spPr>
          <a:xfrm>
            <a:off x="170400" y="1494844"/>
            <a:ext cx="8540107" cy="1274503"/>
          </a:xfrm>
          <a:prstGeom prst="rect">
            <a:avLst/>
          </a:prstGeom>
        </p:spPr>
        <p:txBody>
          <a:bodyPr wrap="square" lIns="91425" tIns="91425" rIns="91425" bIns="91425" anchor="t" anchorCtr="0">
            <a:noAutofit/>
          </a:bodyPr>
          <a:lstStyle/>
          <a:p>
            <a:pPr lvl="0" algn="r">
              <a:spcBef>
                <a:spcPts val="0"/>
              </a:spcBef>
              <a:buNone/>
            </a:pPr>
            <a:r>
              <a:rPr lang="en" sz="2400" b="1" dirty="0">
                <a:solidFill>
                  <a:srgbClr val="009E50"/>
                </a:solidFill>
                <a:ea typeface="Lato"/>
                <a:cs typeface="Lato"/>
                <a:sym typeface="Lato"/>
              </a:rPr>
              <a:t>Increasing Access to CalFresh for Foster Youth Students in Higher Education</a:t>
            </a:r>
          </a:p>
          <a:p>
            <a:pPr lvl="0">
              <a:spcBef>
                <a:spcPts val="0"/>
              </a:spcBef>
              <a:buNone/>
            </a:pPr>
            <a:endParaRPr sz="2800" b="1" dirty="0">
              <a:solidFill>
                <a:schemeClr val="lt1"/>
              </a:solidFill>
            </a:endParaRPr>
          </a:p>
        </p:txBody>
      </p:sp>
      <p:sp>
        <p:nvSpPr>
          <p:cNvPr id="55" name="Shape 55"/>
          <p:cNvSpPr txBox="1">
            <a:spLocks noGrp="1"/>
          </p:cNvSpPr>
          <p:nvPr>
            <p:ph type="subTitle" idx="4294967295"/>
          </p:nvPr>
        </p:nvSpPr>
        <p:spPr>
          <a:xfrm>
            <a:off x="538163" y="2697487"/>
            <a:ext cx="8605837" cy="1850660"/>
          </a:xfrm>
          <a:prstGeom prst="rect">
            <a:avLst/>
          </a:prstGeom>
        </p:spPr>
        <p:txBody>
          <a:bodyPr wrap="square" lIns="91425" tIns="91425" rIns="91425" bIns="91425" anchor="b" anchorCtr="0">
            <a:noAutofit/>
          </a:bodyPr>
          <a:lstStyle/>
          <a:p>
            <a:pPr lvl="0" rtl="0">
              <a:spcBef>
                <a:spcPts val="0"/>
              </a:spcBef>
              <a:spcAft>
                <a:spcPts val="0"/>
              </a:spcAft>
              <a:buNone/>
            </a:pPr>
            <a:r>
              <a:rPr lang="en" sz="1200" dirty="0">
                <a:solidFill>
                  <a:schemeClr val="bg1"/>
                </a:solidFill>
                <a:latin typeface="Lato"/>
                <a:ea typeface="Lato"/>
                <a:cs typeface="Lato"/>
                <a:sym typeface="Lato"/>
              </a:rPr>
              <a:t>Presented by:</a:t>
            </a:r>
          </a:p>
          <a:p>
            <a:pPr lvl="0" rtl="0">
              <a:spcBef>
                <a:spcPts val="0"/>
              </a:spcBef>
              <a:spcAft>
                <a:spcPts val="0"/>
              </a:spcAft>
              <a:buNone/>
            </a:pPr>
            <a:r>
              <a:rPr lang="en-US" sz="1400" b="1" dirty="0" smtClean="0">
                <a:solidFill>
                  <a:schemeClr val="bg1"/>
                </a:solidFill>
                <a:latin typeface="+mj-lt"/>
                <a:ea typeface="Lato"/>
                <a:cs typeface="Lato"/>
                <a:sym typeface="Lato"/>
              </a:rPr>
              <a:t>Simone </a:t>
            </a:r>
            <a:r>
              <a:rPr lang="en-US" sz="1400" b="1" dirty="0" err="1" smtClean="0">
                <a:solidFill>
                  <a:schemeClr val="bg1"/>
                </a:solidFill>
                <a:latin typeface="+mj-lt"/>
                <a:ea typeface="Lato"/>
                <a:cs typeface="Lato"/>
                <a:sym typeface="Lato"/>
              </a:rPr>
              <a:t>Tureck</a:t>
            </a:r>
            <a:r>
              <a:rPr lang="en" sz="1400" dirty="0" smtClean="0">
                <a:solidFill>
                  <a:schemeClr val="bg1"/>
                </a:solidFill>
                <a:latin typeface="+mj-lt"/>
                <a:ea typeface="Lato"/>
                <a:cs typeface="Lato"/>
                <a:sym typeface="Lato"/>
              </a:rPr>
              <a:t>, </a:t>
            </a:r>
            <a:r>
              <a:rPr lang="en-US" sz="1400" dirty="0" smtClean="0">
                <a:solidFill>
                  <a:schemeClr val="bg1"/>
                </a:solidFill>
                <a:latin typeface="+mj-lt"/>
                <a:ea typeface="Lato"/>
                <a:cs typeface="Lato"/>
                <a:sym typeface="Lato"/>
              </a:rPr>
              <a:t>John Burton Advocates </a:t>
            </a:r>
            <a:r>
              <a:rPr lang="en-US" sz="1400" smtClean="0">
                <a:solidFill>
                  <a:schemeClr val="bg1"/>
                </a:solidFill>
                <a:latin typeface="+mj-lt"/>
                <a:ea typeface="Lato"/>
                <a:cs typeface="Lato"/>
                <a:sym typeface="Lato"/>
              </a:rPr>
              <a:t>for Youth</a:t>
            </a:r>
            <a:endParaRPr lang="en" sz="1400" dirty="0">
              <a:solidFill>
                <a:schemeClr val="bg1"/>
              </a:solidFill>
              <a:latin typeface="+mj-lt"/>
              <a:ea typeface="Lato"/>
              <a:cs typeface="Lato"/>
              <a:sym typeface="Lato"/>
            </a:endParaRPr>
          </a:p>
          <a:p>
            <a:pPr lvl="0" rtl="0">
              <a:lnSpc>
                <a:spcPct val="100000"/>
              </a:lnSpc>
              <a:spcBef>
                <a:spcPts val="0"/>
              </a:spcBef>
              <a:spcAft>
                <a:spcPts val="0"/>
              </a:spcAft>
              <a:buNone/>
            </a:pPr>
            <a:r>
              <a:rPr lang="en" sz="1400" b="1" dirty="0">
                <a:solidFill>
                  <a:schemeClr val="bg1"/>
                </a:solidFill>
                <a:latin typeface="+mj-lt"/>
                <a:ea typeface="Lato"/>
                <a:cs typeface="Lato"/>
                <a:sym typeface="Lato"/>
              </a:rPr>
              <a:t>Colleen Ganley Ammerman</a:t>
            </a:r>
            <a:r>
              <a:rPr lang="en" sz="1400" dirty="0">
                <a:solidFill>
                  <a:schemeClr val="bg1"/>
                </a:solidFill>
                <a:latin typeface="+mj-lt"/>
                <a:ea typeface="Lato"/>
                <a:cs typeface="Lato"/>
                <a:sym typeface="Lato"/>
              </a:rPr>
              <a:t>, California Community Colleges Chancellor’s Office</a:t>
            </a:r>
          </a:p>
          <a:p>
            <a:pPr lvl="0" rtl="0">
              <a:lnSpc>
                <a:spcPct val="100000"/>
              </a:lnSpc>
              <a:spcBef>
                <a:spcPts val="0"/>
              </a:spcBef>
              <a:spcAft>
                <a:spcPts val="0"/>
              </a:spcAft>
              <a:buNone/>
            </a:pPr>
            <a:r>
              <a:rPr lang="en" sz="1400" b="1" dirty="0">
                <a:solidFill>
                  <a:schemeClr val="bg1"/>
                </a:solidFill>
                <a:latin typeface="+mj-lt"/>
                <a:ea typeface="Lato"/>
                <a:cs typeface="Lato"/>
                <a:sym typeface="Lato"/>
              </a:rPr>
              <a:t>Jessica Smith</a:t>
            </a:r>
            <a:r>
              <a:rPr lang="en" sz="1400" dirty="0">
                <a:solidFill>
                  <a:schemeClr val="bg1"/>
                </a:solidFill>
                <a:latin typeface="+mj-lt"/>
                <a:ea typeface="Lato"/>
                <a:cs typeface="Lato"/>
                <a:sym typeface="Lato"/>
              </a:rPr>
              <a:t>, Foundation for California Community Colleges</a:t>
            </a:r>
          </a:p>
          <a:p>
            <a:pPr lvl="0" rtl="0">
              <a:lnSpc>
                <a:spcPct val="100000"/>
              </a:lnSpc>
              <a:spcBef>
                <a:spcPts val="0"/>
              </a:spcBef>
              <a:spcAft>
                <a:spcPts val="0"/>
              </a:spcAft>
              <a:buNone/>
            </a:pPr>
            <a:endParaRPr dirty="0">
              <a:solidFill>
                <a:srgbClr val="626B73"/>
              </a:solidFill>
              <a:latin typeface="Lato"/>
              <a:ea typeface="Lato"/>
              <a:cs typeface="Lato"/>
              <a:sym typeface="Lato"/>
            </a:endParaRPr>
          </a:p>
          <a:p>
            <a:pPr lvl="0" algn="ctr" rtl="0">
              <a:lnSpc>
                <a:spcPct val="100000"/>
              </a:lnSpc>
              <a:spcBef>
                <a:spcPts val="0"/>
              </a:spcBef>
              <a:spcAft>
                <a:spcPts val="0"/>
              </a:spcAft>
              <a:buNone/>
            </a:pPr>
            <a:endParaRPr lang="en" sz="1600" i="1" dirty="0">
              <a:solidFill>
                <a:srgbClr val="9AD24D"/>
              </a:solidFill>
              <a:latin typeface="Lato"/>
              <a:ea typeface="Lato"/>
              <a:cs typeface="Lato"/>
              <a:sym typeface="Lato"/>
            </a:endParaRPr>
          </a:p>
        </p:txBody>
      </p:sp>
      <p:cxnSp>
        <p:nvCxnSpPr>
          <p:cNvPr id="56" name="Shape 56"/>
          <p:cNvCxnSpPr/>
          <p:nvPr/>
        </p:nvCxnSpPr>
        <p:spPr>
          <a:xfrm flipH="1">
            <a:off x="1745250" y="2564647"/>
            <a:ext cx="7088649" cy="0"/>
          </a:xfrm>
          <a:prstGeom prst="straightConnector1">
            <a:avLst/>
          </a:prstGeom>
          <a:noFill/>
          <a:ln w="19050" cap="flat" cmpd="sng">
            <a:solidFill>
              <a:srgbClr val="F68B1F"/>
            </a:solidFill>
            <a:prstDash val="solid"/>
            <a:round/>
            <a:headEnd type="none" w="lg" len="lg"/>
            <a:tailEnd type="oval" w="lg" len="lg"/>
          </a:ln>
        </p:spPr>
      </p:cxnSp>
      <p:pic>
        <p:nvPicPr>
          <p:cNvPr id="7" name="Picture 6" descr="Image result for calfresh logo"/>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362821" y="217064"/>
            <a:ext cx="2162175" cy="794385"/>
          </a:xfrm>
          <a:prstGeom prst="rect">
            <a:avLst/>
          </a:prstGeom>
          <a:noFill/>
          <a:ln>
            <a:noFill/>
          </a:ln>
        </p:spPr>
      </p:pic>
      <p:sp>
        <p:nvSpPr>
          <p:cNvPr id="8" name="Rectangle 7"/>
          <p:cNvSpPr/>
          <p:nvPr/>
        </p:nvSpPr>
        <p:spPr>
          <a:xfrm>
            <a:off x="119794" y="4580623"/>
            <a:ext cx="8801569" cy="338554"/>
          </a:xfrm>
          <a:prstGeom prst="rect">
            <a:avLst/>
          </a:prstGeom>
        </p:spPr>
        <p:txBody>
          <a:bodyPr wrap="square">
            <a:spAutoFit/>
          </a:bodyPr>
          <a:lstStyle/>
          <a:p>
            <a:pPr algn="ctr"/>
            <a:r>
              <a:rPr lang="en" sz="1600" i="1" dirty="0">
                <a:solidFill>
                  <a:srgbClr val="9AD24D"/>
                </a:solidFill>
                <a:latin typeface="Lato"/>
                <a:ea typeface="Lato"/>
                <a:cs typeface="Lato"/>
                <a:sym typeface="Lato"/>
              </a:rPr>
              <a:t>Blueprint for Success Conference   ●   October 17,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p:nvPr/>
        </p:nvSpPr>
        <p:spPr>
          <a:xfrm>
            <a:off x="261401" y="262700"/>
            <a:ext cx="6020130"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1" name="Shape 141"/>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CalFresh Overview</a:t>
            </a:r>
          </a:p>
        </p:txBody>
      </p:sp>
      <p:graphicFrame>
        <p:nvGraphicFramePr>
          <p:cNvPr id="142" name="Shape 142"/>
          <p:cNvGraphicFramePr/>
          <p:nvPr>
            <p:extLst>
              <p:ext uri="{D42A27DB-BD31-4B8C-83A1-F6EECF244321}">
                <p14:modId xmlns:p14="http://schemas.microsoft.com/office/powerpoint/2010/main" val="3141218173"/>
              </p:ext>
            </p:extLst>
          </p:nvPr>
        </p:nvGraphicFramePr>
        <p:xfrm>
          <a:off x="986850" y="1116600"/>
          <a:ext cx="3242250" cy="3537225"/>
        </p:xfrm>
        <a:graphic>
          <a:graphicData uri="http://schemas.openxmlformats.org/drawingml/2006/table">
            <a:tbl>
              <a:tblPr>
                <a:noFill/>
                <a:tableStyleId>{A9E28185-5123-4B87-869F-94F3A773FAAA}</a:tableStyleId>
              </a:tblPr>
              <a:tblGrid>
                <a:gridCol w="1752575">
                  <a:extLst>
                    <a:ext uri="{9D8B030D-6E8A-4147-A177-3AD203B41FA5}">
                      <a16:colId xmlns:a16="http://schemas.microsoft.com/office/drawing/2014/main" xmlns="" val="20000"/>
                    </a:ext>
                  </a:extLst>
                </a:gridCol>
                <a:gridCol w="1489675">
                  <a:extLst>
                    <a:ext uri="{9D8B030D-6E8A-4147-A177-3AD203B41FA5}">
                      <a16:colId xmlns:a16="http://schemas.microsoft.com/office/drawing/2014/main" xmlns="" val="20001"/>
                    </a:ext>
                  </a:extLst>
                </a:gridCol>
              </a:tblGrid>
              <a:tr h="618750">
                <a:tc gridSpan="2">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MONTHLY INCOME LIMITS</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EAD3"/>
                    </a:solidFill>
                  </a:tcPr>
                </a:tc>
                <a:tc hMerge="1">
                  <a:txBody>
                    <a:bodyPr/>
                    <a:lstStyle/>
                    <a:p>
                      <a:endParaRPr lang="en-US"/>
                    </a:p>
                  </a:txBody>
                  <a:tcPr/>
                </a:tc>
                <a:extLst>
                  <a:ext uri="{0D108BD9-81ED-4DB2-BD59-A6C34878D82A}">
                    <a16:rowId xmlns:a16="http://schemas.microsoft.com/office/drawing/2014/main" xmlns="" val="10000"/>
                  </a:ext>
                </a:extLst>
              </a:tr>
              <a:tr h="1062375">
                <a:tc>
                  <a:txBody>
                    <a:bodyPr/>
                    <a:lstStyle/>
                    <a:p>
                      <a:pPr marL="0" marR="0" lvl="0" indent="0" algn="ctr" rtl="0">
                        <a:lnSpc>
                          <a:spcPct val="100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NUMBER OF PEOPLE IN HOUSEHOLD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GROSS MONTHLY INCOME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093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1</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$2,010</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093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2</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$2,708</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093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3</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$3,404</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093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4</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$4,100</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093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5</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$4,798</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093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6</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$5,494</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graphicFrame>
        <p:nvGraphicFramePr>
          <p:cNvPr id="143" name="Shape 143"/>
          <p:cNvGraphicFramePr/>
          <p:nvPr>
            <p:extLst>
              <p:ext uri="{D42A27DB-BD31-4B8C-83A1-F6EECF244321}">
                <p14:modId xmlns:p14="http://schemas.microsoft.com/office/powerpoint/2010/main" val="1209570454"/>
              </p:ext>
            </p:extLst>
          </p:nvPr>
        </p:nvGraphicFramePr>
        <p:xfrm>
          <a:off x="4457700" y="1121625"/>
          <a:ext cx="3484200" cy="3541001"/>
        </p:xfrm>
        <a:graphic>
          <a:graphicData uri="http://schemas.openxmlformats.org/drawingml/2006/table">
            <a:tbl>
              <a:tblPr>
                <a:noFill/>
                <a:tableStyleId>{A9E28185-5123-4B87-869F-94F3A773FAAA}</a:tableStyleId>
              </a:tblPr>
              <a:tblGrid>
                <a:gridCol w="1748500">
                  <a:extLst>
                    <a:ext uri="{9D8B030D-6E8A-4147-A177-3AD203B41FA5}">
                      <a16:colId xmlns:a16="http://schemas.microsoft.com/office/drawing/2014/main" xmlns="" val="20000"/>
                    </a:ext>
                  </a:extLst>
                </a:gridCol>
                <a:gridCol w="1735700">
                  <a:extLst>
                    <a:ext uri="{9D8B030D-6E8A-4147-A177-3AD203B41FA5}">
                      <a16:colId xmlns:a16="http://schemas.microsoft.com/office/drawing/2014/main" xmlns="" val="20001"/>
                    </a:ext>
                  </a:extLst>
                </a:gridCol>
              </a:tblGrid>
              <a:tr h="617875">
                <a:tc gridSpan="2">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MAXIMUM MONTHLY ALLOTMENT </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FE2F3"/>
                    </a:solidFill>
                  </a:tcPr>
                </a:tc>
                <a:tc hMerge="1">
                  <a:txBody>
                    <a:bodyPr/>
                    <a:lstStyle/>
                    <a:p>
                      <a:endParaRPr lang="en-US"/>
                    </a:p>
                  </a:txBody>
                  <a:tcPr/>
                </a:tc>
                <a:extLst>
                  <a:ext uri="{0D108BD9-81ED-4DB2-BD59-A6C34878D82A}">
                    <a16:rowId xmlns:a16="http://schemas.microsoft.com/office/drawing/2014/main" xmlns="" val="10000"/>
                  </a:ext>
                </a:extLst>
              </a:tr>
              <a:tr h="1060800">
                <a:tc>
                  <a:txBody>
                    <a:bodyPr/>
                    <a:lstStyle/>
                    <a:p>
                      <a:pPr marL="0" marR="0" lvl="0" indent="0" algn="ctr" rtl="0">
                        <a:lnSpc>
                          <a:spcPct val="100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NUMBER OF PEOPLE IN HOUSEHOLD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MAXIMUM CALFRESH </a:t>
                      </a:r>
                    </a:p>
                    <a:p>
                      <a:pPr marL="0" marR="0" lvl="0" indent="0" algn="ctr" rtl="0">
                        <a:lnSpc>
                          <a:spcPct val="100000"/>
                        </a:lnSpc>
                        <a:spcBef>
                          <a:spcPts val="40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ALLOTMENT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089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1</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600" b="1" dirty="0">
                          <a:latin typeface="Calibri"/>
                          <a:ea typeface="Calibri"/>
                          <a:cs typeface="Calibri"/>
                          <a:sym typeface="Calibri"/>
                        </a:rPr>
                        <a:t>$</a:t>
                      </a:r>
                      <a:r>
                        <a:rPr lang="en" sz="1600" b="1" u="none" strike="noStrike" cap="none" dirty="0">
                          <a:latin typeface="Calibri"/>
                          <a:ea typeface="Calibri"/>
                          <a:cs typeface="Calibri"/>
                          <a:sym typeface="Calibri"/>
                        </a:rPr>
                        <a:t>192</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089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2</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$352</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089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3</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$504</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08950">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4</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$640</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13263">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$760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13263">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dirty="0">
                          <a:solidFill>
                            <a:srgbClr val="000000"/>
                          </a:solidFill>
                          <a:latin typeface="Calibri"/>
                          <a:ea typeface="Calibri"/>
                          <a:cs typeface="Calibri"/>
                          <a:sym typeface="Calibri"/>
                        </a:rPr>
                        <a:t>6</a:t>
                      </a:r>
                    </a:p>
                  </a:txBody>
                  <a:tcPr marL="68575" marR="68575" marT="0" marB="0">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Clr>
                          <a:srgbClr val="000000"/>
                        </a:buClr>
                        <a:buSzPct val="25000"/>
                        <a:buFont typeface="Calibri"/>
                        <a:buNone/>
                      </a:pPr>
                      <a:r>
                        <a:rPr lang="en" sz="1600" b="1" u="none" strike="noStrike" cap="none">
                          <a:solidFill>
                            <a:srgbClr val="000000"/>
                          </a:solidFill>
                          <a:latin typeface="Calibri"/>
                          <a:ea typeface="Calibri"/>
                          <a:cs typeface="Calibri"/>
                          <a:sym typeface="Calibri"/>
                        </a:rPr>
                        <a:t>$913</a:t>
                      </a:r>
                      <a:endParaRPr lang="en" sz="1600" b="1" u="none" strike="noStrike" cap="none" dirty="0">
                        <a:solidFill>
                          <a:srgbClr val="000000"/>
                        </a:solidFill>
                        <a:latin typeface="Calibri"/>
                        <a:ea typeface="Calibri"/>
                        <a:cs typeface="Calibri"/>
                        <a:sym typeface="Calibri"/>
                      </a:endParaRPr>
                    </a:p>
                  </a:txBody>
                  <a:tcPr marL="68575" marR="68575"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19790959"/>
                  </a:ext>
                </a:extLst>
              </a:tr>
            </a:tbl>
          </a:graphicData>
        </a:graphic>
      </p:graphicFrame>
      <p:sp>
        <p:nvSpPr>
          <p:cNvPr id="144" name="Shape 144"/>
          <p:cNvSpPr txBox="1"/>
          <p:nvPr/>
        </p:nvSpPr>
        <p:spPr>
          <a:xfrm>
            <a:off x="848475" y="4714275"/>
            <a:ext cx="4356600" cy="283200"/>
          </a:xfrm>
          <a:prstGeom prst="rect">
            <a:avLst/>
          </a:prstGeom>
          <a:noFill/>
          <a:ln>
            <a:noFill/>
          </a:ln>
        </p:spPr>
        <p:txBody>
          <a:bodyPr wrap="square" lIns="91425" tIns="91425" rIns="91425" bIns="91425" anchor="t" anchorCtr="0">
            <a:noAutofit/>
          </a:bodyPr>
          <a:lstStyle/>
          <a:p>
            <a:pPr lvl="0">
              <a:spcBef>
                <a:spcPts val="0"/>
              </a:spcBef>
              <a:buNone/>
            </a:pPr>
            <a:r>
              <a:rPr lang="en" i="1" dirty="0"/>
              <a:t>Effective October 1, 2017 to September 30, 2018</a:t>
            </a:r>
          </a:p>
        </p:txBody>
      </p:sp>
      <p:pic>
        <p:nvPicPr>
          <p:cNvPr id="7" name="Picture 6" descr="Image result for calfresh logo"/>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639200" y="142557"/>
            <a:ext cx="1885796" cy="692843"/>
          </a:xfrm>
          <a:prstGeom prst="rect">
            <a:avLst/>
          </a:prstGeom>
          <a:noFill/>
          <a:ln>
            <a:noFill/>
          </a:ln>
        </p:spPr>
      </p:pic>
      <p:sp>
        <p:nvSpPr>
          <p:cNvPr id="8" name="Rectangle 7"/>
          <p:cNvSpPr/>
          <p:nvPr/>
        </p:nvSpPr>
        <p:spPr>
          <a:xfrm>
            <a:off x="261399" y="835400"/>
            <a:ext cx="6020132"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p:nvPr/>
        </p:nvSpPr>
        <p:spPr>
          <a:xfrm>
            <a:off x="261400" y="262700"/>
            <a:ext cx="6051936"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1" name="Shape 151"/>
          <p:cNvSpPr txBox="1">
            <a:spLocks noGrp="1"/>
          </p:cNvSpPr>
          <p:nvPr>
            <p:ph type="title"/>
          </p:nvPr>
        </p:nvSpPr>
        <p:spPr>
          <a:xfrm>
            <a:off x="334750" y="229750"/>
            <a:ext cx="63682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CalFresh Overview</a:t>
            </a:r>
          </a:p>
        </p:txBody>
      </p:sp>
      <p:sp>
        <p:nvSpPr>
          <p:cNvPr id="152" name="Shape 152"/>
          <p:cNvSpPr txBox="1">
            <a:spLocks noGrp="1"/>
          </p:cNvSpPr>
          <p:nvPr>
            <p:ph type="body" idx="1"/>
          </p:nvPr>
        </p:nvSpPr>
        <p:spPr>
          <a:xfrm>
            <a:off x="184499" y="944224"/>
            <a:ext cx="8642977" cy="3756729"/>
          </a:xfrm>
          <a:prstGeom prst="rect">
            <a:avLst/>
          </a:prstGeom>
        </p:spPr>
        <p:txBody>
          <a:bodyPr wrap="square" lIns="91425" tIns="91425" rIns="91425" bIns="91425" anchor="t" anchorCtr="0">
            <a:noAutofit/>
          </a:bodyPr>
          <a:lstStyle/>
          <a:p>
            <a:pPr lvl="0" rtl="0">
              <a:lnSpc>
                <a:spcPct val="100000"/>
              </a:lnSpc>
              <a:spcBef>
                <a:spcPts val="0"/>
              </a:spcBef>
              <a:spcAft>
                <a:spcPts val="1000"/>
              </a:spcAft>
              <a:buNone/>
            </a:pPr>
            <a:r>
              <a:rPr lang="en" sz="2400" b="1" i="1" dirty="0">
                <a:solidFill>
                  <a:schemeClr val="accent1">
                    <a:lumMod val="50000"/>
                  </a:schemeClr>
                </a:solidFill>
                <a:latin typeface="Lato"/>
                <a:ea typeface="Lato"/>
                <a:cs typeface="Lato"/>
                <a:sym typeface="Lato"/>
              </a:rPr>
              <a:t>Does financial aid count as income?</a:t>
            </a:r>
          </a:p>
          <a:p>
            <a:pPr marL="457200" lvl="0" indent="-381000" rtl="0">
              <a:lnSpc>
                <a:spcPct val="100000"/>
              </a:lnSpc>
              <a:spcBef>
                <a:spcPts val="0"/>
              </a:spcBef>
              <a:spcAft>
                <a:spcPts val="1000"/>
              </a:spcAft>
              <a:buClr>
                <a:srgbClr val="002F4A"/>
              </a:buClr>
              <a:buSzPct val="100000"/>
              <a:buFont typeface="Lato"/>
            </a:pPr>
            <a:r>
              <a:rPr lang="en" sz="2000" dirty="0">
                <a:solidFill>
                  <a:schemeClr val="accent1">
                    <a:lumMod val="50000"/>
                  </a:schemeClr>
                </a:solidFill>
                <a:latin typeface="Lato"/>
                <a:ea typeface="Lato"/>
                <a:cs typeface="Lato"/>
                <a:sym typeface="Lato"/>
              </a:rPr>
              <a:t>Grants, scholarships and work study are not counted as income when determining CalFresh eligibility. They are considered exempt income.</a:t>
            </a:r>
          </a:p>
          <a:p>
            <a:pPr marL="76200" lvl="3">
              <a:lnSpc>
                <a:spcPct val="100000"/>
              </a:lnSpc>
              <a:spcAft>
                <a:spcPts val="1000"/>
              </a:spcAft>
              <a:buClr>
                <a:srgbClr val="002F4A"/>
              </a:buClr>
              <a:buNone/>
            </a:pPr>
            <a:r>
              <a:rPr lang="en" sz="2000" dirty="0">
                <a:solidFill>
                  <a:schemeClr val="accent1">
                    <a:lumMod val="50000"/>
                  </a:schemeClr>
                </a:solidFill>
                <a:latin typeface="Lato"/>
                <a:ea typeface="Lato"/>
                <a:cs typeface="Lato"/>
                <a:sym typeface="Lato"/>
              </a:rPr>
              <a:t>	Examples: Pell grant, Chafee grant, Cal Grants, Stafford, Perkins, PLUS, and consolidation loans.</a:t>
            </a:r>
          </a:p>
          <a:p>
            <a:pPr lvl="0" rtl="0">
              <a:spcBef>
                <a:spcPts val="0"/>
              </a:spcBef>
              <a:buNone/>
            </a:pPr>
            <a:endParaRPr dirty="0">
              <a:solidFill>
                <a:schemeClr val="accent1">
                  <a:lumMod val="50000"/>
                </a:schemeClr>
              </a:solidFill>
            </a:endParaRPr>
          </a:p>
        </p:txBody>
      </p:sp>
      <p:sp>
        <p:nvSpPr>
          <p:cNvPr id="153" name="Shape 153"/>
          <p:cNvSpPr txBox="1"/>
          <p:nvPr/>
        </p:nvSpPr>
        <p:spPr>
          <a:xfrm>
            <a:off x="114300" y="4579809"/>
            <a:ext cx="9102850" cy="484500"/>
          </a:xfrm>
          <a:prstGeom prst="rect">
            <a:avLst/>
          </a:prstGeom>
          <a:noFill/>
          <a:ln>
            <a:noFill/>
          </a:ln>
        </p:spPr>
        <p:txBody>
          <a:bodyPr wrap="square" lIns="91425" tIns="91425" rIns="91425" bIns="91425" anchor="t" anchorCtr="0">
            <a:noAutofit/>
          </a:bodyPr>
          <a:lstStyle/>
          <a:p>
            <a:pPr lvl="0">
              <a:spcBef>
                <a:spcPts val="0"/>
              </a:spcBef>
              <a:buNone/>
            </a:pPr>
            <a:endParaRPr lang="en" i="1" dirty="0">
              <a:solidFill>
                <a:srgbClr val="002F4A"/>
              </a:solidFill>
            </a:endParaRPr>
          </a:p>
          <a:p>
            <a:pPr lvl="0">
              <a:spcBef>
                <a:spcPts val="0"/>
              </a:spcBef>
              <a:buNone/>
            </a:pPr>
            <a:r>
              <a:rPr lang="en" i="1" dirty="0">
                <a:solidFill>
                  <a:srgbClr val="002F4A"/>
                </a:solidFill>
              </a:rPr>
              <a:t>**CalFresh benefits do not count as income and do not affect taxes or financial aid eligibility </a:t>
            </a:r>
          </a:p>
        </p:txBody>
      </p:sp>
      <p:pic>
        <p:nvPicPr>
          <p:cNvPr id="6" name="Picture 5" descr="Image result for calfresh logo"/>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639200" y="142557"/>
            <a:ext cx="1885796" cy="692843"/>
          </a:xfrm>
          <a:prstGeom prst="rect">
            <a:avLst/>
          </a:prstGeom>
          <a:noFill/>
          <a:ln>
            <a:noFill/>
          </a:ln>
        </p:spPr>
      </p:pic>
      <p:sp>
        <p:nvSpPr>
          <p:cNvPr id="7" name="Rectangle 6"/>
          <p:cNvSpPr/>
          <p:nvPr/>
        </p:nvSpPr>
        <p:spPr>
          <a:xfrm>
            <a:off x="261399" y="835400"/>
            <a:ext cx="6051937"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Kari\AppData\Local\Temp\AdobeStock_89178310.jpe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41894" b="24560"/>
          <a:stretch/>
        </p:blipFill>
        <p:spPr bwMode="auto">
          <a:xfrm>
            <a:off x="1727097" y="3290522"/>
            <a:ext cx="5877256" cy="1314387"/>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p:nvPr/>
        </p:nvSpPr>
        <p:spPr>
          <a:xfrm>
            <a:off x="261400" y="262700"/>
            <a:ext cx="6059888"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0" name="Shape 160"/>
          <p:cNvSpPr txBox="1">
            <a:spLocks noGrp="1"/>
          </p:cNvSpPr>
          <p:nvPr>
            <p:ph type="title"/>
          </p:nvPr>
        </p:nvSpPr>
        <p:spPr>
          <a:xfrm>
            <a:off x="334750" y="229750"/>
            <a:ext cx="643976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CalFresh Overview</a:t>
            </a:r>
          </a:p>
        </p:txBody>
      </p:sp>
      <p:sp>
        <p:nvSpPr>
          <p:cNvPr id="161" name="Shape 161"/>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lvl="0" rtl="0">
              <a:lnSpc>
                <a:spcPct val="100000"/>
              </a:lnSpc>
              <a:spcBef>
                <a:spcPts val="0"/>
              </a:spcBef>
              <a:spcAft>
                <a:spcPts val="1000"/>
              </a:spcAft>
              <a:buNone/>
            </a:pPr>
            <a:r>
              <a:rPr lang="en-US" sz="3000" i="1" dirty="0">
                <a:solidFill>
                  <a:schemeClr val="accent1">
                    <a:lumMod val="50000"/>
                  </a:schemeClr>
                </a:solidFill>
                <a:latin typeface="Lato"/>
                <a:ea typeface="Lato"/>
                <a:cs typeface="Lato"/>
                <a:sym typeface="Lato"/>
              </a:rPr>
              <a:t>Educational Assistance and Gift Card Policy</a:t>
            </a:r>
            <a:endParaRPr lang="en" sz="3000" i="1" dirty="0">
              <a:solidFill>
                <a:schemeClr val="accent1">
                  <a:lumMod val="50000"/>
                </a:schemeClr>
              </a:solidFill>
              <a:latin typeface="Lato"/>
              <a:ea typeface="Lato"/>
              <a:cs typeface="Lato"/>
              <a:sym typeface="Lato"/>
            </a:endParaRPr>
          </a:p>
          <a:p>
            <a:pPr marL="457200" lvl="0" indent="-381000" rtl="0">
              <a:lnSpc>
                <a:spcPct val="100000"/>
              </a:lnSpc>
              <a:spcBef>
                <a:spcPts val="640"/>
              </a:spcBef>
              <a:spcAft>
                <a:spcPts val="1000"/>
              </a:spcAft>
              <a:buClr>
                <a:srgbClr val="002F4A"/>
              </a:buClr>
              <a:buSzPct val="100000"/>
              <a:buFont typeface="Lato"/>
              <a:buChar char="•"/>
            </a:pPr>
            <a:r>
              <a:rPr lang="en" sz="2400" dirty="0">
                <a:solidFill>
                  <a:schemeClr val="accent1">
                    <a:lumMod val="50000"/>
                  </a:schemeClr>
                </a:solidFill>
                <a:latin typeface="Lato"/>
                <a:ea typeface="Lato"/>
                <a:cs typeface="Lato"/>
                <a:sym typeface="Lato"/>
              </a:rPr>
              <a:t>When providing students </a:t>
            </a:r>
            <a:r>
              <a:rPr lang="en" sz="2400" dirty="0">
                <a:solidFill>
                  <a:srgbClr val="F68B1F"/>
                </a:solidFill>
                <a:latin typeface="Lato"/>
                <a:ea typeface="Lato"/>
                <a:cs typeface="Lato"/>
                <a:sym typeface="Lato"/>
              </a:rPr>
              <a:t>educational assistance </a:t>
            </a:r>
            <a:r>
              <a:rPr lang="en" sz="2400" dirty="0">
                <a:solidFill>
                  <a:schemeClr val="accent1">
                    <a:lumMod val="50000"/>
                  </a:schemeClr>
                </a:solidFill>
                <a:latin typeface="Lato"/>
                <a:ea typeface="Lato"/>
                <a:cs typeface="Lato"/>
                <a:sym typeface="Lato"/>
              </a:rPr>
              <a:t>(e.g. stipends, book vouchers, gift cards, emergency funds, etc.), the lender/third party may “earmark” the funds to be used for educational purposes as outlined in MPP 63-502.2(e). </a:t>
            </a:r>
            <a:endParaRPr lang="en" sz="2400" strike="sngStrike" dirty="0">
              <a:solidFill>
                <a:schemeClr val="accent1">
                  <a:lumMod val="50000"/>
                </a:schemeClr>
              </a:solidFill>
              <a:latin typeface="Lato"/>
              <a:ea typeface="Lato"/>
              <a:cs typeface="Lato"/>
              <a:sym typeface="Lato"/>
            </a:endParaRPr>
          </a:p>
        </p:txBody>
      </p:sp>
      <p:pic>
        <p:nvPicPr>
          <p:cNvPr id="5" name="Picture 4" descr="Image result for calfresh logo"/>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639200" y="142557"/>
            <a:ext cx="1885796" cy="692843"/>
          </a:xfrm>
          <a:prstGeom prst="rect">
            <a:avLst/>
          </a:prstGeom>
          <a:noFill/>
          <a:ln>
            <a:noFill/>
          </a:ln>
        </p:spPr>
      </p:pic>
      <p:sp>
        <p:nvSpPr>
          <p:cNvPr id="6" name="Rectangle 5"/>
          <p:cNvSpPr/>
          <p:nvPr/>
        </p:nvSpPr>
        <p:spPr>
          <a:xfrm>
            <a:off x="261399" y="835400"/>
            <a:ext cx="6059889"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Users\Kari\AppData\Local\Temp\AdobeStock_89049040.jpe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4116" b="28888"/>
          <a:stretch/>
        </p:blipFill>
        <p:spPr bwMode="auto">
          <a:xfrm>
            <a:off x="3579700" y="3522421"/>
            <a:ext cx="4019176" cy="12593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lvl="0" rtl="0">
              <a:lnSpc>
                <a:spcPct val="100000"/>
              </a:lnSpc>
              <a:spcBef>
                <a:spcPts val="1000"/>
              </a:spcBef>
              <a:spcAft>
                <a:spcPts val="0"/>
              </a:spcAft>
              <a:buNone/>
            </a:pPr>
            <a:r>
              <a:rPr lang="en" sz="1800" b="1" dirty="0">
                <a:solidFill>
                  <a:schemeClr val="accent1">
                    <a:lumMod val="50000"/>
                  </a:schemeClr>
                </a:solidFill>
                <a:latin typeface="Lato"/>
                <a:ea typeface="Lato"/>
                <a:cs typeface="Lato"/>
                <a:sym typeface="Lato"/>
              </a:rPr>
              <a:t>N</a:t>
            </a:r>
            <a:r>
              <a:rPr lang="en-US" sz="2000" b="1" dirty="0">
                <a:solidFill>
                  <a:schemeClr val="accent1">
                    <a:lumMod val="50000"/>
                  </a:schemeClr>
                </a:solidFill>
                <a:latin typeface="Lato"/>
                <a:ea typeface="Lato"/>
                <a:cs typeface="Lato"/>
                <a:sym typeface="Lato"/>
              </a:rPr>
              <a:t>e</a:t>
            </a:r>
            <a:r>
              <a:rPr lang="en" sz="2000" b="1" dirty="0">
                <a:solidFill>
                  <a:schemeClr val="accent1">
                    <a:lumMod val="50000"/>
                  </a:schemeClr>
                </a:solidFill>
                <a:latin typeface="Lato"/>
                <a:ea typeface="Lato"/>
                <a:cs typeface="Lato"/>
                <a:sym typeface="Lato"/>
              </a:rPr>
              <a:t>w All County Information Notice  No. I-68-17 </a:t>
            </a:r>
          </a:p>
          <a:p>
            <a:pPr>
              <a:lnSpc>
                <a:spcPct val="100000"/>
              </a:lnSpc>
              <a:spcAft>
                <a:spcPts val="0"/>
              </a:spcAft>
              <a:buNone/>
            </a:pPr>
            <a:endParaRPr lang="en-US" sz="2000" b="1" dirty="0">
              <a:solidFill>
                <a:schemeClr val="accent1">
                  <a:lumMod val="50000"/>
                </a:schemeClr>
              </a:solidFill>
              <a:latin typeface="Lato" panose="020B0604020202020204" charset="0"/>
            </a:endParaRPr>
          </a:p>
          <a:p>
            <a:pPr>
              <a:lnSpc>
                <a:spcPct val="100000"/>
              </a:lnSpc>
              <a:spcAft>
                <a:spcPts val="0"/>
              </a:spcAft>
              <a:buNone/>
            </a:pPr>
            <a:r>
              <a:rPr lang="en-US" sz="2000" b="1" dirty="0">
                <a:solidFill>
                  <a:schemeClr val="accent1">
                    <a:lumMod val="50000"/>
                  </a:schemeClr>
                </a:solidFill>
                <a:latin typeface="Lato" panose="020B0604020202020204" charset="0"/>
              </a:rPr>
              <a:t>Who is a Non Minor Dependent (NMD)?</a:t>
            </a:r>
            <a:endParaRPr lang="en-US" sz="2000" dirty="0">
              <a:solidFill>
                <a:schemeClr val="accent1">
                  <a:lumMod val="50000"/>
                </a:schemeClr>
              </a:solidFill>
              <a:latin typeface="Lato" panose="020B0604020202020204" charset="0"/>
            </a:endParaRPr>
          </a:p>
          <a:p>
            <a:pPr>
              <a:lnSpc>
                <a:spcPct val="100000"/>
              </a:lnSpc>
              <a:spcAft>
                <a:spcPts val="0"/>
              </a:spcAft>
              <a:buNone/>
            </a:pPr>
            <a:r>
              <a:rPr lang="en-US" sz="2000" dirty="0">
                <a:solidFill>
                  <a:schemeClr val="accent1">
                    <a:lumMod val="50000"/>
                  </a:schemeClr>
                </a:solidFill>
                <a:latin typeface="Lato" panose="020B0604020202020204" charset="0"/>
              </a:rPr>
              <a:t>With the passage of AB 12/212, California created a new process for serving foster youth who are between the ages of 18 and 21. Known as extended foster care, this process began on January 1, 2012. When a foster youth turns 18 years old, the youth will become a “Non-Minor Dependent (NMD)”unless the young adult “opts out” of the foster care system. A NMD is a youth who is 18, 19 or 20 years of age and is participating in extended foster case. </a:t>
            </a:r>
          </a:p>
          <a:p>
            <a:pPr>
              <a:lnSpc>
                <a:spcPct val="100000"/>
              </a:lnSpc>
              <a:spcAft>
                <a:spcPts val="0"/>
              </a:spcAft>
              <a:buNone/>
            </a:pPr>
            <a:endParaRPr lang="en-US" sz="2000" dirty="0">
              <a:solidFill>
                <a:schemeClr val="accent1">
                  <a:lumMod val="50000"/>
                </a:schemeClr>
              </a:solidFill>
              <a:latin typeface="Lato" panose="020B0604020202020204" charset="0"/>
            </a:endParaRPr>
          </a:p>
          <a:p>
            <a:pPr>
              <a:lnSpc>
                <a:spcPct val="100000"/>
              </a:lnSpc>
              <a:spcAft>
                <a:spcPts val="0"/>
              </a:spcAft>
              <a:buNone/>
            </a:pPr>
            <a:r>
              <a:rPr lang="en-US" sz="2000" b="1" i="1" dirty="0">
                <a:solidFill>
                  <a:schemeClr val="accent1">
                    <a:lumMod val="50000"/>
                  </a:schemeClr>
                </a:solidFill>
                <a:latin typeface="Lato" panose="020B0604020202020204" charset="0"/>
              </a:rPr>
              <a:t>Participating in extended foster care does not disqualify a NMD from eligibility for CalFresh benefits. </a:t>
            </a:r>
          </a:p>
          <a:p>
            <a:pPr lvl="0" rtl="0">
              <a:lnSpc>
                <a:spcPct val="100000"/>
              </a:lnSpc>
              <a:spcBef>
                <a:spcPts val="1000"/>
              </a:spcBef>
              <a:spcAft>
                <a:spcPts val="0"/>
              </a:spcAft>
              <a:buNone/>
            </a:pPr>
            <a:endParaRPr lang="en" sz="1800" dirty="0">
              <a:solidFill>
                <a:schemeClr val="accent1">
                  <a:lumMod val="50000"/>
                </a:schemeClr>
              </a:solidFill>
              <a:latin typeface="Lato"/>
              <a:ea typeface="Lato"/>
              <a:cs typeface="Lato"/>
              <a:sym typeface="Lato"/>
            </a:endParaRPr>
          </a:p>
        </p:txBody>
      </p:sp>
      <p:sp>
        <p:nvSpPr>
          <p:cNvPr id="181" name="Shape 181"/>
          <p:cNvSpPr/>
          <p:nvPr/>
        </p:nvSpPr>
        <p:spPr>
          <a:xfrm>
            <a:off x="261400" y="262700"/>
            <a:ext cx="8056522"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dirty="0"/>
          </a:p>
        </p:txBody>
      </p:sp>
      <p:sp>
        <p:nvSpPr>
          <p:cNvPr id="182" name="Shape 182"/>
          <p:cNvSpPr txBox="1">
            <a:spLocks noGrp="1"/>
          </p:cNvSpPr>
          <p:nvPr>
            <p:ph type="title"/>
          </p:nvPr>
        </p:nvSpPr>
        <p:spPr>
          <a:xfrm>
            <a:off x="311700" y="262700"/>
            <a:ext cx="8383800" cy="572700"/>
          </a:xfrm>
          <a:prstGeom prst="rect">
            <a:avLst/>
          </a:prstGeom>
        </p:spPr>
        <p:txBody>
          <a:bodyPr wrap="square" lIns="91425" tIns="91425" rIns="91425" bIns="91425" anchor="t" anchorCtr="0">
            <a:noAutofit/>
          </a:bodyPr>
          <a:lstStyle/>
          <a:p>
            <a:pPr lvl="0" rtl="0">
              <a:spcBef>
                <a:spcPts val="0"/>
              </a:spcBef>
              <a:buNone/>
            </a:pPr>
            <a:r>
              <a:rPr lang="en" sz="2400" dirty="0">
                <a:solidFill>
                  <a:schemeClr val="lt1"/>
                </a:solidFill>
              </a:rPr>
              <a:t>R</a:t>
            </a:r>
            <a:r>
              <a:rPr lang="en-US" sz="2400" dirty="0">
                <a:solidFill>
                  <a:schemeClr val="lt1"/>
                </a:solidFill>
              </a:rPr>
              <a:t>e</a:t>
            </a:r>
            <a:r>
              <a:rPr lang="en" sz="2400" dirty="0">
                <a:solidFill>
                  <a:schemeClr val="lt1"/>
                </a:solidFill>
              </a:rPr>
              <a:t>cent P</a:t>
            </a:r>
            <a:r>
              <a:rPr lang="en-US" sz="2400" dirty="0">
                <a:solidFill>
                  <a:schemeClr val="lt1"/>
                </a:solidFill>
              </a:rPr>
              <a:t>o</a:t>
            </a:r>
            <a:r>
              <a:rPr lang="en" sz="2400" dirty="0">
                <a:solidFill>
                  <a:schemeClr val="lt1"/>
                </a:solidFill>
              </a:rPr>
              <a:t>licy Guidance – NMD Eligibility</a:t>
            </a:r>
            <a:endParaRPr lang="en" sz="1050" i="1" dirty="0">
              <a:solidFill>
                <a:schemeClr val="lt1"/>
              </a:solidFill>
            </a:endParaRPr>
          </a:p>
        </p:txBody>
      </p:sp>
      <p:sp>
        <p:nvSpPr>
          <p:cNvPr id="5" name="Rectangle 4"/>
          <p:cNvSpPr/>
          <p:nvPr/>
        </p:nvSpPr>
        <p:spPr>
          <a:xfrm>
            <a:off x="261399" y="835400"/>
            <a:ext cx="8056523"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p:nvPr/>
        </p:nvSpPr>
        <p:spPr>
          <a:xfrm>
            <a:off x="261399" y="262700"/>
            <a:ext cx="8056523"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dirty="0"/>
          </a:p>
        </p:txBody>
      </p:sp>
      <p:sp>
        <p:nvSpPr>
          <p:cNvPr id="182" name="Shape 182"/>
          <p:cNvSpPr txBox="1">
            <a:spLocks noGrp="1"/>
          </p:cNvSpPr>
          <p:nvPr>
            <p:ph type="title"/>
          </p:nvPr>
        </p:nvSpPr>
        <p:spPr>
          <a:xfrm>
            <a:off x="311700" y="262700"/>
            <a:ext cx="8383800" cy="572700"/>
          </a:xfrm>
          <a:prstGeom prst="rect">
            <a:avLst/>
          </a:prstGeom>
        </p:spPr>
        <p:txBody>
          <a:bodyPr wrap="square" lIns="91425" tIns="91425" rIns="91425" bIns="91425" anchor="t" anchorCtr="0">
            <a:noAutofit/>
          </a:bodyPr>
          <a:lstStyle/>
          <a:p>
            <a:pPr lvl="0" rtl="0">
              <a:spcBef>
                <a:spcPts val="0"/>
              </a:spcBef>
              <a:buNone/>
            </a:pPr>
            <a:r>
              <a:rPr lang="en" sz="2400" dirty="0">
                <a:solidFill>
                  <a:schemeClr val="lt1"/>
                </a:solidFill>
              </a:rPr>
              <a:t>R</a:t>
            </a:r>
            <a:r>
              <a:rPr lang="en-US" sz="2400" dirty="0">
                <a:solidFill>
                  <a:schemeClr val="lt1"/>
                </a:solidFill>
              </a:rPr>
              <a:t>e</a:t>
            </a:r>
            <a:r>
              <a:rPr lang="en" sz="2400" dirty="0">
                <a:solidFill>
                  <a:schemeClr val="lt1"/>
                </a:solidFill>
              </a:rPr>
              <a:t>cent P</a:t>
            </a:r>
            <a:r>
              <a:rPr lang="en-US" sz="2400" dirty="0">
                <a:solidFill>
                  <a:schemeClr val="lt1"/>
                </a:solidFill>
              </a:rPr>
              <a:t>o</a:t>
            </a:r>
            <a:r>
              <a:rPr lang="en" sz="2400" dirty="0">
                <a:solidFill>
                  <a:schemeClr val="lt1"/>
                </a:solidFill>
              </a:rPr>
              <a:t>licy Guidance – NMD Eligibility</a:t>
            </a:r>
            <a:endParaRPr lang="en" sz="1050" i="1" dirty="0">
              <a:solidFill>
                <a:schemeClr val="lt1"/>
              </a:solidFill>
            </a:endParaRPr>
          </a:p>
        </p:txBody>
      </p:sp>
      <p:sp>
        <p:nvSpPr>
          <p:cNvPr id="180" name="Shape 180"/>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a:lnSpc>
                <a:spcPct val="100000"/>
              </a:lnSpc>
              <a:spcAft>
                <a:spcPts val="0"/>
              </a:spcAft>
              <a:buNone/>
            </a:pPr>
            <a:r>
              <a:rPr lang="en-US" sz="2000" b="1" dirty="0">
                <a:solidFill>
                  <a:schemeClr val="accent1">
                    <a:lumMod val="50000"/>
                  </a:schemeClr>
                </a:solidFill>
                <a:latin typeface="Lato" panose="020B0604020202020204" charset="0"/>
              </a:rPr>
              <a:t>Overview: Foster Youth Eligibility Rules</a:t>
            </a:r>
          </a:p>
          <a:p>
            <a:pPr lvl="0">
              <a:lnSpc>
                <a:spcPct val="100000"/>
              </a:lnSpc>
              <a:spcAft>
                <a:spcPts val="0"/>
              </a:spcAft>
              <a:buNone/>
            </a:pPr>
            <a:r>
              <a:rPr lang="en-US" sz="2000" dirty="0">
                <a:solidFill>
                  <a:schemeClr val="accent1">
                    <a:lumMod val="50000"/>
                  </a:schemeClr>
                </a:solidFill>
                <a:latin typeface="Lato" panose="020B0604020202020204" charset="0"/>
              </a:rPr>
              <a:t>Current policy provides that when determining CalFresh eligibility for a household that includes a foster youth, the household has the option to exclude the foster youth and the value of the foster youth’s foster care payment from the income calculation if it is in the household’s best interest to do so.</a:t>
            </a:r>
          </a:p>
          <a:p>
            <a:pPr lvl="0">
              <a:lnSpc>
                <a:spcPct val="100000"/>
              </a:lnSpc>
              <a:spcAft>
                <a:spcPts val="0"/>
              </a:spcAft>
              <a:buNone/>
            </a:pPr>
            <a:endParaRPr lang="en-US" sz="2000" dirty="0">
              <a:solidFill>
                <a:schemeClr val="accent1">
                  <a:lumMod val="50000"/>
                </a:schemeClr>
              </a:solidFill>
              <a:latin typeface="Lato" panose="020B0604020202020204" charset="0"/>
            </a:endParaRPr>
          </a:p>
          <a:p>
            <a:pPr lvl="0">
              <a:lnSpc>
                <a:spcPct val="100000"/>
              </a:lnSpc>
              <a:spcAft>
                <a:spcPts val="0"/>
              </a:spcAft>
              <a:buNone/>
            </a:pPr>
            <a:r>
              <a:rPr lang="en-US" sz="2000" dirty="0">
                <a:solidFill>
                  <a:schemeClr val="accent1">
                    <a:lumMod val="50000"/>
                  </a:schemeClr>
                </a:solidFill>
                <a:latin typeface="Lato" panose="020B0604020202020204" charset="0"/>
              </a:rPr>
              <a:t>Applies to all foster youth, including NMDs. </a:t>
            </a:r>
          </a:p>
          <a:p>
            <a:pPr marL="285750" lvl="1" indent="-285750">
              <a:lnSpc>
                <a:spcPct val="100000"/>
              </a:lnSpc>
              <a:spcAft>
                <a:spcPts val="0"/>
              </a:spcAft>
            </a:pPr>
            <a:r>
              <a:rPr lang="en-US" sz="2000" dirty="0">
                <a:solidFill>
                  <a:schemeClr val="accent1">
                    <a:lumMod val="50000"/>
                  </a:schemeClr>
                </a:solidFill>
                <a:latin typeface="Lato" panose="020B0604020202020204" charset="0"/>
              </a:rPr>
              <a:t>The exception to this rule: NMDs who are a CalFresh household of one. </a:t>
            </a:r>
          </a:p>
          <a:p>
            <a:pPr marL="285750" lvl="1" indent="-285750">
              <a:lnSpc>
                <a:spcPct val="100000"/>
              </a:lnSpc>
              <a:spcAft>
                <a:spcPts val="0"/>
              </a:spcAft>
            </a:pPr>
            <a:r>
              <a:rPr lang="en-US" sz="2000" dirty="0">
                <a:solidFill>
                  <a:schemeClr val="accent1">
                    <a:lumMod val="50000"/>
                  </a:schemeClr>
                </a:solidFill>
                <a:latin typeface="Lato" panose="020B0604020202020204" charset="0"/>
              </a:rPr>
              <a:t>A NMD and the NMD’s income cannot be excluded from a household of one as no CalFresh household would remain.</a:t>
            </a:r>
          </a:p>
          <a:p>
            <a:pPr lvl="0" rtl="0">
              <a:lnSpc>
                <a:spcPct val="100000"/>
              </a:lnSpc>
              <a:spcBef>
                <a:spcPts val="1000"/>
              </a:spcBef>
              <a:spcAft>
                <a:spcPts val="0"/>
              </a:spcAft>
              <a:buNone/>
            </a:pPr>
            <a:endParaRPr lang="en" sz="1800" dirty="0">
              <a:solidFill>
                <a:schemeClr val="accent1">
                  <a:lumMod val="50000"/>
                </a:schemeClr>
              </a:solidFill>
              <a:latin typeface="Lato" panose="020B0604020202020204" charset="0"/>
              <a:ea typeface="Lato"/>
              <a:cs typeface="Lato"/>
              <a:sym typeface="Lato"/>
            </a:endParaRPr>
          </a:p>
        </p:txBody>
      </p:sp>
      <p:sp>
        <p:nvSpPr>
          <p:cNvPr id="5" name="Rectangle 4"/>
          <p:cNvSpPr/>
          <p:nvPr/>
        </p:nvSpPr>
        <p:spPr>
          <a:xfrm>
            <a:off x="261399" y="835400"/>
            <a:ext cx="8056523"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43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9218" name="Picture 2" descr="C:\Old Computer\Desktop\IMAGES\iStock_000059078024_Lar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3516"/>
          <a:stretch/>
        </p:blipFill>
        <p:spPr bwMode="auto">
          <a:xfrm>
            <a:off x="5215050" y="2281318"/>
            <a:ext cx="3714265" cy="2862181"/>
          </a:xfrm>
          <a:prstGeom prst="rect">
            <a:avLst/>
          </a:prstGeom>
          <a:noFill/>
          <a:extLst>
            <a:ext uri="{909E8E84-426E-40DD-AFC4-6F175D3DCCD1}">
              <a14:hiddenFill xmlns:a14="http://schemas.microsoft.com/office/drawing/2010/main">
                <a:solidFill>
                  <a:srgbClr val="FFFFFF"/>
                </a:solidFill>
              </a14:hiddenFill>
            </a:ext>
          </a:extLst>
        </p:spPr>
      </p:pic>
      <p:sp>
        <p:nvSpPr>
          <p:cNvPr id="181" name="Shape 181"/>
          <p:cNvSpPr/>
          <p:nvPr/>
        </p:nvSpPr>
        <p:spPr>
          <a:xfrm>
            <a:off x="261399" y="262700"/>
            <a:ext cx="8056523"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dirty="0"/>
          </a:p>
        </p:txBody>
      </p:sp>
      <p:sp>
        <p:nvSpPr>
          <p:cNvPr id="182" name="Shape 182"/>
          <p:cNvSpPr txBox="1">
            <a:spLocks noGrp="1"/>
          </p:cNvSpPr>
          <p:nvPr>
            <p:ph type="title"/>
          </p:nvPr>
        </p:nvSpPr>
        <p:spPr>
          <a:xfrm>
            <a:off x="311700" y="262700"/>
            <a:ext cx="8383800" cy="572700"/>
          </a:xfrm>
          <a:prstGeom prst="rect">
            <a:avLst/>
          </a:prstGeom>
        </p:spPr>
        <p:txBody>
          <a:bodyPr wrap="square" lIns="91425" tIns="91425" rIns="91425" bIns="91425" anchor="t" anchorCtr="0">
            <a:noAutofit/>
          </a:bodyPr>
          <a:lstStyle/>
          <a:p>
            <a:pPr lvl="0" rtl="0">
              <a:spcBef>
                <a:spcPts val="0"/>
              </a:spcBef>
              <a:buNone/>
            </a:pPr>
            <a:r>
              <a:rPr lang="en" sz="2400" dirty="0">
                <a:solidFill>
                  <a:schemeClr val="lt1"/>
                </a:solidFill>
              </a:rPr>
              <a:t>R</a:t>
            </a:r>
            <a:r>
              <a:rPr lang="en-US" sz="2400" dirty="0">
                <a:solidFill>
                  <a:schemeClr val="lt1"/>
                </a:solidFill>
              </a:rPr>
              <a:t>e</a:t>
            </a:r>
            <a:r>
              <a:rPr lang="en" sz="2400" dirty="0">
                <a:solidFill>
                  <a:schemeClr val="lt1"/>
                </a:solidFill>
              </a:rPr>
              <a:t>cent P</a:t>
            </a:r>
            <a:r>
              <a:rPr lang="en-US" sz="2400" dirty="0">
                <a:solidFill>
                  <a:schemeClr val="lt1"/>
                </a:solidFill>
              </a:rPr>
              <a:t>o</a:t>
            </a:r>
            <a:r>
              <a:rPr lang="en" sz="2400" dirty="0">
                <a:solidFill>
                  <a:schemeClr val="lt1"/>
                </a:solidFill>
              </a:rPr>
              <a:t>licy Guidance – NMD Eligibility</a:t>
            </a:r>
            <a:endParaRPr lang="en" sz="1050" i="1" dirty="0">
              <a:solidFill>
                <a:schemeClr val="lt1"/>
              </a:solidFill>
            </a:endParaRPr>
          </a:p>
        </p:txBody>
      </p:sp>
      <p:sp>
        <p:nvSpPr>
          <p:cNvPr id="180" name="Shape 180"/>
          <p:cNvSpPr txBox="1">
            <a:spLocks noGrp="1"/>
          </p:cNvSpPr>
          <p:nvPr>
            <p:ph type="body" idx="1"/>
          </p:nvPr>
        </p:nvSpPr>
        <p:spPr>
          <a:xfrm>
            <a:off x="184500" y="944225"/>
            <a:ext cx="8133422" cy="4072200"/>
          </a:xfrm>
          <a:prstGeom prst="rect">
            <a:avLst/>
          </a:prstGeom>
        </p:spPr>
        <p:txBody>
          <a:bodyPr wrap="square" lIns="91425" tIns="91425" rIns="91425" bIns="91425" anchor="t" anchorCtr="0">
            <a:noAutofit/>
          </a:bodyPr>
          <a:lstStyle/>
          <a:p>
            <a:pPr fontAlgn="base">
              <a:lnSpc>
                <a:spcPct val="100000"/>
              </a:lnSpc>
              <a:spcAft>
                <a:spcPts val="0"/>
              </a:spcAft>
              <a:buNone/>
            </a:pPr>
            <a:r>
              <a:rPr lang="en-US" sz="2000" b="1" dirty="0">
                <a:solidFill>
                  <a:schemeClr val="accent1">
                    <a:lumMod val="50000"/>
                  </a:schemeClr>
                </a:solidFill>
                <a:latin typeface="Lato" panose="020B0604020202020204" charset="0"/>
              </a:rPr>
              <a:t>NMD Placement Types</a:t>
            </a:r>
          </a:p>
          <a:p>
            <a:pPr fontAlgn="base">
              <a:lnSpc>
                <a:spcPct val="100000"/>
              </a:lnSpc>
              <a:spcAft>
                <a:spcPts val="0"/>
              </a:spcAft>
              <a:buNone/>
            </a:pPr>
            <a:endParaRPr lang="en-US" sz="2000" dirty="0">
              <a:solidFill>
                <a:schemeClr val="accent1">
                  <a:lumMod val="50000"/>
                </a:schemeClr>
              </a:solidFill>
              <a:latin typeface="Lato" panose="020B0604020202020204" charset="0"/>
            </a:endParaRPr>
          </a:p>
          <a:p>
            <a:pPr marL="285750" indent="-285750" fontAlgn="base">
              <a:lnSpc>
                <a:spcPct val="100000"/>
              </a:lnSpc>
              <a:spcAft>
                <a:spcPts val="0"/>
              </a:spcAft>
              <a:buFont typeface="Courier New" panose="02070309020205020404" pitchFamily="49" charset="0"/>
              <a:buChar char="o"/>
            </a:pPr>
            <a:r>
              <a:rPr lang="en-US" sz="2000" dirty="0">
                <a:solidFill>
                  <a:schemeClr val="accent1">
                    <a:lumMod val="50000"/>
                  </a:schemeClr>
                </a:solidFill>
                <a:latin typeface="Lato" panose="020B0604020202020204" charset="0"/>
              </a:rPr>
              <a:t>Remaining in the existing home of a relative or Non-Related Extended Family; licensed foster family home; certified foster family agency home; home of a non-related legal guardian who guardianship was established by the court; or group home;</a:t>
            </a:r>
          </a:p>
          <a:p>
            <a:pPr fontAlgn="base">
              <a:lnSpc>
                <a:spcPct val="100000"/>
              </a:lnSpc>
              <a:spcAft>
                <a:spcPts val="0"/>
              </a:spcAft>
              <a:buNone/>
            </a:pPr>
            <a:endParaRPr lang="en-US" sz="2000" dirty="0">
              <a:solidFill>
                <a:schemeClr val="accent1">
                  <a:lumMod val="50000"/>
                </a:schemeClr>
              </a:solidFill>
              <a:latin typeface="Lato" panose="020B0604020202020204" charset="0"/>
            </a:endParaRPr>
          </a:p>
          <a:p>
            <a:pPr marL="285750" indent="-285750" fontAlgn="base">
              <a:lnSpc>
                <a:spcPct val="100000"/>
              </a:lnSpc>
              <a:spcAft>
                <a:spcPts val="0"/>
              </a:spcAft>
              <a:buFont typeface="Courier New" panose="02070309020205020404" pitchFamily="49" charset="0"/>
              <a:buChar char="o"/>
            </a:pPr>
            <a:r>
              <a:rPr lang="en-US" sz="2000" dirty="0">
                <a:solidFill>
                  <a:schemeClr val="accent1">
                    <a:lumMod val="50000"/>
                  </a:schemeClr>
                </a:solidFill>
                <a:latin typeface="Lato" panose="020B0604020202020204" charset="0"/>
              </a:rPr>
              <a:t>THP-Plus Foster Care; and</a:t>
            </a:r>
          </a:p>
          <a:p>
            <a:pPr fontAlgn="base">
              <a:lnSpc>
                <a:spcPct val="100000"/>
              </a:lnSpc>
              <a:spcAft>
                <a:spcPts val="0"/>
              </a:spcAft>
              <a:buNone/>
            </a:pPr>
            <a:endParaRPr lang="en-US" sz="2000" dirty="0">
              <a:solidFill>
                <a:schemeClr val="accent1">
                  <a:lumMod val="50000"/>
                </a:schemeClr>
              </a:solidFill>
              <a:latin typeface="Lato" panose="020B0604020202020204" charset="0"/>
            </a:endParaRPr>
          </a:p>
          <a:p>
            <a:pPr marL="285750" indent="-285750" fontAlgn="base">
              <a:lnSpc>
                <a:spcPct val="100000"/>
              </a:lnSpc>
              <a:spcAft>
                <a:spcPts val="0"/>
              </a:spcAft>
              <a:buFont typeface="Courier New" panose="02070309020205020404" pitchFamily="49" charset="0"/>
              <a:buChar char="o"/>
            </a:pPr>
            <a:r>
              <a:rPr lang="en-US" sz="2000" dirty="0">
                <a:solidFill>
                  <a:schemeClr val="accent1">
                    <a:lumMod val="50000"/>
                  </a:schemeClr>
                </a:solidFill>
                <a:latin typeface="Lato" panose="020B0604020202020204" charset="0"/>
              </a:rPr>
              <a:t>Supervised Independent Living Placement (SILP). </a:t>
            </a:r>
          </a:p>
          <a:p>
            <a:pPr lvl="0" rtl="0">
              <a:lnSpc>
                <a:spcPct val="100000"/>
              </a:lnSpc>
              <a:spcBef>
                <a:spcPts val="1000"/>
              </a:spcBef>
              <a:spcAft>
                <a:spcPts val="0"/>
              </a:spcAft>
              <a:buNone/>
            </a:pPr>
            <a:endParaRPr lang="en" sz="1800" dirty="0">
              <a:solidFill>
                <a:schemeClr val="accent1">
                  <a:lumMod val="50000"/>
                </a:schemeClr>
              </a:solidFill>
              <a:latin typeface="Lato" panose="020B0604020202020204" charset="0"/>
              <a:ea typeface="Lato"/>
              <a:cs typeface="Lato"/>
              <a:sym typeface="Lato"/>
            </a:endParaRPr>
          </a:p>
        </p:txBody>
      </p:sp>
      <p:sp>
        <p:nvSpPr>
          <p:cNvPr id="5" name="Rectangle 4"/>
          <p:cNvSpPr/>
          <p:nvPr/>
        </p:nvSpPr>
        <p:spPr>
          <a:xfrm>
            <a:off x="261399" y="835400"/>
            <a:ext cx="8056523"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780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p:nvPr/>
        </p:nvSpPr>
        <p:spPr>
          <a:xfrm>
            <a:off x="261400" y="262700"/>
            <a:ext cx="8056522"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dirty="0"/>
          </a:p>
        </p:txBody>
      </p:sp>
      <p:sp>
        <p:nvSpPr>
          <p:cNvPr id="182" name="Shape 182"/>
          <p:cNvSpPr txBox="1">
            <a:spLocks noGrp="1"/>
          </p:cNvSpPr>
          <p:nvPr>
            <p:ph type="title"/>
          </p:nvPr>
        </p:nvSpPr>
        <p:spPr>
          <a:xfrm>
            <a:off x="311700" y="262700"/>
            <a:ext cx="8383800" cy="572700"/>
          </a:xfrm>
          <a:prstGeom prst="rect">
            <a:avLst/>
          </a:prstGeom>
        </p:spPr>
        <p:txBody>
          <a:bodyPr wrap="square" lIns="91425" tIns="91425" rIns="91425" bIns="91425" anchor="t" anchorCtr="0">
            <a:noAutofit/>
          </a:bodyPr>
          <a:lstStyle/>
          <a:p>
            <a:pPr lvl="0" rtl="0">
              <a:spcBef>
                <a:spcPts val="0"/>
              </a:spcBef>
              <a:buNone/>
            </a:pPr>
            <a:r>
              <a:rPr lang="en" sz="2400" dirty="0">
                <a:solidFill>
                  <a:schemeClr val="lt1"/>
                </a:solidFill>
              </a:rPr>
              <a:t>R</a:t>
            </a:r>
            <a:r>
              <a:rPr lang="en-US" sz="2400" dirty="0">
                <a:solidFill>
                  <a:schemeClr val="lt1"/>
                </a:solidFill>
              </a:rPr>
              <a:t>e</a:t>
            </a:r>
            <a:r>
              <a:rPr lang="en" sz="2400" dirty="0">
                <a:solidFill>
                  <a:schemeClr val="lt1"/>
                </a:solidFill>
              </a:rPr>
              <a:t>cent P</a:t>
            </a:r>
            <a:r>
              <a:rPr lang="en-US" sz="2400" dirty="0">
                <a:solidFill>
                  <a:schemeClr val="lt1"/>
                </a:solidFill>
              </a:rPr>
              <a:t>o</a:t>
            </a:r>
            <a:r>
              <a:rPr lang="en" sz="2400" dirty="0">
                <a:solidFill>
                  <a:schemeClr val="lt1"/>
                </a:solidFill>
              </a:rPr>
              <a:t>licy Guidance – NMD Eligibility</a:t>
            </a:r>
            <a:endParaRPr lang="en" sz="1050" i="1" dirty="0">
              <a:solidFill>
                <a:schemeClr val="lt1"/>
              </a:solidFill>
            </a:endParaRPr>
          </a:p>
        </p:txBody>
      </p:sp>
      <p:sp>
        <p:nvSpPr>
          <p:cNvPr id="180" name="Shape 180"/>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a:lnSpc>
                <a:spcPct val="100000"/>
              </a:lnSpc>
              <a:spcAft>
                <a:spcPts val="0"/>
              </a:spcAft>
              <a:buNone/>
            </a:pPr>
            <a:r>
              <a:rPr lang="en-US" sz="1800" b="1" dirty="0">
                <a:solidFill>
                  <a:schemeClr val="accent1">
                    <a:lumMod val="50000"/>
                  </a:schemeClr>
                </a:solidFill>
                <a:latin typeface="Lato" panose="020B0604020202020204" charset="0"/>
              </a:rPr>
              <a:t>Treatment of Non-Minor Dependent (NMD) Income</a:t>
            </a:r>
            <a:endParaRPr lang="en-US" sz="1800" dirty="0">
              <a:solidFill>
                <a:schemeClr val="accent1">
                  <a:lumMod val="50000"/>
                </a:schemeClr>
              </a:solidFill>
              <a:latin typeface="Lato" panose="020B0604020202020204" charset="0"/>
            </a:endParaRPr>
          </a:p>
          <a:p>
            <a:pPr lvl="0">
              <a:lnSpc>
                <a:spcPct val="100000"/>
              </a:lnSpc>
              <a:spcAft>
                <a:spcPts val="0"/>
              </a:spcAft>
              <a:buNone/>
            </a:pPr>
            <a:r>
              <a:rPr lang="en-US" sz="1800" dirty="0">
                <a:solidFill>
                  <a:schemeClr val="accent1">
                    <a:lumMod val="50000"/>
                  </a:schemeClr>
                </a:solidFill>
                <a:latin typeface="Lato" panose="020B0604020202020204" charset="0"/>
              </a:rPr>
              <a:t>Any portion of the NMD’s foster care payment that is received directly by the NMD is considered unearned income and included when determining the household’s eligibility and benefit level.</a:t>
            </a:r>
          </a:p>
          <a:p>
            <a:pPr lvl="0">
              <a:lnSpc>
                <a:spcPct val="100000"/>
              </a:lnSpc>
              <a:spcAft>
                <a:spcPts val="0"/>
              </a:spcAft>
              <a:buNone/>
            </a:pPr>
            <a:endParaRPr lang="en-US" sz="1800" dirty="0">
              <a:solidFill>
                <a:schemeClr val="accent1">
                  <a:lumMod val="50000"/>
                </a:schemeClr>
              </a:solidFill>
              <a:latin typeface="Lato" panose="020B0604020202020204" charset="0"/>
            </a:endParaRPr>
          </a:p>
          <a:p>
            <a:pPr lvl="0">
              <a:lnSpc>
                <a:spcPct val="100000"/>
              </a:lnSpc>
              <a:spcAft>
                <a:spcPts val="0"/>
              </a:spcAft>
              <a:buNone/>
            </a:pPr>
            <a:r>
              <a:rPr lang="en-US" sz="1800" dirty="0">
                <a:solidFill>
                  <a:schemeClr val="accent1">
                    <a:lumMod val="50000"/>
                  </a:schemeClr>
                </a:solidFill>
                <a:latin typeface="Lato" panose="020B0604020202020204" charset="0"/>
              </a:rPr>
              <a:t>Any portion that is not paid directly to the NMD must be excluded as unearned income. This includes the portion of the foster care payment that is paid directly to a transitional housing placement provider. </a:t>
            </a:r>
          </a:p>
          <a:p>
            <a:pPr lvl="1">
              <a:lnSpc>
                <a:spcPct val="100000"/>
              </a:lnSpc>
              <a:spcAft>
                <a:spcPts val="0"/>
              </a:spcAft>
              <a:buNone/>
            </a:pPr>
            <a:endParaRPr lang="en-US" sz="1800" dirty="0">
              <a:solidFill>
                <a:schemeClr val="accent1">
                  <a:lumMod val="50000"/>
                </a:schemeClr>
              </a:solidFill>
              <a:latin typeface="Lato" panose="020B0604020202020204" charset="0"/>
            </a:endParaRPr>
          </a:p>
          <a:p>
            <a:pPr marL="285750" lvl="1" indent="-285750">
              <a:lnSpc>
                <a:spcPct val="100000"/>
              </a:lnSpc>
              <a:spcAft>
                <a:spcPts val="0"/>
              </a:spcAft>
              <a:buFont typeface="Courier New" panose="02070309020205020404" pitchFamily="49" charset="0"/>
              <a:buChar char="o"/>
            </a:pPr>
            <a:r>
              <a:rPr lang="en-US" sz="1800" dirty="0">
                <a:solidFill>
                  <a:schemeClr val="accent1">
                    <a:lumMod val="50000"/>
                  </a:schemeClr>
                </a:solidFill>
                <a:latin typeface="Lato" panose="020B0604020202020204" charset="0"/>
              </a:rPr>
              <a:t>Money that is not legally obligated to be paid to the household, but which is paid to a third party for a household expense, must be excluded from income as a vendor payment. Therefore, any portion of the foster care payment not paid directly to the NMD is considered a vendor payment.</a:t>
            </a:r>
          </a:p>
          <a:p>
            <a:pPr>
              <a:lnSpc>
                <a:spcPct val="100000"/>
              </a:lnSpc>
              <a:spcAft>
                <a:spcPts val="0"/>
              </a:spcAft>
              <a:buNone/>
            </a:pPr>
            <a:endParaRPr lang="en-US" sz="1800" dirty="0">
              <a:solidFill>
                <a:schemeClr val="accent1">
                  <a:lumMod val="50000"/>
                </a:schemeClr>
              </a:solidFill>
              <a:latin typeface="Lato" panose="020B0604020202020204" charset="0"/>
            </a:endParaRPr>
          </a:p>
          <a:p>
            <a:pPr lvl="0" rtl="0">
              <a:lnSpc>
                <a:spcPct val="100000"/>
              </a:lnSpc>
              <a:spcBef>
                <a:spcPts val="1000"/>
              </a:spcBef>
              <a:spcAft>
                <a:spcPts val="0"/>
              </a:spcAft>
              <a:buNone/>
            </a:pPr>
            <a:endParaRPr lang="en" sz="1800" dirty="0">
              <a:solidFill>
                <a:schemeClr val="accent1">
                  <a:lumMod val="50000"/>
                </a:schemeClr>
              </a:solidFill>
              <a:latin typeface="Lato" panose="020B0604020202020204" charset="0"/>
              <a:ea typeface="Lato"/>
              <a:cs typeface="Lato"/>
              <a:sym typeface="Lato"/>
            </a:endParaRPr>
          </a:p>
        </p:txBody>
      </p:sp>
      <p:sp>
        <p:nvSpPr>
          <p:cNvPr id="5" name="Rectangle 4"/>
          <p:cNvSpPr/>
          <p:nvPr/>
        </p:nvSpPr>
        <p:spPr>
          <a:xfrm>
            <a:off x="261399" y="835400"/>
            <a:ext cx="8056523"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09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p:nvPr/>
        </p:nvSpPr>
        <p:spPr>
          <a:xfrm>
            <a:off x="261400" y="262700"/>
            <a:ext cx="8056522"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dirty="0"/>
          </a:p>
        </p:txBody>
      </p:sp>
      <p:sp>
        <p:nvSpPr>
          <p:cNvPr id="182" name="Shape 182"/>
          <p:cNvSpPr txBox="1">
            <a:spLocks noGrp="1"/>
          </p:cNvSpPr>
          <p:nvPr>
            <p:ph type="title"/>
          </p:nvPr>
        </p:nvSpPr>
        <p:spPr>
          <a:xfrm>
            <a:off x="311700" y="262700"/>
            <a:ext cx="8383800" cy="572700"/>
          </a:xfrm>
          <a:prstGeom prst="rect">
            <a:avLst/>
          </a:prstGeom>
        </p:spPr>
        <p:txBody>
          <a:bodyPr wrap="square" lIns="91425" tIns="91425" rIns="91425" bIns="91425" anchor="t" anchorCtr="0">
            <a:noAutofit/>
          </a:bodyPr>
          <a:lstStyle/>
          <a:p>
            <a:pPr lvl="0" rtl="0">
              <a:spcBef>
                <a:spcPts val="0"/>
              </a:spcBef>
              <a:buNone/>
            </a:pPr>
            <a:r>
              <a:rPr lang="en" sz="2400" dirty="0">
                <a:solidFill>
                  <a:schemeClr val="lt1"/>
                </a:solidFill>
              </a:rPr>
              <a:t>R</a:t>
            </a:r>
            <a:r>
              <a:rPr lang="en-US" sz="2400" dirty="0">
                <a:solidFill>
                  <a:schemeClr val="lt1"/>
                </a:solidFill>
              </a:rPr>
              <a:t>e</a:t>
            </a:r>
            <a:r>
              <a:rPr lang="en" sz="2400" dirty="0">
                <a:solidFill>
                  <a:schemeClr val="lt1"/>
                </a:solidFill>
              </a:rPr>
              <a:t>cent P</a:t>
            </a:r>
            <a:r>
              <a:rPr lang="en-US" sz="2400" dirty="0">
                <a:solidFill>
                  <a:schemeClr val="lt1"/>
                </a:solidFill>
              </a:rPr>
              <a:t>o</a:t>
            </a:r>
            <a:r>
              <a:rPr lang="en" sz="2400" dirty="0">
                <a:solidFill>
                  <a:schemeClr val="lt1"/>
                </a:solidFill>
              </a:rPr>
              <a:t>licy Guidance – NMD Eligibility</a:t>
            </a:r>
            <a:endParaRPr lang="en" sz="1050" i="1" dirty="0">
              <a:solidFill>
                <a:schemeClr val="lt1"/>
              </a:solidFill>
            </a:endParaRPr>
          </a:p>
        </p:txBody>
      </p:sp>
      <p:sp>
        <p:nvSpPr>
          <p:cNvPr id="180" name="Shape 180"/>
          <p:cNvSpPr txBox="1">
            <a:spLocks noGrp="1"/>
          </p:cNvSpPr>
          <p:nvPr>
            <p:ph type="body" idx="1"/>
          </p:nvPr>
        </p:nvSpPr>
        <p:spPr>
          <a:xfrm>
            <a:off x="184500" y="944225"/>
            <a:ext cx="8638200" cy="1671754"/>
          </a:xfrm>
          <a:prstGeom prst="rect">
            <a:avLst/>
          </a:prstGeom>
        </p:spPr>
        <p:txBody>
          <a:bodyPr wrap="square" lIns="91425" tIns="91425" rIns="91425" bIns="91425" anchor="t" anchorCtr="0">
            <a:noAutofit/>
          </a:bodyPr>
          <a:lstStyle/>
          <a:p>
            <a:pPr>
              <a:lnSpc>
                <a:spcPct val="100000"/>
              </a:lnSpc>
              <a:spcAft>
                <a:spcPts val="0"/>
              </a:spcAft>
              <a:buNone/>
            </a:pPr>
            <a:r>
              <a:rPr lang="en-US" sz="2400" b="1" dirty="0">
                <a:solidFill>
                  <a:schemeClr val="accent1">
                    <a:lumMod val="50000"/>
                  </a:schemeClr>
                </a:solidFill>
                <a:latin typeface="Lato" panose="020B0604020202020204" charset="0"/>
              </a:rPr>
              <a:t>Gift Cards &amp; Income</a:t>
            </a:r>
            <a:endParaRPr lang="en-US" sz="2400" dirty="0">
              <a:solidFill>
                <a:schemeClr val="accent1">
                  <a:lumMod val="50000"/>
                </a:schemeClr>
              </a:solidFill>
              <a:latin typeface="Lato" panose="020B0604020202020204" charset="0"/>
            </a:endParaRPr>
          </a:p>
          <a:p>
            <a:pPr lvl="0">
              <a:lnSpc>
                <a:spcPct val="100000"/>
              </a:lnSpc>
              <a:spcAft>
                <a:spcPts val="0"/>
              </a:spcAft>
              <a:buNone/>
            </a:pPr>
            <a:r>
              <a:rPr lang="en-US" sz="2400" dirty="0">
                <a:solidFill>
                  <a:schemeClr val="accent1">
                    <a:lumMod val="50000"/>
                  </a:schemeClr>
                </a:solidFill>
                <a:latin typeface="Lato" panose="020B0604020202020204" charset="0"/>
              </a:rPr>
              <a:t>If the extended foster care provider gives the NMD a gift card instead of money as a stipend, the gift card is only counted as income if it is a credit card company prepaid gift card. </a:t>
            </a:r>
          </a:p>
          <a:p>
            <a:pPr lvl="0">
              <a:lnSpc>
                <a:spcPct val="100000"/>
              </a:lnSpc>
              <a:spcAft>
                <a:spcPts val="0"/>
              </a:spcAft>
              <a:buNone/>
            </a:pPr>
            <a:endParaRPr lang="en-US" sz="2400" dirty="0">
              <a:solidFill>
                <a:schemeClr val="accent1">
                  <a:lumMod val="50000"/>
                </a:schemeClr>
              </a:solidFill>
              <a:latin typeface="Lato" panose="020B0604020202020204" charset="0"/>
            </a:endParaRPr>
          </a:p>
        </p:txBody>
      </p:sp>
      <p:sp>
        <p:nvSpPr>
          <p:cNvPr id="5" name="Rectangle 4"/>
          <p:cNvSpPr/>
          <p:nvPr/>
        </p:nvSpPr>
        <p:spPr>
          <a:xfrm>
            <a:off x="261399" y="835400"/>
            <a:ext cx="8056523"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C:\Old Computer\Desktop\IMAGES\iStock_000038735182_Larg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57856" y="2814243"/>
            <a:ext cx="2960066" cy="1973188"/>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97790" y="3053432"/>
            <a:ext cx="5024113" cy="2436564"/>
          </a:xfrm>
          <a:prstGeom prst="rect">
            <a:avLst/>
          </a:prstGeom>
        </p:spPr>
        <p:txBody>
          <a:bodyPr wrap="square">
            <a:spAutoFit/>
          </a:bodyPr>
          <a:lstStyle/>
          <a:p>
            <a:pPr lvl="0"/>
            <a:r>
              <a:rPr lang="en-US" sz="2400" b="1" dirty="0">
                <a:solidFill>
                  <a:schemeClr val="accent1">
                    <a:lumMod val="50000"/>
                  </a:schemeClr>
                </a:solidFill>
                <a:latin typeface="Lato" panose="020B0604020202020204" charset="0"/>
              </a:rPr>
              <a:t>Establishment specific gift cards are excluded as resources in determining a household’s eligibility or benefit level. </a:t>
            </a:r>
          </a:p>
          <a:p>
            <a:endParaRPr lang="en-US" sz="2400" b="1" dirty="0">
              <a:solidFill>
                <a:schemeClr val="accent1">
                  <a:lumMod val="50000"/>
                </a:schemeClr>
              </a:solidFill>
              <a:latin typeface="Lato" panose="020B0604020202020204" charset="0"/>
            </a:endParaRPr>
          </a:p>
          <a:p>
            <a:pPr lvl="0">
              <a:spcBef>
                <a:spcPts val="1000"/>
              </a:spcBef>
            </a:pPr>
            <a:endParaRPr lang="en" sz="2400" b="1" dirty="0">
              <a:solidFill>
                <a:schemeClr val="accent1">
                  <a:lumMod val="50000"/>
                </a:schemeClr>
              </a:solidFill>
              <a:latin typeface="Lato" panose="020B0604020202020204" charset="0"/>
              <a:ea typeface="Lato"/>
              <a:cs typeface="Lato"/>
              <a:sym typeface="Lato"/>
            </a:endParaRPr>
          </a:p>
        </p:txBody>
      </p:sp>
    </p:spTree>
    <p:extLst>
      <p:ext uri="{BB962C8B-B14F-4D97-AF65-F5344CB8AC3E}">
        <p14:creationId xmlns:p14="http://schemas.microsoft.com/office/powerpoint/2010/main" val="96944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p:nvPr/>
        </p:nvSpPr>
        <p:spPr>
          <a:xfrm>
            <a:off x="261399" y="262700"/>
            <a:ext cx="8056523"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dirty="0"/>
          </a:p>
        </p:txBody>
      </p:sp>
      <p:sp>
        <p:nvSpPr>
          <p:cNvPr id="182" name="Shape 182"/>
          <p:cNvSpPr txBox="1">
            <a:spLocks noGrp="1"/>
          </p:cNvSpPr>
          <p:nvPr>
            <p:ph type="title"/>
          </p:nvPr>
        </p:nvSpPr>
        <p:spPr>
          <a:xfrm>
            <a:off x="311700" y="262700"/>
            <a:ext cx="8383800" cy="572700"/>
          </a:xfrm>
          <a:prstGeom prst="rect">
            <a:avLst/>
          </a:prstGeom>
        </p:spPr>
        <p:txBody>
          <a:bodyPr wrap="square" lIns="91425" tIns="91425" rIns="91425" bIns="91425" anchor="t" anchorCtr="0">
            <a:noAutofit/>
          </a:bodyPr>
          <a:lstStyle/>
          <a:p>
            <a:pPr lvl="0" rtl="0">
              <a:spcBef>
                <a:spcPts val="0"/>
              </a:spcBef>
              <a:buNone/>
            </a:pPr>
            <a:r>
              <a:rPr lang="en" sz="2000" dirty="0">
                <a:solidFill>
                  <a:schemeClr val="lt1"/>
                </a:solidFill>
              </a:rPr>
              <a:t>R</a:t>
            </a:r>
            <a:r>
              <a:rPr lang="en-US" sz="2000" dirty="0">
                <a:solidFill>
                  <a:schemeClr val="lt1"/>
                </a:solidFill>
              </a:rPr>
              <a:t>e</a:t>
            </a:r>
            <a:r>
              <a:rPr lang="en" sz="2000" dirty="0">
                <a:solidFill>
                  <a:schemeClr val="lt1"/>
                </a:solidFill>
              </a:rPr>
              <a:t>cent P</a:t>
            </a:r>
            <a:r>
              <a:rPr lang="en-US" sz="2000" dirty="0">
                <a:solidFill>
                  <a:schemeClr val="lt1"/>
                </a:solidFill>
              </a:rPr>
              <a:t>o</a:t>
            </a:r>
            <a:r>
              <a:rPr lang="en" sz="2000" dirty="0">
                <a:solidFill>
                  <a:schemeClr val="lt1"/>
                </a:solidFill>
              </a:rPr>
              <a:t>licy Guidance – Foster Youth Students</a:t>
            </a:r>
            <a:endParaRPr lang="en" sz="1000" i="1" dirty="0">
              <a:solidFill>
                <a:schemeClr val="lt1"/>
              </a:solidFill>
            </a:endParaRPr>
          </a:p>
        </p:txBody>
      </p:sp>
      <p:sp>
        <p:nvSpPr>
          <p:cNvPr id="180" name="Shape 180"/>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a:lnSpc>
                <a:spcPct val="100000"/>
              </a:lnSpc>
              <a:spcAft>
                <a:spcPts val="0"/>
              </a:spcAft>
              <a:buNone/>
            </a:pPr>
            <a:r>
              <a:rPr lang="en-US" sz="1600" b="1" dirty="0">
                <a:solidFill>
                  <a:schemeClr val="accent1">
                    <a:lumMod val="50000"/>
                  </a:schemeClr>
                </a:solidFill>
                <a:latin typeface="Lato" panose="020B0604020202020204" charset="0"/>
              </a:rPr>
              <a:t>All County Letter 17-05: CalFresh Student Eligibility  </a:t>
            </a:r>
          </a:p>
          <a:p>
            <a:pPr>
              <a:lnSpc>
                <a:spcPct val="100000"/>
              </a:lnSpc>
              <a:spcAft>
                <a:spcPts val="0"/>
              </a:spcAft>
              <a:buNone/>
            </a:pPr>
            <a:endParaRPr lang="en-US" sz="1800" b="1" dirty="0">
              <a:solidFill>
                <a:schemeClr val="accent1">
                  <a:lumMod val="50000"/>
                </a:schemeClr>
              </a:solidFill>
              <a:latin typeface="Lato" panose="020B0604020202020204" charset="0"/>
            </a:endParaRPr>
          </a:p>
          <a:p>
            <a:pPr>
              <a:lnSpc>
                <a:spcPct val="100000"/>
              </a:lnSpc>
              <a:spcAft>
                <a:spcPts val="0"/>
              </a:spcAft>
              <a:buNone/>
            </a:pPr>
            <a:r>
              <a:rPr lang="en-US" sz="1600" b="1" dirty="0">
                <a:solidFill>
                  <a:schemeClr val="accent1">
                    <a:lumMod val="50000"/>
                  </a:schemeClr>
                </a:solidFill>
                <a:latin typeface="Lato" panose="020B0604020202020204" charset="0"/>
              </a:rPr>
              <a:t>Assembly Bill 1930 </a:t>
            </a:r>
          </a:p>
          <a:p>
            <a:pPr>
              <a:lnSpc>
                <a:spcPct val="100000"/>
              </a:lnSpc>
              <a:spcAft>
                <a:spcPts val="0"/>
              </a:spcAft>
              <a:buNone/>
            </a:pPr>
            <a:r>
              <a:rPr lang="en-US" dirty="0">
                <a:solidFill>
                  <a:schemeClr val="accent1">
                    <a:lumMod val="50000"/>
                  </a:schemeClr>
                </a:solidFill>
              </a:rPr>
              <a:t>AB1930 mandated that CDSS, in consultation with the representatives listed below, establish a protocol to identify and verify all potential exemptions to the student eligibility rule. It required that this consultation take place, to the extent possible, through the existing student eligibility workgroup, which was established to improve CalFresh access among students in order to reduce the high rate of hunger and food insecurity occurring on college campuses. </a:t>
            </a:r>
            <a:endParaRPr lang="en-US" b="1" dirty="0">
              <a:solidFill>
                <a:schemeClr val="accent1">
                  <a:lumMod val="50000"/>
                </a:schemeClr>
              </a:solidFill>
              <a:latin typeface="Lato" panose="020B0604020202020204" charset="0"/>
            </a:endParaRPr>
          </a:p>
          <a:p>
            <a:pPr>
              <a:lnSpc>
                <a:spcPct val="100000"/>
              </a:lnSpc>
              <a:spcAft>
                <a:spcPts val="0"/>
              </a:spcAft>
              <a:buNone/>
            </a:pPr>
            <a:endParaRPr lang="en-US" dirty="0">
              <a:solidFill>
                <a:schemeClr val="accent1">
                  <a:lumMod val="50000"/>
                </a:schemeClr>
              </a:solidFill>
            </a:endParaRPr>
          </a:p>
          <a:p>
            <a:pPr marL="285750" lvl="1" indent="-285750">
              <a:lnSpc>
                <a:spcPct val="100000"/>
              </a:lnSpc>
              <a:spcAft>
                <a:spcPts val="0"/>
              </a:spcAft>
              <a:buFont typeface="Courier New" panose="02070309020205020404" pitchFamily="49" charset="0"/>
              <a:buChar char="o"/>
            </a:pPr>
            <a:r>
              <a:rPr lang="en-US" sz="1400" dirty="0">
                <a:solidFill>
                  <a:schemeClr val="accent1">
                    <a:lumMod val="50000"/>
                  </a:schemeClr>
                </a:solidFill>
              </a:rPr>
              <a:t>California Community Colleges Chancellor’s Office;</a:t>
            </a:r>
          </a:p>
          <a:p>
            <a:pPr marL="285750" lvl="1" indent="-285750">
              <a:lnSpc>
                <a:spcPct val="100000"/>
              </a:lnSpc>
              <a:spcAft>
                <a:spcPts val="0"/>
              </a:spcAft>
              <a:buFont typeface="Courier New" panose="02070309020205020404" pitchFamily="49" charset="0"/>
              <a:buChar char="o"/>
            </a:pPr>
            <a:r>
              <a:rPr lang="en-US" sz="1400" dirty="0">
                <a:solidFill>
                  <a:schemeClr val="accent1">
                    <a:lumMod val="50000"/>
                  </a:schemeClr>
                </a:solidFill>
              </a:rPr>
              <a:t>California State University Office of the Chancellor;</a:t>
            </a:r>
          </a:p>
          <a:p>
            <a:pPr marL="285750" lvl="1" indent="-285750">
              <a:lnSpc>
                <a:spcPct val="100000"/>
              </a:lnSpc>
              <a:spcAft>
                <a:spcPts val="0"/>
              </a:spcAft>
              <a:buFont typeface="Courier New" panose="02070309020205020404" pitchFamily="49" charset="0"/>
              <a:buChar char="o"/>
            </a:pPr>
            <a:r>
              <a:rPr lang="en-US" sz="1400" dirty="0">
                <a:solidFill>
                  <a:schemeClr val="accent1">
                    <a:lumMod val="50000"/>
                  </a:schemeClr>
                </a:solidFill>
              </a:rPr>
              <a:t>Office of the President: University of California; </a:t>
            </a:r>
          </a:p>
          <a:p>
            <a:pPr marL="285750" lvl="1" indent="-285750">
              <a:lnSpc>
                <a:spcPct val="100000"/>
              </a:lnSpc>
              <a:spcAft>
                <a:spcPts val="0"/>
              </a:spcAft>
              <a:buFont typeface="Courier New" panose="02070309020205020404" pitchFamily="49" charset="0"/>
              <a:buChar char="o"/>
            </a:pPr>
            <a:r>
              <a:rPr lang="en-US" sz="1400" dirty="0">
                <a:solidFill>
                  <a:schemeClr val="accent1">
                    <a:lumMod val="50000"/>
                  </a:schemeClr>
                </a:solidFill>
              </a:rPr>
              <a:t>California Workforce Development Board;</a:t>
            </a:r>
          </a:p>
          <a:p>
            <a:pPr marL="285750" lvl="1" indent="-285750">
              <a:lnSpc>
                <a:spcPct val="100000"/>
              </a:lnSpc>
              <a:spcAft>
                <a:spcPts val="0"/>
              </a:spcAft>
              <a:buFont typeface="Courier New" panose="02070309020205020404" pitchFamily="49" charset="0"/>
              <a:buChar char="o"/>
            </a:pPr>
            <a:r>
              <a:rPr lang="en-US" sz="1400" dirty="0">
                <a:solidFill>
                  <a:schemeClr val="accent1">
                    <a:lumMod val="50000"/>
                  </a:schemeClr>
                </a:solidFill>
              </a:rPr>
              <a:t>County human service agencies; and</a:t>
            </a:r>
          </a:p>
          <a:p>
            <a:pPr marL="285750" lvl="1" indent="-285750">
              <a:lnSpc>
                <a:spcPct val="100000"/>
              </a:lnSpc>
              <a:spcAft>
                <a:spcPts val="0"/>
              </a:spcAft>
              <a:buFont typeface="Courier New" panose="02070309020205020404" pitchFamily="49" charset="0"/>
              <a:buChar char="o"/>
            </a:pPr>
            <a:r>
              <a:rPr lang="en-US" sz="1400" dirty="0">
                <a:solidFill>
                  <a:schemeClr val="accent1">
                    <a:lumMod val="50000"/>
                  </a:schemeClr>
                </a:solidFill>
              </a:rPr>
              <a:t>Advocates for students and clients.</a:t>
            </a:r>
            <a:endParaRPr lang="en-US" sz="1400" strike="sngStrike" dirty="0">
              <a:solidFill>
                <a:schemeClr val="accent1">
                  <a:lumMod val="50000"/>
                </a:schemeClr>
              </a:solidFill>
            </a:endParaRPr>
          </a:p>
          <a:p>
            <a:pPr>
              <a:lnSpc>
                <a:spcPct val="100000"/>
              </a:lnSpc>
              <a:spcAft>
                <a:spcPts val="0"/>
              </a:spcAft>
              <a:buNone/>
            </a:pPr>
            <a:endParaRPr lang="en-US" dirty="0">
              <a:solidFill>
                <a:schemeClr val="accent1">
                  <a:lumMod val="50000"/>
                </a:schemeClr>
              </a:solidFill>
            </a:endParaRPr>
          </a:p>
          <a:p>
            <a:pPr>
              <a:lnSpc>
                <a:spcPct val="100000"/>
              </a:lnSpc>
              <a:spcAft>
                <a:spcPts val="0"/>
              </a:spcAft>
              <a:buNone/>
            </a:pPr>
            <a:endParaRPr lang="en-US" sz="1600" dirty="0">
              <a:solidFill>
                <a:schemeClr val="accent1">
                  <a:lumMod val="50000"/>
                </a:schemeClr>
              </a:solidFill>
              <a:latin typeface="Lato" panose="020B0604020202020204" charset="0"/>
            </a:endParaRPr>
          </a:p>
          <a:p>
            <a:pPr lvl="0" rtl="0">
              <a:lnSpc>
                <a:spcPct val="100000"/>
              </a:lnSpc>
              <a:spcBef>
                <a:spcPts val="1000"/>
              </a:spcBef>
              <a:spcAft>
                <a:spcPts val="0"/>
              </a:spcAft>
              <a:buNone/>
            </a:pPr>
            <a:endParaRPr lang="en" sz="1800" dirty="0">
              <a:solidFill>
                <a:schemeClr val="accent1">
                  <a:lumMod val="50000"/>
                </a:schemeClr>
              </a:solidFill>
              <a:latin typeface="Lato" panose="020B0604020202020204" charset="0"/>
              <a:ea typeface="Lato"/>
              <a:cs typeface="Lato"/>
              <a:sym typeface="Lato"/>
            </a:endParaRPr>
          </a:p>
        </p:txBody>
      </p:sp>
      <p:sp>
        <p:nvSpPr>
          <p:cNvPr id="5" name="Rectangle 4"/>
          <p:cNvSpPr/>
          <p:nvPr/>
        </p:nvSpPr>
        <p:spPr>
          <a:xfrm>
            <a:off x="261399" y="835400"/>
            <a:ext cx="8056523"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rot="374396">
            <a:off x="6679137" y="2910674"/>
            <a:ext cx="18764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708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Rectangle 1"/>
          <p:cNvSpPr/>
          <p:nvPr/>
        </p:nvSpPr>
        <p:spPr>
          <a:xfrm>
            <a:off x="556591" y="2433099"/>
            <a:ext cx="7761331" cy="1367624"/>
          </a:xfrm>
          <a:prstGeom prst="rect">
            <a:avLst/>
          </a:prstGeom>
          <a:solidFill>
            <a:srgbClr val="F68B1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Shape 181"/>
          <p:cNvSpPr/>
          <p:nvPr/>
        </p:nvSpPr>
        <p:spPr>
          <a:xfrm>
            <a:off x="261399" y="262700"/>
            <a:ext cx="8056523"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dirty="0"/>
          </a:p>
        </p:txBody>
      </p:sp>
      <p:sp>
        <p:nvSpPr>
          <p:cNvPr id="182" name="Shape 182"/>
          <p:cNvSpPr txBox="1">
            <a:spLocks noGrp="1"/>
          </p:cNvSpPr>
          <p:nvPr>
            <p:ph type="title"/>
          </p:nvPr>
        </p:nvSpPr>
        <p:spPr>
          <a:xfrm>
            <a:off x="311700" y="262700"/>
            <a:ext cx="8383800" cy="572700"/>
          </a:xfrm>
          <a:prstGeom prst="rect">
            <a:avLst/>
          </a:prstGeom>
        </p:spPr>
        <p:txBody>
          <a:bodyPr wrap="square" lIns="91425" tIns="91425" rIns="91425" bIns="91425" anchor="t" anchorCtr="0">
            <a:noAutofit/>
          </a:bodyPr>
          <a:lstStyle/>
          <a:p>
            <a:pPr lvl="0" rtl="0">
              <a:spcBef>
                <a:spcPts val="0"/>
              </a:spcBef>
              <a:buNone/>
            </a:pPr>
            <a:r>
              <a:rPr lang="en" sz="2000" dirty="0">
                <a:solidFill>
                  <a:schemeClr val="lt1"/>
                </a:solidFill>
              </a:rPr>
              <a:t>R</a:t>
            </a:r>
            <a:r>
              <a:rPr lang="en-US" sz="2000" dirty="0">
                <a:solidFill>
                  <a:schemeClr val="lt1"/>
                </a:solidFill>
              </a:rPr>
              <a:t>e</a:t>
            </a:r>
            <a:r>
              <a:rPr lang="en" sz="2000" dirty="0">
                <a:solidFill>
                  <a:schemeClr val="lt1"/>
                </a:solidFill>
              </a:rPr>
              <a:t>cent P</a:t>
            </a:r>
            <a:r>
              <a:rPr lang="en-US" sz="2000" dirty="0">
                <a:solidFill>
                  <a:schemeClr val="lt1"/>
                </a:solidFill>
              </a:rPr>
              <a:t>o</a:t>
            </a:r>
            <a:r>
              <a:rPr lang="en" sz="2000" dirty="0">
                <a:solidFill>
                  <a:schemeClr val="lt1"/>
                </a:solidFill>
              </a:rPr>
              <a:t>licy Guidance – Foster Youth Students</a:t>
            </a:r>
            <a:endParaRPr lang="en" sz="1000" i="1" dirty="0">
              <a:solidFill>
                <a:schemeClr val="lt1"/>
              </a:solidFill>
            </a:endParaRPr>
          </a:p>
        </p:txBody>
      </p:sp>
      <p:sp>
        <p:nvSpPr>
          <p:cNvPr id="180" name="Shape 180"/>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a:lnSpc>
                <a:spcPct val="100000"/>
              </a:lnSpc>
              <a:spcAft>
                <a:spcPts val="0"/>
              </a:spcAft>
              <a:buNone/>
            </a:pPr>
            <a:r>
              <a:rPr lang="en-US" sz="1600" b="1" dirty="0">
                <a:solidFill>
                  <a:schemeClr val="accent1">
                    <a:lumMod val="50000"/>
                  </a:schemeClr>
                </a:solidFill>
                <a:latin typeface="Lato" panose="020B0604020202020204" charset="0"/>
              </a:rPr>
              <a:t>Highlights for Current and Former Foster Youth</a:t>
            </a:r>
          </a:p>
          <a:p>
            <a:pPr>
              <a:lnSpc>
                <a:spcPct val="100000"/>
              </a:lnSpc>
              <a:spcAft>
                <a:spcPts val="0"/>
              </a:spcAft>
              <a:buNone/>
            </a:pPr>
            <a:r>
              <a:rPr lang="en-US" sz="1600" dirty="0">
                <a:solidFill>
                  <a:schemeClr val="accent1">
                    <a:lumMod val="50000"/>
                  </a:schemeClr>
                </a:solidFill>
              </a:rPr>
              <a:t>Federal regulation 7 CFR Section 273.5(b)(11) provides that a student is eligible for an exemption from the CalFresh student eligibility rule if the student’s attendance can be described as part of a program to increase the student’s employability. This includes programs specially targeted at current and former foster youth: </a:t>
            </a:r>
            <a:endParaRPr lang="en-US" sz="1600" dirty="0">
              <a:solidFill>
                <a:schemeClr val="accent1">
                  <a:lumMod val="50000"/>
                </a:schemeClr>
              </a:solidFill>
              <a:latin typeface="Lato" panose="020B0604020202020204" charset="0"/>
            </a:endParaRPr>
          </a:p>
          <a:p>
            <a:pPr>
              <a:lnSpc>
                <a:spcPct val="100000"/>
              </a:lnSpc>
              <a:spcAft>
                <a:spcPts val="0"/>
              </a:spcAft>
              <a:buNone/>
            </a:pPr>
            <a:endParaRPr lang="en-US" sz="1600" dirty="0">
              <a:solidFill>
                <a:schemeClr val="accent1">
                  <a:lumMod val="50000"/>
                </a:schemeClr>
              </a:solidFill>
              <a:latin typeface="Lato" panose="020B0604020202020204" charset="0"/>
            </a:endParaRPr>
          </a:p>
          <a:p>
            <a:pPr marL="914400" indent="-285750">
              <a:lnSpc>
                <a:spcPct val="100000"/>
              </a:lnSpc>
              <a:spcAft>
                <a:spcPts val="0"/>
              </a:spcAft>
              <a:buFont typeface="Courier New" panose="02070309020205020404" pitchFamily="49" charset="0"/>
              <a:buChar char="o"/>
            </a:pPr>
            <a:r>
              <a:rPr lang="en-US" sz="1600" dirty="0">
                <a:solidFill>
                  <a:schemeClr val="accent1">
                    <a:lumMod val="50000"/>
                  </a:schemeClr>
                </a:solidFill>
                <a:latin typeface="Lato" panose="020B0604020202020204" charset="0"/>
              </a:rPr>
              <a:t>Guardian Scholars Program</a:t>
            </a:r>
            <a:endParaRPr lang="en" sz="1600" dirty="0">
              <a:solidFill>
                <a:schemeClr val="accent1">
                  <a:lumMod val="50000"/>
                </a:schemeClr>
              </a:solidFill>
              <a:latin typeface="Lato" panose="020B0604020202020204" charset="0"/>
              <a:sym typeface="Lato"/>
            </a:endParaRPr>
          </a:p>
          <a:p>
            <a:pPr marL="914400" indent="-285750">
              <a:lnSpc>
                <a:spcPct val="100000"/>
              </a:lnSpc>
              <a:spcAft>
                <a:spcPts val="0"/>
              </a:spcAft>
              <a:buFont typeface="Courier New" panose="02070309020205020404" pitchFamily="49" charset="0"/>
              <a:buChar char="o"/>
            </a:pPr>
            <a:r>
              <a:rPr lang="en" sz="1600" dirty="0">
                <a:solidFill>
                  <a:schemeClr val="accent1">
                    <a:lumMod val="50000"/>
                  </a:schemeClr>
                </a:solidFill>
                <a:latin typeface="Lato" panose="020B0604020202020204" charset="0"/>
                <a:sym typeface="Lato"/>
              </a:rPr>
              <a:t>Foster Youth Success Initiative (FYSI)</a:t>
            </a:r>
          </a:p>
          <a:p>
            <a:pPr marL="914400" indent="-285750">
              <a:lnSpc>
                <a:spcPct val="100000"/>
              </a:lnSpc>
              <a:spcAft>
                <a:spcPts val="0"/>
              </a:spcAft>
              <a:buFont typeface="Courier New" panose="02070309020205020404" pitchFamily="49" charset="0"/>
              <a:buChar char="o"/>
            </a:pPr>
            <a:r>
              <a:rPr lang="en" sz="1600" dirty="0">
                <a:solidFill>
                  <a:schemeClr val="accent1">
                    <a:lumMod val="50000"/>
                  </a:schemeClr>
                </a:solidFill>
                <a:latin typeface="Lato" panose="020B0604020202020204" charset="0"/>
                <a:sym typeface="Lato"/>
              </a:rPr>
              <a:t>Cooperating Agencies Foster Youth Educational Support (CAYFES)</a:t>
            </a:r>
          </a:p>
          <a:p>
            <a:pPr marL="914400" indent="-285750">
              <a:lnSpc>
                <a:spcPct val="100000"/>
              </a:lnSpc>
              <a:spcAft>
                <a:spcPts val="0"/>
              </a:spcAft>
              <a:buFont typeface="Courier New" panose="02070309020205020404" pitchFamily="49" charset="0"/>
              <a:buChar char="o"/>
            </a:pPr>
            <a:r>
              <a:rPr lang="en" sz="1600" dirty="0">
                <a:solidFill>
                  <a:schemeClr val="accent1">
                    <a:lumMod val="50000"/>
                  </a:schemeClr>
                </a:solidFill>
                <a:latin typeface="Lato" panose="020B0604020202020204" charset="0"/>
                <a:sym typeface="Lato"/>
              </a:rPr>
              <a:t>Chafee Education and Training Voucher (ETV) Program</a:t>
            </a:r>
          </a:p>
          <a:p>
            <a:pPr marL="914400" indent="-285750">
              <a:lnSpc>
                <a:spcPct val="100000"/>
              </a:lnSpc>
              <a:spcAft>
                <a:spcPts val="0"/>
              </a:spcAft>
              <a:buFont typeface="Courier New" panose="02070309020205020404" pitchFamily="49" charset="0"/>
              <a:buChar char="o"/>
            </a:pPr>
            <a:r>
              <a:rPr lang="en" sz="1600" dirty="0">
                <a:solidFill>
                  <a:schemeClr val="accent1">
                    <a:lumMod val="50000"/>
                  </a:schemeClr>
                </a:solidFill>
                <a:latin typeface="Lato" panose="020B0604020202020204" charset="0"/>
                <a:sym typeface="Lato"/>
              </a:rPr>
              <a:t>Extended Foster Care (AB 12/212)</a:t>
            </a:r>
            <a:endParaRPr lang="en-US" dirty="0">
              <a:solidFill>
                <a:schemeClr val="accent1">
                  <a:lumMod val="50000"/>
                </a:schemeClr>
              </a:solidFill>
              <a:latin typeface="Lato" panose="020B0604020202020204" charset="0"/>
            </a:endParaRPr>
          </a:p>
          <a:p>
            <a:pPr>
              <a:lnSpc>
                <a:spcPct val="100000"/>
              </a:lnSpc>
              <a:spcAft>
                <a:spcPts val="0"/>
              </a:spcAft>
              <a:buNone/>
            </a:pPr>
            <a:endParaRPr lang="en-US" sz="2800" dirty="0">
              <a:solidFill>
                <a:schemeClr val="accent1">
                  <a:lumMod val="50000"/>
                </a:schemeClr>
              </a:solidFill>
              <a:latin typeface="Lato" panose="020B0604020202020204" charset="0"/>
              <a:sym typeface="Lato"/>
            </a:endParaRPr>
          </a:p>
          <a:p>
            <a:pPr>
              <a:lnSpc>
                <a:spcPct val="100000"/>
              </a:lnSpc>
              <a:spcAft>
                <a:spcPts val="0"/>
              </a:spcAft>
              <a:buNone/>
            </a:pPr>
            <a:r>
              <a:rPr lang="en-US" b="1" dirty="0">
                <a:solidFill>
                  <a:schemeClr val="accent1">
                    <a:lumMod val="50000"/>
                  </a:schemeClr>
                </a:solidFill>
                <a:latin typeface="Lato" panose="020B0604020202020204" charset="0"/>
                <a:sym typeface="Lato"/>
              </a:rPr>
              <a:t>Special Note: </a:t>
            </a:r>
            <a:r>
              <a:rPr lang="en-US" dirty="0">
                <a:solidFill>
                  <a:schemeClr val="accent1">
                    <a:lumMod val="50000"/>
                  </a:schemeClr>
                </a:solidFill>
                <a:latin typeface="Lato" panose="020B0604020202020204" charset="0"/>
                <a:sym typeface="Lato"/>
              </a:rPr>
              <a:t>NMD’s, who are students, are exempt from the student eligibility requirements. Under Extended Foster Care, the required activities either qualify the NMD for an exemption or result in the NMD meeting the student eligibility work requirement. </a:t>
            </a:r>
            <a:endParaRPr lang="en" sz="1600" dirty="0">
              <a:solidFill>
                <a:schemeClr val="accent1">
                  <a:lumMod val="50000"/>
                </a:schemeClr>
              </a:solidFill>
              <a:latin typeface="Lato" panose="020B0604020202020204" charset="0"/>
              <a:sym typeface="Lato"/>
            </a:endParaRPr>
          </a:p>
        </p:txBody>
      </p:sp>
    </p:spTree>
    <p:extLst>
      <p:ext uri="{BB962C8B-B14F-4D97-AF65-F5344CB8AC3E}">
        <p14:creationId xmlns:p14="http://schemas.microsoft.com/office/powerpoint/2010/main" val="400767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p:nvPr/>
        </p:nvSpPr>
        <p:spPr>
          <a:xfrm>
            <a:off x="261399" y="262700"/>
            <a:ext cx="5394333"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2" name="Shape 62"/>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a:spcBef>
                <a:spcPts val="0"/>
              </a:spcBef>
              <a:buNone/>
            </a:pPr>
            <a:r>
              <a:rPr lang="en" sz="3200" b="1" dirty="0">
                <a:solidFill>
                  <a:schemeClr val="lt1"/>
                </a:solidFill>
                <a:ea typeface="Lato"/>
                <a:cs typeface="Lato"/>
                <a:sym typeface="Lato"/>
              </a:rPr>
              <a:t>Today’s Agenda</a:t>
            </a:r>
          </a:p>
        </p:txBody>
      </p:sp>
      <p:sp>
        <p:nvSpPr>
          <p:cNvPr id="63" name="Shape 63"/>
          <p:cNvSpPr txBox="1">
            <a:spLocks noGrp="1"/>
          </p:cNvSpPr>
          <p:nvPr>
            <p:ph type="body" idx="1"/>
          </p:nvPr>
        </p:nvSpPr>
        <p:spPr>
          <a:xfrm>
            <a:off x="176533" y="1152475"/>
            <a:ext cx="6380353" cy="3416400"/>
          </a:xfrm>
          <a:prstGeom prst="rect">
            <a:avLst/>
          </a:prstGeom>
        </p:spPr>
        <p:txBody>
          <a:bodyPr wrap="square" lIns="91425" tIns="91425" rIns="91425" bIns="91425" anchor="t" anchorCtr="0">
            <a:noAutofit/>
          </a:bodyPr>
          <a:lstStyle/>
          <a:p>
            <a:pPr marL="457200" lvl="0" indent="-381000" rtl="0">
              <a:spcBef>
                <a:spcPts val="0"/>
              </a:spcBef>
              <a:spcAft>
                <a:spcPts val="1000"/>
              </a:spcAft>
              <a:buClr>
                <a:srgbClr val="31394D"/>
              </a:buClr>
              <a:buSzPct val="100000"/>
              <a:buFont typeface="Lato"/>
              <a:buChar char="➔"/>
            </a:pPr>
            <a:r>
              <a:rPr lang="en" sz="2400" dirty="0">
                <a:solidFill>
                  <a:schemeClr val="accent1">
                    <a:lumMod val="50000"/>
                  </a:schemeClr>
                </a:solidFill>
                <a:latin typeface="Lato"/>
                <a:ea typeface="Lato"/>
                <a:cs typeface="Lato"/>
                <a:sym typeface="Lato"/>
              </a:rPr>
              <a:t>Who are Foster Youth Students in California’s Community Colleges? </a:t>
            </a:r>
            <a:endParaRPr sz="2400" dirty="0">
              <a:solidFill>
                <a:schemeClr val="accent1">
                  <a:lumMod val="50000"/>
                </a:schemeClr>
              </a:solidFill>
              <a:latin typeface="Lato"/>
              <a:ea typeface="Lato"/>
              <a:cs typeface="Lato"/>
              <a:sym typeface="Lato"/>
            </a:endParaRPr>
          </a:p>
          <a:p>
            <a:pPr marL="457200" lvl="0" indent="-381000" rtl="0">
              <a:spcBef>
                <a:spcPts val="0"/>
              </a:spcBef>
              <a:spcAft>
                <a:spcPts val="1000"/>
              </a:spcAft>
              <a:buClr>
                <a:srgbClr val="31394D"/>
              </a:buClr>
              <a:buSzPct val="100000"/>
              <a:buFont typeface="Lato"/>
              <a:buChar char="➔"/>
            </a:pPr>
            <a:r>
              <a:rPr lang="en" sz="2400" dirty="0">
                <a:solidFill>
                  <a:schemeClr val="accent1">
                    <a:lumMod val="50000"/>
                  </a:schemeClr>
                </a:solidFill>
                <a:latin typeface="Lato"/>
                <a:ea typeface="Lato"/>
                <a:cs typeface="Lato"/>
                <a:sym typeface="Lato"/>
              </a:rPr>
              <a:t>CalFresh Overview</a:t>
            </a:r>
          </a:p>
          <a:p>
            <a:pPr marL="457200" lvl="0" indent="-381000">
              <a:spcAft>
                <a:spcPts val="1000"/>
              </a:spcAft>
              <a:buClr>
                <a:srgbClr val="31394D"/>
              </a:buClr>
              <a:buFont typeface="Lato"/>
              <a:buChar char="➔"/>
            </a:pPr>
            <a:r>
              <a:rPr lang="en" sz="2400" dirty="0">
                <a:solidFill>
                  <a:schemeClr val="accent1">
                    <a:lumMod val="50000"/>
                  </a:schemeClr>
                </a:solidFill>
                <a:latin typeface="Lato"/>
                <a:ea typeface="Lato"/>
                <a:cs typeface="Lato"/>
                <a:sym typeface="Lato"/>
              </a:rPr>
              <a:t>What do we already know?</a:t>
            </a:r>
            <a:endParaRPr lang="en" sz="2400" dirty="0">
              <a:solidFill>
                <a:schemeClr val="accent1">
                  <a:lumMod val="50000"/>
                </a:schemeClr>
              </a:solidFill>
              <a:latin typeface="Raleway"/>
              <a:ea typeface="Lato"/>
              <a:cs typeface="Lato"/>
              <a:sym typeface="Raleway"/>
            </a:endParaRPr>
          </a:p>
          <a:p>
            <a:pPr marL="457200" lvl="0" indent="-381000">
              <a:spcAft>
                <a:spcPts val="1000"/>
              </a:spcAft>
              <a:buClr>
                <a:srgbClr val="31394D"/>
              </a:buClr>
              <a:buFont typeface="Lato"/>
              <a:buChar char="➔"/>
            </a:pPr>
            <a:r>
              <a:rPr lang="en" sz="2400" dirty="0">
                <a:solidFill>
                  <a:schemeClr val="accent1">
                    <a:lumMod val="50000"/>
                  </a:schemeClr>
                </a:solidFill>
                <a:latin typeface="Lato"/>
                <a:ea typeface="Lato"/>
                <a:cs typeface="Lato"/>
                <a:sym typeface="Lato"/>
              </a:rPr>
              <a:t>Recent CalFresh P</a:t>
            </a:r>
            <a:r>
              <a:rPr lang="en-US" sz="2400" dirty="0">
                <a:solidFill>
                  <a:schemeClr val="accent1">
                    <a:lumMod val="50000"/>
                  </a:schemeClr>
                </a:solidFill>
                <a:latin typeface="Lato"/>
                <a:ea typeface="Lato"/>
                <a:cs typeface="Lato"/>
                <a:sym typeface="Lato"/>
              </a:rPr>
              <a:t>o</a:t>
            </a:r>
            <a:r>
              <a:rPr lang="en" sz="2400" dirty="0">
                <a:solidFill>
                  <a:schemeClr val="accent1">
                    <a:lumMod val="50000"/>
                  </a:schemeClr>
                </a:solidFill>
                <a:latin typeface="Lato"/>
                <a:ea typeface="Lato"/>
                <a:cs typeface="Lato"/>
                <a:sym typeface="Lato"/>
              </a:rPr>
              <a:t>licy Guidance </a:t>
            </a:r>
          </a:p>
          <a:p>
            <a:pPr marL="457200" lvl="0" indent="-381000">
              <a:spcAft>
                <a:spcPts val="1000"/>
              </a:spcAft>
              <a:buClr>
                <a:srgbClr val="31394D"/>
              </a:buClr>
              <a:buFont typeface="Lato"/>
              <a:buChar char="➔"/>
            </a:pPr>
            <a:r>
              <a:rPr lang="en" sz="2400" dirty="0">
                <a:solidFill>
                  <a:schemeClr val="accent1">
                    <a:lumMod val="50000"/>
                  </a:schemeClr>
                </a:solidFill>
                <a:latin typeface="Lato"/>
                <a:ea typeface="Lato"/>
                <a:cs typeface="Lato"/>
                <a:sym typeface="Lato"/>
              </a:rPr>
              <a:t>What if…? (Scenarios)</a:t>
            </a:r>
          </a:p>
          <a:p>
            <a:pPr marL="457200" lvl="0" indent="-381000">
              <a:spcAft>
                <a:spcPts val="1000"/>
              </a:spcAft>
              <a:buClr>
                <a:srgbClr val="31394D"/>
              </a:buClr>
              <a:buFont typeface="Lato"/>
              <a:buChar char="➔"/>
            </a:pPr>
            <a:r>
              <a:rPr lang="en" sz="2400" dirty="0">
                <a:solidFill>
                  <a:schemeClr val="accent1">
                    <a:lumMod val="50000"/>
                  </a:schemeClr>
                </a:solidFill>
                <a:latin typeface="Lato"/>
                <a:ea typeface="Lato"/>
                <a:cs typeface="Lato"/>
                <a:sym typeface="Lato"/>
              </a:rPr>
              <a:t>Q &amp; A</a:t>
            </a:r>
            <a:endParaRPr lang="en" sz="2400" dirty="0">
              <a:solidFill>
                <a:schemeClr val="accent1">
                  <a:lumMod val="50000"/>
                </a:schemeClr>
              </a:solidFill>
              <a:latin typeface="Raleway"/>
              <a:ea typeface="Raleway"/>
              <a:cs typeface="Raleway"/>
              <a:sym typeface="Raleway"/>
            </a:endParaRPr>
          </a:p>
        </p:txBody>
      </p:sp>
      <p:sp>
        <p:nvSpPr>
          <p:cNvPr id="3" name="Rectangle 2"/>
          <p:cNvSpPr/>
          <p:nvPr/>
        </p:nvSpPr>
        <p:spPr>
          <a:xfrm>
            <a:off x="261399" y="835400"/>
            <a:ext cx="5394333"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Kari\AppData\Local\Microsoft\Windows\Temporary Internet Files\Content.IE5\0LR12KZB\AdobeStock_125214689.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143" r="6612"/>
          <a:stretch/>
        </p:blipFill>
        <p:spPr bwMode="auto">
          <a:xfrm rot="358420">
            <a:off x="5655732" y="1311967"/>
            <a:ext cx="2946878" cy="2719346"/>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Shape 195"/>
          <p:cNvSpPr/>
          <p:nvPr/>
        </p:nvSpPr>
        <p:spPr>
          <a:xfrm>
            <a:off x="261400" y="262700"/>
            <a:ext cx="3539324"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96" name="Shape 196"/>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Scenarios</a:t>
            </a:r>
            <a:endParaRPr lang="en" sz="1400" dirty="0">
              <a:solidFill>
                <a:schemeClr val="lt1"/>
              </a:solidFill>
            </a:endParaRPr>
          </a:p>
        </p:txBody>
      </p:sp>
      <p:sp>
        <p:nvSpPr>
          <p:cNvPr id="194" name="Shape 194"/>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lvl="0" rtl="0">
              <a:spcBef>
                <a:spcPts val="0"/>
              </a:spcBef>
              <a:spcAft>
                <a:spcPts val="0"/>
              </a:spcAft>
              <a:buNone/>
            </a:pPr>
            <a:r>
              <a:rPr lang="en" sz="2200" b="1" dirty="0">
                <a:solidFill>
                  <a:schemeClr val="accent1">
                    <a:lumMod val="50000"/>
                  </a:schemeClr>
                </a:solidFill>
                <a:latin typeface="Lato"/>
                <a:ea typeface="Lato"/>
                <a:cs typeface="Lato"/>
                <a:sym typeface="Lato"/>
              </a:rPr>
              <a:t>Q: Should a foster youth living in extended foster care (THP+FC) include their foster care payment as income?</a:t>
            </a:r>
          </a:p>
          <a:p>
            <a:pPr lvl="0" rtl="0">
              <a:spcBef>
                <a:spcPts val="0"/>
              </a:spcBef>
              <a:buNone/>
            </a:pPr>
            <a:r>
              <a:rPr lang="en" sz="2200" dirty="0">
                <a:solidFill>
                  <a:schemeClr val="accent1">
                    <a:lumMod val="50000"/>
                  </a:schemeClr>
                </a:solidFill>
                <a:latin typeface="Lato"/>
                <a:ea typeface="Lato"/>
                <a:cs typeface="Lato"/>
                <a:sym typeface="Lato"/>
              </a:rPr>
              <a:t>A: </a:t>
            </a:r>
            <a:r>
              <a:rPr lang="en" sz="2200" i="1" dirty="0">
                <a:solidFill>
                  <a:schemeClr val="accent1">
                    <a:lumMod val="50000"/>
                  </a:schemeClr>
                </a:solidFill>
                <a:latin typeface="Lato"/>
                <a:ea typeface="Lato"/>
                <a:cs typeface="Lato"/>
                <a:sym typeface="Lato"/>
              </a:rPr>
              <a:t>Only if the provider gives a portion of the monthly stipend </a:t>
            </a:r>
            <a:r>
              <a:rPr lang="en" sz="2200" i="1" u="sng" dirty="0">
                <a:solidFill>
                  <a:schemeClr val="accent1">
                    <a:lumMod val="50000"/>
                  </a:schemeClr>
                </a:solidFill>
                <a:latin typeface="Lato"/>
                <a:ea typeface="Lato"/>
                <a:cs typeface="Lato"/>
                <a:sym typeface="Lato"/>
              </a:rPr>
              <a:t>directly</a:t>
            </a:r>
            <a:r>
              <a:rPr lang="en" sz="2200" i="1" dirty="0">
                <a:solidFill>
                  <a:schemeClr val="accent1">
                    <a:lumMod val="50000"/>
                  </a:schemeClr>
                </a:solidFill>
                <a:latin typeface="Lato"/>
                <a:ea typeface="Lato"/>
                <a:cs typeface="Lato"/>
                <a:sym typeface="Lato"/>
              </a:rPr>
              <a:t> to the youth, as unearned income.</a:t>
            </a:r>
          </a:p>
          <a:p>
            <a:pPr lvl="0" rtl="0">
              <a:spcBef>
                <a:spcPts val="0"/>
              </a:spcBef>
              <a:buNone/>
            </a:pPr>
            <a:r>
              <a:rPr lang="en" sz="2200" i="1" dirty="0">
                <a:solidFill>
                  <a:schemeClr val="accent1">
                    <a:lumMod val="50000"/>
                  </a:schemeClr>
                </a:solidFill>
                <a:latin typeface="Lato"/>
                <a:ea typeface="Lato"/>
                <a:cs typeface="Lato"/>
                <a:sym typeface="Lato"/>
              </a:rPr>
              <a:t> </a:t>
            </a:r>
          </a:p>
          <a:p>
            <a:pPr lvl="0" rtl="0">
              <a:spcBef>
                <a:spcPts val="0"/>
              </a:spcBef>
              <a:spcAft>
                <a:spcPts val="0"/>
              </a:spcAft>
              <a:buNone/>
            </a:pPr>
            <a:r>
              <a:rPr lang="en" sz="2200" b="1" dirty="0">
                <a:solidFill>
                  <a:schemeClr val="accent1">
                    <a:lumMod val="50000"/>
                  </a:schemeClr>
                </a:solidFill>
                <a:latin typeface="Lato"/>
                <a:ea typeface="Lato"/>
                <a:cs typeface="Lato"/>
                <a:sym typeface="Lato"/>
              </a:rPr>
              <a:t>Q: Can a student who participates in THP-Plus for former foster youth still apply for CalFresh?</a:t>
            </a:r>
          </a:p>
          <a:p>
            <a:pPr lvl="0" rtl="0">
              <a:spcBef>
                <a:spcPts val="0"/>
              </a:spcBef>
              <a:buNone/>
            </a:pPr>
            <a:r>
              <a:rPr lang="en" sz="2200" dirty="0">
                <a:solidFill>
                  <a:schemeClr val="accent1">
                    <a:lumMod val="50000"/>
                  </a:schemeClr>
                </a:solidFill>
                <a:latin typeface="Lato"/>
                <a:ea typeface="Lato"/>
                <a:cs typeface="Lato"/>
                <a:sym typeface="Lato"/>
              </a:rPr>
              <a:t>A: </a:t>
            </a:r>
            <a:r>
              <a:rPr lang="en" sz="2200" i="1" dirty="0">
                <a:solidFill>
                  <a:schemeClr val="accent1">
                    <a:lumMod val="50000"/>
                  </a:schemeClr>
                </a:solidFill>
                <a:latin typeface="Lato"/>
                <a:ea typeface="Lato"/>
                <a:cs typeface="Lato"/>
                <a:sym typeface="Lato"/>
              </a:rPr>
              <a:t>Yes, if the THP-Plus participant receives a monthly stipend </a:t>
            </a:r>
            <a:r>
              <a:rPr lang="en" sz="2200" i="1" u="sng" dirty="0">
                <a:solidFill>
                  <a:schemeClr val="accent1">
                    <a:lumMod val="50000"/>
                  </a:schemeClr>
                </a:solidFill>
                <a:latin typeface="Lato"/>
                <a:ea typeface="Lato"/>
                <a:cs typeface="Lato"/>
                <a:sym typeface="Lato"/>
              </a:rPr>
              <a:t>directly</a:t>
            </a:r>
            <a:r>
              <a:rPr lang="en" sz="2200" i="1" dirty="0">
                <a:solidFill>
                  <a:schemeClr val="accent1">
                    <a:lumMod val="50000"/>
                  </a:schemeClr>
                </a:solidFill>
                <a:latin typeface="Lato"/>
                <a:ea typeface="Lato"/>
                <a:cs typeface="Lato"/>
                <a:sym typeface="Lato"/>
              </a:rPr>
              <a:t> from the provider, they should count it as unearned income.</a:t>
            </a:r>
          </a:p>
          <a:p>
            <a:pPr lvl="0" rtl="0">
              <a:spcBef>
                <a:spcPts val="0"/>
              </a:spcBef>
              <a:buNone/>
            </a:pPr>
            <a:endParaRPr sz="2200" i="1" dirty="0">
              <a:solidFill>
                <a:schemeClr val="accent1">
                  <a:lumMod val="50000"/>
                </a:schemeClr>
              </a:solidFill>
              <a:latin typeface="Lato"/>
              <a:ea typeface="Lato"/>
              <a:cs typeface="Lato"/>
              <a:sym typeface="Lato"/>
            </a:endParaRPr>
          </a:p>
        </p:txBody>
      </p:sp>
      <p:cxnSp>
        <p:nvCxnSpPr>
          <p:cNvPr id="197" name="Shape 197"/>
          <p:cNvCxnSpPr/>
          <p:nvPr/>
        </p:nvCxnSpPr>
        <p:spPr>
          <a:xfrm>
            <a:off x="261400" y="2658665"/>
            <a:ext cx="2960400" cy="4200"/>
          </a:xfrm>
          <a:prstGeom prst="straightConnector1">
            <a:avLst/>
          </a:prstGeom>
          <a:noFill/>
          <a:ln w="19050" cap="flat" cmpd="sng">
            <a:solidFill>
              <a:srgbClr val="9AD24D"/>
            </a:solidFill>
            <a:prstDash val="solid"/>
            <a:round/>
            <a:headEnd type="none" w="lg" len="lg"/>
            <a:tailEnd type="none" w="lg" len="lg"/>
          </a:ln>
        </p:spPr>
      </p:cxnSp>
      <p:sp>
        <p:nvSpPr>
          <p:cNvPr id="6" name="Rectangle 5"/>
          <p:cNvSpPr/>
          <p:nvPr/>
        </p:nvSpPr>
        <p:spPr>
          <a:xfrm>
            <a:off x="261399" y="835400"/>
            <a:ext cx="3539325"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p:nvPr/>
        </p:nvSpPr>
        <p:spPr>
          <a:xfrm>
            <a:off x="261400" y="262700"/>
            <a:ext cx="3300784"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04" name="Shape 204"/>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Scenarios</a:t>
            </a:r>
            <a:endParaRPr lang="en" sz="1400" dirty="0">
              <a:solidFill>
                <a:schemeClr val="lt1"/>
              </a:solidFill>
            </a:endParaRPr>
          </a:p>
        </p:txBody>
      </p:sp>
      <p:sp>
        <p:nvSpPr>
          <p:cNvPr id="202" name="Shape 202"/>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lvl="0">
              <a:spcBef>
                <a:spcPts val="0"/>
              </a:spcBef>
              <a:spcAft>
                <a:spcPts val="0"/>
              </a:spcAft>
              <a:buNone/>
            </a:pPr>
            <a:r>
              <a:rPr lang="en" sz="2200" b="1" dirty="0">
                <a:solidFill>
                  <a:schemeClr val="accent1">
                    <a:lumMod val="50000"/>
                  </a:schemeClr>
                </a:solidFill>
                <a:latin typeface="Lato"/>
                <a:ea typeface="Lato"/>
                <a:cs typeface="Lato"/>
                <a:sym typeface="Lato"/>
              </a:rPr>
              <a:t>Q: I know a student who resides with non-legal residents, can the household still apply for CalFresh benefits?</a:t>
            </a:r>
          </a:p>
          <a:p>
            <a:pPr lvl="0">
              <a:spcBef>
                <a:spcPts val="0"/>
              </a:spcBef>
              <a:buNone/>
            </a:pPr>
            <a:r>
              <a:rPr lang="en" sz="2200" dirty="0">
                <a:solidFill>
                  <a:schemeClr val="accent1">
                    <a:lumMod val="50000"/>
                  </a:schemeClr>
                </a:solidFill>
                <a:latin typeface="Lato"/>
                <a:ea typeface="Lato"/>
                <a:cs typeface="Lato"/>
                <a:sym typeface="Lato"/>
              </a:rPr>
              <a:t>A: </a:t>
            </a:r>
            <a:r>
              <a:rPr lang="en" sz="2200" i="1" dirty="0">
                <a:solidFill>
                  <a:schemeClr val="accent1">
                    <a:lumMod val="50000"/>
                  </a:schemeClr>
                </a:solidFill>
                <a:latin typeface="Lato"/>
                <a:ea typeface="Lato"/>
                <a:cs typeface="Lato"/>
                <a:sym typeface="Lato"/>
              </a:rPr>
              <a:t>Yes, the household can still apply. The non-legal residents would not be included for the purpose of determining the amount of benefits the household would be eligible to receive. </a:t>
            </a:r>
          </a:p>
          <a:p>
            <a:pPr lvl="0">
              <a:spcBef>
                <a:spcPts val="0"/>
              </a:spcBef>
              <a:buNone/>
            </a:pPr>
            <a:endParaRPr lang="en" sz="2200" i="1" dirty="0">
              <a:solidFill>
                <a:schemeClr val="accent1">
                  <a:lumMod val="50000"/>
                </a:schemeClr>
              </a:solidFill>
              <a:latin typeface="Lato"/>
              <a:ea typeface="Lato"/>
              <a:cs typeface="Lato"/>
              <a:sym typeface="Lato"/>
            </a:endParaRPr>
          </a:p>
          <a:p>
            <a:pPr lvl="0">
              <a:spcBef>
                <a:spcPts val="0"/>
              </a:spcBef>
              <a:spcAft>
                <a:spcPts val="0"/>
              </a:spcAft>
              <a:buNone/>
            </a:pPr>
            <a:r>
              <a:rPr lang="en" sz="2200" b="1" dirty="0">
                <a:solidFill>
                  <a:schemeClr val="accent1">
                    <a:lumMod val="50000"/>
                  </a:schemeClr>
                </a:solidFill>
                <a:latin typeface="Lato"/>
                <a:ea typeface="Lato"/>
                <a:cs typeface="Lato"/>
                <a:sym typeface="Lato"/>
              </a:rPr>
              <a:t>Q: What if a student attends college in a different county than where they live?</a:t>
            </a:r>
          </a:p>
          <a:p>
            <a:pPr lvl="0" rtl="0">
              <a:spcBef>
                <a:spcPts val="0"/>
              </a:spcBef>
              <a:buNone/>
            </a:pPr>
            <a:r>
              <a:rPr lang="en" sz="2200" dirty="0">
                <a:solidFill>
                  <a:schemeClr val="accent1">
                    <a:lumMod val="50000"/>
                  </a:schemeClr>
                </a:solidFill>
                <a:latin typeface="Lato"/>
                <a:ea typeface="Lato"/>
                <a:cs typeface="Lato"/>
                <a:sym typeface="Lato"/>
              </a:rPr>
              <a:t>A: </a:t>
            </a:r>
            <a:r>
              <a:rPr lang="en" sz="2200" i="1" dirty="0">
                <a:solidFill>
                  <a:schemeClr val="accent1">
                    <a:lumMod val="50000"/>
                  </a:schemeClr>
                </a:solidFill>
                <a:latin typeface="Lato"/>
                <a:ea typeface="Lato"/>
                <a:cs typeface="Lato"/>
                <a:sym typeface="Lato"/>
              </a:rPr>
              <a:t>The student can still apply on campus, but should use the online application for the county in which they currently reside.</a:t>
            </a:r>
          </a:p>
          <a:p>
            <a:pPr lvl="0" rtl="0">
              <a:spcBef>
                <a:spcPts val="0"/>
              </a:spcBef>
              <a:buNone/>
            </a:pPr>
            <a:endParaRPr sz="2200" i="1" dirty="0">
              <a:solidFill>
                <a:schemeClr val="accent1">
                  <a:lumMod val="50000"/>
                </a:schemeClr>
              </a:solidFill>
              <a:latin typeface="Lato"/>
              <a:ea typeface="Lato"/>
              <a:cs typeface="Lato"/>
              <a:sym typeface="Lato"/>
            </a:endParaRPr>
          </a:p>
        </p:txBody>
      </p:sp>
      <p:cxnSp>
        <p:nvCxnSpPr>
          <p:cNvPr id="205" name="Shape 205"/>
          <p:cNvCxnSpPr/>
          <p:nvPr/>
        </p:nvCxnSpPr>
        <p:spPr>
          <a:xfrm>
            <a:off x="293204" y="2955795"/>
            <a:ext cx="2960400" cy="4200"/>
          </a:xfrm>
          <a:prstGeom prst="straightConnector1">
            <a:avLst/>
          </a:prstGeom>
          <a:noFill/>
          <a:ln w="19050" cap="flat" cmpd="sng">
            <a:solidFill>
              <a:srgbClr val="9AD24D"/>
            </a:solidFill>
            <a:prstDash val="solid"/>
            <a:round/>
            <a:headEnd type="none" w="lg" len="lg"/>
            <a:tailEnd type="none" w="lg" len="lg"/>
          </a:ln>
        </p:spPr>
      </p:cxnSp>
      <p:sp>
        <p:nvSpPr>
          <p:cNvPr id="6" name="Rectangle 5"/>
          <p:cNvSpPr/>
          <p:nvPr/>
        </p:nvSpPr>
        <p:spPr>
          <a:xfrm>
            <a:off x="261399" y="835400"/>
            <a:ext cx="3300785"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p:nvPr/>
        </p:nvSpPr>
        <p:spPr>
          <a:xfrm>
            <a:off x="261399" y="262700"/>
            <a:ext cx="3404151"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12" name="Shape 212"/>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Scenarios</a:t>
            </a:r>
            <a:endParaRPr lang="en" sz="1400" dirty="0">
              <a:solidFill>
                <a:schemeClr val="lt1"/>
              </a:solidFill>
            </a:endParaRPr>
          </a:p>
        </p:txBody>
      </p:sp>
      <p:sp>
        <p:nvSpPr>
          <p:cNvPr id="210" name="Shape 210"/>
          <p:cNvSpPr txBox="1">
            <a:spLocks noGrp="1"/>
          </p:cNvSpPr>
          <p:nvPr>
            <p:ph type="body" idx="1"/>
          </p:nvPr>
        </p:nvSpPr>
        <p:spPr>
          <a:xfrm>
            <a:off x="184500" y="944225"/>
            <a:ext cx="8638200" cy="4199400"/>
          </a:xfrm>
          <a:prstGeom prst="rect">
            <a:avLst/>
          </a:prstGeom>
        </p:spPr>
        <p:txBody>
          <a:bodyPr wrap="square" lIns="91425" tIns="91425" rIns="91425" bIns="91425" anchor="t" anchorCtr="0">
            <a:noAutofit/>
          </a:bodyPr>
          <a:lstStyle/>
          <a:p>
            <a:pPr lvl="0" rtl="0">
              <a:spcBef>
                <a:spcPts val="0"/>
              </a:spcBef>
              <a:spcAft>
                <a:spcPts val="0"/>
              </a:spcAft>
              <a:buNone/>
            </a:pPr>
            <a:r>
              <a:rPr lang="en" sz="2200" b="1" dirty="0">
                <a:solidFill>
                  <a:schemeClr val="accent1">
                    <a:lumMod val="50000"/>
                  </a:schemeClr>
                </a:solidFill>
                <a:latin typeface="Lato"/>
                <a:ea typeface="Lato"/>
                <a:cs typeface="Lato"/>
                <a:sym typeface="Lato"/>
              </a:rPr>
              <a:t>Q: Does a 17-year-old student who is also homeless apply with her family or as an individual?</a:t>
            </a:r>
          </a:p>
          <a:p>
            <a:pPr lvl="0">
              <a:spcBef>
                <a:spcPts val="0"/>
              </a:spcBef>
              <a:buNone/>
            </a:pPr>
            <a:r>
              <a:rPr lang="en" sz="2200" dirty="0">
                <a:solidFill>
                  <a:schemeClr val="accent1">
                    <a:lumMod val="50000"/>
                  </a:schemeClr>
                </a:solidFill>
                <a:latin typeface="Lato"/>
                <a:ea typeface="Lato"/>
                <a:cs typeface="Lato"/>
                <a:sym typeface="Lato"/>
              </a:rPr>
              <a:t>A: </a:t>
            </a:r>
            <a:r>
              <a:rPr lang="en" sz="2200" i="1" dirty="0">
                <a:solidFill>
                  <a:schemeClr val="accent1">
                    <a:lumMod val="50000"/>
                  </a:schemeClr>
                </a:solidFill>
                <a:latin typeface="Lato"/>
                <a:ea typeface="Lato"/>
                <a:cs typeface="Lato"/>
                <a:sym typeface="Lato"/>
              </a:rPr>
              <a:t>If a student is verified as homeless, she can apply as individual without her family.</a:t>
            </a:r>
          </a:p>
          <a:p>
            <a:pPr lvl="0">
              <a:spcBef>
                <a:spcPts val="0"/>
              </a:spcBef>
              <a:buNone/>
            </a:pPr>
            <a:endParaRPr lang="en" sz="2200" i="1" dirty="0">
              <a:solidFill>
                <a:schemeClr val="accent1">
                  <a:lumMod val="50000"/>
                </a:schemeClr>
              </a:solidFill>
              <a:latin typeface="Lato"/>
              <a:ea typeface="Lato"/>
              <a:cs typeface="Lato"/>
              <a:sym typeface="Lato"/>
            </a:endParaRPr>
          </a:p>
          <a:p>
            <a:pPr lvl="0" rtl="0">
              <a:spcBef>
                <a:spcPts val="0"/>
              </a:spcBef>
              <a:spcAft>
                <a:spcPts val="0"/>
              </a:spcAft>
              <a:buNone/>
            </a:pPr>
            <a:r>
              <a:rPr lang="en" sz="2200" b="1" dirty="0">
                <a:solidFill>
                  <a:schemeClr val="accent1">
                    <a:lumMod val="50000"/>
                  </a:schemeClr>
                </a:solidFill>
                <a:latin typeface="Lato"/>
                <a:ea typeface="Lato"/>
                <a:cs typeface="Lato"/>
                <a:sym typeface="Lato"/>
              </a:rPr>
              <a:t>Q: I have a student that lives independently from his parents, but his parents help supplement his income. Does he apply with his parents or as an individual?</a:t>
            </a:r>
          </a:p>
          <a:p>
            <a:pPr lvl="0" rtl="0">
              <a:spcBef>
                <a:spcPts val="0"/>
              </a:spcBef>
              <a:buNone/>
            </a:pPr>
            <a:r>
              <a:rPr lang="en" sz="2200" dirty="0">
                <a:solidFill>
                  <a:schemeClr val="accent1">
                    <a:lumMod val="50000"/>
                  </a:schemeClr>
                </a:solidFill>
                <a:latin typeface="Lato"/>
                <a:ea typeface="Lato"/>
                <a:cs typeface="Lato"/>
                <a:sym typeface="Lato"/>
              </a:rPr>
              <a:t>A: </a:t>
            </a:r>
            <a:r>
              <a:rPr lang="en" sz="2200" i="1" dirty="0">
                <a:solidFill>
                  <a:schemeClr val="accent1">
                    <a:lumMod val="50000"/>
                  </a:schemeClr>
                </a:solidFill>
                <a:latin typeface="Lato"/>
                <a:ea typeface="Lato"/>
                <a:cs typeface="Lato"/>
                <a:sym typeface="Lato"/>
              </a:rPr>
              <a:t>The student should still apply as an individual since his parents are not part of his CalFresh household. He  still needs to report the income from his parents as unearned income.</a:t>
            </a:r>
          </a:p>
        </p:txBody>
      </p:sp>
      <p:cxnSp>
        <p:nvCxnSpPr>
          <p:cNvPr id="213" name="Shape 213"/>
          <p:cNvCxnSpPr/>
          <p:nvPr/>
        </p:nvCxnSpPr>
        <p:spPr>
          <a:xfrm>
            <a:off x="261399" y="2652825"/>
            <a:ext cx="2960400" cy="4200"/>
          </a:xfrm>
          <a:prstGeom prst="straightConnector1">
            <a:avLst/>
          </a:prstGeom>
          <a:noFill/>
          <a:ln w="19050" cap="flat" cmpd="sng">
            <a:solidFill>
              <a:srgbClr val="9AD24D"/>
            </a:solidFill>
            <a:prstDash val="solid"/>
            <a:round/>
            <a:headEnd type="none" w="lg" len="lg"/>
            <a:tailEnd type="none" w="lg" len="lg"/>
          </a:ln>
        </p:spPr>
      </p:cxnSp>
      <p:sp>
        <p:nvSpPr>
          <p:cNvPr id="6" name="Rectangle 5"/>
          <p:cNvSpPr/>
          <p:nvPr/>
        </p:nvSpPr>
        <p:spPr>
          <a:xfrm>
            <a:off x="261399" y="835400"/>
            <a:ext cx="3404151"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p:nvPr/>
        </p:nvSpPr>
        <p:spPr>
          <a:xfrm>
            <a:off x="261399" y="262700"/>
            <a:ext cx="3499567"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20" name="Shape 220"/>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Scenarios</a:t>
            </a:r>
            <a:endParaRPr lang="en" sz="1400" dirty="0">
              <a:solidFill>
                <a:schemeClr val="lt1"/>
              </a:solidFill>
            </a:endParaRPr>
          </a:p>
        </p:txBody>
      </p:sp>
      <p:sp>
        <p:nvSpPr>
          <p:cNvPr id="218" name="Shape 218"/>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lvl="0" rtl="0">
              <a:spcBef>
                <a:spcPts val="0"/>
              </a:spcBef>
              <a:spcAft>
                <a:spcPts val="0"/>
              </a:spcAft>
              <a:buNone/>
            </a:pPr>
            <a:r>
              <a:rPr lang="en" sz="2200" b="1" dirty="0">
                <a:solidFill>
                  <a:schemeClr val="accent1">
                    <a:lumMod val="50000"/>
                  </a:schemeClr>
                </a:solidFill>
                <a:latin typeface="Lato"/>
                <a:ea typeface="Lato"/>
                <a:cs typeface="Lato"/>
                <a:sym typeface="Lato"/>
              </a:rPr>
              <a:t>Q: What if the utilities are in the roommate's name, but not part of the applicant’s CalFresh household?</a:t>
            </a:r>
          </a:p>
          <a:p>
            <a:pPr lvl="0">
              <a:spcBef>
                <a:spcPts val="0"/>
              </a:spcBef>
              <a:buNone/>
            </a:pPr>
            <a:r>
              <a:rPr lang="en" sz="2200" dirty="0">
                <a:solidFill>
                  <a:schemeClr val="accent1">
                    <a:lumMod val="50000"/>
                  </a:schemeClr>
                </a:solidFill>
                <a:latin typeface="Lato"/>
                <a:ea typeface="Lato"/>
                <a:cs typeface="Lato"/>
                <a:sym typeface="Lato"/>
              </a:rPr>
              <a:t>A: </a:t>
            </a:r>
            <a:r>
              <a:rPr lang="en" sz="2200" i="1" dirty="0">
                <a:solidFill>
                  <a:schemeClr val="accent1">
                    <a:lumMod val="50000"/>
                  </a:schemeClr>
                </a:solidFill>
                <a:latin typeface="Lato"/>
                <a:ea typeface="Lato"/>
                <a:cs typeface="Lato"/>
                <a:sym typeface="Lato"/>
              </a:rPr>
              <a:t>The person whose name the utility bill is under can sign a note saying that the applicant does in fact help to pay the bill.</a:t>
            </a:r>
          </a:p>
          <a:p>
            <a:pPr lvl="0" rtl="0">
              <a:spcBef>
                <a:spcPts val="0"/>
              </a:spcBef>
              <a:buNone/>
            </a:pPr>
            <a:r>
              <a:rPr lang="en" sz="2200" i="1" dirty="0">
                <a:solidFill>
                  <a:schemeClr val="accent1">
                    <a:lumMod val="50000"/>
                  </a:schemeClr>
                </a:solidFill>
                <a:latin typeface="Lato"/>
                <a:ea typeface="Lato"/>
                <a:cs typeface="Lato"/>
                <a:sym typeface="Lato"/>
              </a:rPr>
              <a:t> </a:t>
            </a:r>
          </a:p>
          <a:p>
            <a:pPr lvl="0" rtl="0">
              <a:spcBef>
                <a:spcPts val="0"/>
              </a:spcBef>
              <a:spcAft>
                <a:spcPts val="0"/>
              </a:spcAft>
              <a:buNone/>
            </a:pPr>
            <a:r>
              <a:rPr lang="en" sz="2200" b="1" dirty="0">
                <a:solidFill>
                  <a:schemeClr val="accent1">
                    <a:lumMod val="50000"/>
                  </a:schemeClr>
                </a:solidFill>
                <a:latin typeface="Lato"/>
                <a:ea typeface="Lato"/>
                <a:cs typeface="Lato"/>
                <a:sym typeface="Lato"/>
              </a:rPr>
              <a:t>Q: Can a student still apply if he or she has a felony?</a:t>
            </a:r>
          </a:p>
          <a:p>
            <a:pPr lvl="0" rtl="0">
              <a:spcBef>
                <a:spcPts val="0"/>
              </a:spcBef>
              <a:buNone/>
            </a:pPr>
            <a:r>
              <a:rPr lang="en" sz="2200" dirty="0">
                <a:solidFill>
                  <a:schemeClr val="accent1">
                    <a:lumMod val="50000"/>
                  </a:schemeClr>
                </a:solidFill>
                <a:latin typeface="Lato"/>
                <a:ea typeface="Lato"/>
                <a:cs typeface="Lato"/>
                <a:sym typeface="Lato"/>
              </a:rPr>
              <a:t>A: </a:t>
            </a:r>
            <a:r>
              <a:rPr lang="en" sz="2200" i="1" dirty="0">
                <a:solidFill>
                  <a:schemeClr val="accent1">
                    <a:lumMod val="50000"/>
                  </a:schemeClr>
                </a:solidFill>
                <a:latin typeface="Lato"/>
                <a:ea typeface="Lato"/>
                <a:cs typeface="Lato"/>
                <a:sym typeface="Lato"/>
              </a:rPr>
              <a:t>Only “fleeing felons” are ineligible for CalFresh benefits. As long as the student is following their probation plan (if applicable) they can apply.</a:t>
            </a:r>
          </a:p>
          <a:p>
            <a:pPr lvl="0" rtl="0">
              <a:spcBef>
                <a:spcPts val="0"/>
              </a:spcBef>
              <a:buNone/>
            </a:pPr>
            <a:endParaRPr sz="2200" i="1" dirty="0">
              <a:solidFill>
                <a:schemeClr val="accent1">
                  <a:lumMod val="50000"/>
                </a:schemeClr>
              </a:solidFill>
              <a:latin typeface="Lato"/>
              <a:ea typeface="Lato"/>
              <a:cs typeface="Lato"/>
              <a:sym typeface="Lato"/>
            </a:endParaRPr>
          </a:p>
        </p:txBody>
      </p:sp>
      <p:cxnSp>
        <p:nvCxnSpPr>
          <p:cNvPr id="221" name="Shape 221"/>
          <p:cNvCxnSpPr/>
          <p:nvPr/>
        </p:nvCxnSpPr>
        <p:spPr>
          <a:xfrm>
            <a:off x="261400" y="2658665"/>
            <a:ext cx="2960400" cy="4200"/>
          </a:xfrm>
          <a:prstGeom prst="straightConnector1">
            <a:avLst/>
          </a:prstGeom>
          <a:noFill/>
          <a:ln w="19050" cap="flat" cmpd="sng">
            <a:solidFill>
              <a:srgbClr val="9AD24D"/>
            </a:solidFill>
            <a:prstDash val="solid"/>
            <a:round/>
            <a:headEnd type="none" w="lg" len="lg"/>
            <a:tailEnd type="none" w="lg" len="lg"/>
          </a:ln>
        </p:spPr>
      </p:cxnSp>
      <p:sp>
        <p:nvSpPr>
          <p:cNvPr id="6" name="Rectangle 5"/>
          <p:cNvSpPr/>
          <p:nvPr/>
        </p:nvSpPr>
        <p:spPr>
          <a:xfrm>
            <a:off x="261399" y="835400"/>
            <a:ext cx="3499567"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125679" y="602319"/>
            <a:ext cx="8638200" cy="4072200"/>
          </a:xfrm>
          <a:prstGeom prst="rect">
            <a:avLst/>
          </a:prstGeom>
        </p:spPr>
        <p:txBody>
          <a:bodyPr wrap="square" lIns="91425" tIns="91425" rIns="91425" bIns="91425" anchor="t" anchorCtr="0">
            <a:noAutofit/>
          </a:bodyPr>
          <a:lstStyle/>
          <a:p>
            <a:pPr lvl="0" algn="ctr" rtl="0">
              <a:lnSpc>
                <a:spcPct val="100000"/>
              </a:lnSpc>
              <a:spcBef>
                <a:spcPts val="1000"/>
              </a:spcBef>
              <a:spcAft>
                <a:spcPts val="0"/>
              </a:spcAft>
              <a:buNone/>
            </a:pPr>
            <a:r>
              <a:rPr lang="en-US" sz="6000" b="1" i="1" dirty="0">
                <a:solidFill>
                  <a:schemeClr val="accent1">
                    <a:lumMod val="50000"/>
                  </a:schemeClr>
                </a:solidFill>
                <a:latin typeface="Lato"/>
                <a:ea typeface="Lato"/>
                <a:cs typeface="Lato"/>
                <a:sym typeface="Lato"/>
              </a:rPr>
              <a:t>Question and Answer</a:t>
            </a:r>
            <a:endParaRPr lang="en" sz="6000" b="1" i="1" dirty="0">
              <a:solidFill>
                <a:schemeClr val="accent1">
                  <a:lumMod val="50000"/>
                </a:schemeClr>
              </a:solidFill>
              <a:latin typeface="Lato"/>
              <a:ea typeface="Lato"/>
              <a:cs typeface="Lato"/>
              <a:sym typeface="Lato"/>
            </a:endParaRPr>
          </a:p>
          <a:p>
            <a:pPr lvl="0" rtl="0">
              <a:spcBef>
                <a:spcPts val="0"/>
              </a:spcBef>
              <a:buNone/>
            </a:pPr>
            <a:endParaRPr dirty="0"/>
          </a:p>
        </p:txBody>
      </p:sp>
      <p:pic>
        <p:nvPicPr>
          <p:cNvPr id="8194" name="Picture 2" descr="C:\Users\Kari\AppData\Local\Temp\AdobeStock_104477267.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221" y="2095500"/>
            <a:ext cx="914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220" y="2042343"/>
            <a:ext cx="9144000" cy="112460"/>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p:nvPr/>
        </p:nvSpPr>
        <p:spPr>
          <a:xfrm>
            <a:off x="261399" y="262700"/>
            <a:ext cx="4445773"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220" name="Shape 220"/>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Contact Info</a:t>
            </a:r>
            <a:endParaRPr lang="en" sz="1400" dirty="0">
              <a:solidFill>
                <a:schemeClr val="lt1"/>
              </a:solidFill>
            </a:endParaRPr>
          </a:p>
        </p:txBody>
      </p:sp>
      <p:sp>
        <p:nvSpPr>
          <p:cNvPr id="218" name="Shape 218"/>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lvl="0" rtl="0">
              <a:spcBef>
                <a:spcPts val="0"/>
              </a:spcBef>
              <a:spcAft>
                <a:spcPts val="0"/>
              </a:spcAft>
              <a:buNone/>
            </a:pPr>
            <a:r>
              <a:rPr lang="en" sz="1800" b="1" dirty="0" smtClean="0">
                <a:solidFill>
                  <a:schemeClr val="accent1">
                    <a:lumMod val="50000"/>
                  </a:schemeClr>
                </a:solidFill>
                <a:latin typeface="Lato"/>
                <a:ea typeface="Lato"/>
                <a:cs typeface="Lato"/>
                <a:sym typeface="Lato"/>
              </a:rPr>
              <a:t>Alexis </a:t>
            </a:r>
            <a:r>
              <a:rPr lang="en" sz="1800" b="1" dirty="0">
                <a:solidFill>
                  <a:schemeClr val="accent1">
                    <a:lumMod val="50000"/>
                  </a:schemeClr>
                </a:solidFill>
                <a:latin typeface="Lato"/>
                <a:ea typeface="Lato"/>
                <a:cs typeface="Lato"/>
                <a:sym typeface="Lato"/>
              </a:rPr>
              <a:t>Fern</a:t>
            </a:r>
            <a:r>
              <a:rPr lang="en-US" sz="1800" b="1" dirty="0">
                <a:solidFill>
                  <a:schemeClr val="accent1">
                    <a:lumMod val="50000"/>
                  </a:schemeClr>
                </a:solidFill>
                <a:latin typeface="Lato"/>
                <a:ea typeface="Lato"/>
                <a:cs typeface="Lato"/>
                <a:sym typeface="Lato"/>
              </a:rPr>
              <a:t>á</a:t>
            </a:r>
            <a:r>
              <a:rPr lang="en" sz="1800" b="1" dirty="0">
                <a:solidFill>
                  <a:schemeClr val="accent1">
                    <a:lumMod val="50000"/>
                  </a:schemeClr>
                </a:solidFill>
                <a:latin typeface="Lato"/>
                <a:ea typeface="Lato"/>
                <a:cs typeface="Lato"/>
                <a:sym typeface="Lato"/>
              </a:rPr>
              <a:t>ndez, CalFresh Policy Section, C</a:t>
            </a:r>
            <a:r>
              <a:rPr lang="en-US" sz="1800" b="1" dirty="0">
                <a:solidFill>
                  <a:schemeClr val="accent1">
                    <a:lumMod val="50000"/>
                  </a:schemeClr>
                </a:solidFill>
                <a:latin typeface="Lato"/>
                <a:ea typeface="Lato"/>
                <a:cs typeface="Lato"/>
                <a:sym typeface="Lato"/>
              </a:rPr>
              <a:t>DSS</a:t>
            </a:r>
          </a:p>
          <a:p>
            <a:pPr lvl="0" rtl="0">
              <a:spcBef>
                <a:spcPts val="0"/>
              </a:spcBef>
              <a:spcAft>
                <a:spcPts val="0"/>
              </a:spcAft>
              <a:buNone/>
            </a:pPr>
            <a:r>
              <a:rPr lang="en-US" sz="1800" dirty="0">
                <a:solidFill>
                  <a:srgbClr val="002060"/>
                </a:solidFill>
                <a:latin typeface="Lato"/>
                <a:ea typeface="Lato"/>
                <a:cs typeface="Lato"/>
                <a:sym typeface="Lato"/>
                <a:hlinkClick r:id="rId3"/>
              </a:rPr>
              <a:t>alexis.Fernandez@dss.ca.gov</a:t>
            </a:r>
            <a:r>
              <a:rPr lang="en-US" sz="1800" dirty="0">
                <a:solidFill>
                  <a:srgbClr val="002060"/>
                </a:solidFill>
                <a:latin typeface="Lato"/>
                <a:ea typeface="Lato"/>
                <a:cs typeface="Lato"/>
                <a:sym typeface="Lato"/>
              </a:rPr>
              <a:t> </a:t>
            </a:r>
            <a:r>
              <a:rPr lang="en-US" sz="1800" dirty="0">
                <a:solidFill>
                  <a:schemeClr val="accent1">
                    <a:lumMod val="50000"/>
                  </a:schemeClr>
                </a:solidFill>
                <a:latin typeface="Lato"/>
                <a:ea typeface="Lato"/>
                <a:cs typeface="Lato"/>
                <a:sym typeface="Lato"/>
              </a:rPr>
              <a:t>or 916-653-6162</a:t>
            </a:r>
            <a:endParaRPr lang="en" sz="1800" dirty="0">
              <a:solidFill>
                <a:schemeClr val="accent1">
                  <a:lumMod val="50000"/>
                </a:schemeClr>
              </a:solidFill>
              <a:latin typeface="Lato"/>
              <a:ea typeface="Lato"/>
              <a:cs typeface="Lato"/>
              <a:sym typeface="Lato"/>
            </a:endParaRPr>
          </a:p>
          <a:p>
            <a:pPr lvl="0">
              <a:lnSpc>
                <a:spcPct val="100000"/>
              </a:lnSpc>
              <a:spcAft>
                <a:spcPts val="0"/>
              </a:spcAft>
              <a:buNone/>
            </a:pPr>
            <a:endParaRPr lang="en" sz="1800" b="1" dirty="0">
              <a:solidFill>
                <a:schemeClr val="accent1">
                  <a:lumMod val="50000"/>
                </a:schemeClr>
              </a:solidFill>
              <a:latin typeface="Lato" panose="020B0604020202020204" charset="0"/>
              <a:ea typeface="Lato"/>
              <a:cs typeface="Lato"/>
              <a:sym typeface="Lato"/>
            </a:endParaRPr>
          </a:p>
          <a:p>
            <a:pPr lvl="0">
              <a:lnSpc>
                <a:spcPct val="100000"/>
              </a:lnSpc>
              <a:spcAft>
                <a:spcPts val="0"/>
              </a:spcAft>
              <a:buNone/>
            </a:pPr>
            <a:r>
              <a:rPr lang="en" sz="1800" b="1" dirty="0">
                <a:solidFill>
                  <a:schemeClr val="accent1">
                    <a:lumMod val="50000"/>
                  </a:schemeClr>
                </a:solidFill>
                <a:latin typeface="Lato" panose="020B0604020202020204" charset="0"/>
                <a:ea typeface="Lato"/>
                <a:cs typeface="Lato"/>
                <a:sym typeface="Lato"/>
              </a:rPr>
              <a:t>Colleen Ganley Ammerman</a:t>
            </a:r>
            <a:r>
              <a:rPr lang="en" sz="1800" dirty="0">
                <a:solidFill>
                  <a:schemeClr val="accent1">
                    <a:lumMod val="50000"/>
                  </a:schemeClr>
                </a:solidFill>
                <a:latin typeface="Lato" panose="020B0604020202020204" charset="0"/>
                <a:ea typeface="Lato"/>
                <a:cs typeface="Lato"/>
                <a:sym typeface="Lato"/>
              </a:rPr>
              <a:t>, </a:t>
            </a:r>
            <a:r>
              <a:rPr lang="en-US" sz="1800" dirty="0">
                <a:solidFill>
                  <a:schemeClr val="accent1">
                    <a:lumMod val="50000"/>
                  </a:schemeClr>
                </a:solidFill>
                <a:latin typeface="Lato" panose="020B0604020202020204" charset="0"/>
                <a:ea typeface="Lato"/>
                <a:cs typeface="Lato"/>
                <a:sym typeface="Lato"/>
              </a:rPr>
              <a:t>Program Specialist, Student Services Division,</a:t>
            </a:r>
            <a:r>
              <a:rPr lang="en" sz="1800" dirty="0">
                <a:solidFill>
                  <a:schemeClr val="accent1">
                    <a:lumMod val="50000"/>
                  </a:schemeClr>
                </a:solidFill>
                <a:latin typeface="Lato" panose="020B0604020202020204" charset="0"/>
                <a:ea typeface="Lato"/>
                <a:cs typeface="Lato"/>
                <a:sym typeface="Lato"/>
              </a:rPr>
              <a:t> CA Community Colleges Chancellor’s Office </a:t>
            </a:r>
            <a:r>
              <a:rPr lang="en-US" sz="1800" dirty="0">
                <a:solidFill>
                  <a:srgbClr val="002060"/>
                </a:solidFill>
                <a:latin typeface="Lato" panose="020B0604020202020204" charset="0"/>
                <a:ea typeface="Lato"/>
                <a:cs typeface="Lato"/>
                <a:sym typeface="Lato"/>
                <a:hlinkClick r:id="rId4"/>
              </a:rPr>
              <a:t>cganley@cccco.edu</a:t>
            </a:r>
            <a:r>
              <a:rPr lang="en-US" sz="1800" dirty="0">
                <a:solidFill>
                  <a:srgbClr val="002060"/>
                </a:solidFill>
                <a:latin typeface="Lato" panose="020B0604020202020204" charset="0"/>
                <a:ea typeface="Lato"/>
                <a:cs typeface="Lato"/>
                <a:sym typeface="Lato"/>
              </a:rPr>
              <a:t> </a:t>
            </a:r>
            <a:r>
              <a:rPr lang="en-US" sz="1800" dirty="0">
                <a:solidFill>
                  <a:schemeClr val="accent1">
                    <a:lumMod val="50000"/>
                  </a:schemeClr>
                </a:solidFill>
                <a:latin typeface="Lato" panose="020B0604020202020204" charset="0"/>
                <a:ea typeface="Lato"/>
                <a:cs typeface="Lato"/>
                <a:sym typeface="Lato"/>
              </a:rPr>
              <a:t>or 916-323-3865</a:t>
            </a:r>
            <a:endParaRPr lang="en" sz="1800" dirty="0">
              <a:solidFill>
                <a:schemeClr val="accent1">
                  <a:lumMod val="50000"/>
                </a:schemeClr>
              </a:solidFill>
              <a:latin typeface="Lato" panose="020B0604020202020204" charset="0"/>
              <a:ea typeface="Lato"/>
              <a:cs typeface="Lato"/>
              <a:sym typeface="Lato"/>
            </a:endParaRPr>
          </a:p>
          <a:p>
            <a:pPr lvl="0">
              <a:lnSpc>
                <a:spcPct val="100000"/>
              </a:lnSpc>
              <a:spcAft>
                <a:spcPts val="0"/>
              </a:spcAft>
              <a:buNone/>
            </a:pPr>
            <a:endParaRPr lang="en" sz="1800" b="1" dirty="0">
              <a:solidFill>
                <a:srgbClr val="002060"/>
              </a:solidFill>
              <a:latin typeface="Lato" panose="020B0604020202020204" charset="0"/>
              <a:ea typeface="Lato"/>
              <a:cs typeface="Lato"/>
              <a:sym typeface="Lato"/>
            </a:endParaRPr>
          </a:p>
          <a:p>
            <a:pPr lvl="0">
              <a:lnSpc>
                <a:spcPct val="100000"/>
              </a:lnSpc>
              <a:spcAft>
                <a:spcPts val="0"/>
              </a:spcAft>
              <a:buNone/>
            </a:pPr>
            <a:r>
              <a:rPr lang="en" sz="1800" b="1" dirty="0">
                <a:solidFill>
                  <a:schemeClr val="accent1">
                    <a:lumMod val="50000"/>
                  </a:schemeClr>
                </a:solidFill>
                <a:latin typeface="Lato" panose="020B0604020202020204" charset="0"/>
                <a:ea typeface="Lato"/>
                <a:cs typeface="Lato"/>
                <a:sym typeface="Lato"/>
              </a:rPr>
              <a:t>Jessica Smith</a:t>
            </a:r>
            <a:r>
              <a:rPr lang="en" sz="1800" dirty="0">
                <a:solidFill>
                  <a:schemeClr val="accent1">
                    <a:lumMod val="50000"/>
                  </a:schemeClr>
                </a:solidFill>
                <a:latin typeface="Lato" panose="020B0604020202020204" charset="0"/>
                <a:ea typeface="Lato"/>
                <a:cs typeface="Lato"/>
                <a:sym typeface="Lato"/>
              </a:rPr>
              <a:t>, </a:t>
            </a:r>
            <a:r>
              <a:rPr lang="en-US" sz="1800" dirty="0">
                <a:solidFill>
                  <a:schemeClr val="accent1">
                    <a:lumMod val="50000"/>
                  </a:schemeClr>
                </a:solidFill>
                <a:latin typeface="Lato" panose="020B0604020202020204" charset="0"/>
                <a:ea typeface="Lato"/>
                <a:cs typeface="Lato"/>
                <a:sym typeface="Lato"/>
              </a:rPr>
              <a:t>Statewide Foster Youth Success Initiative Liaison, </a:t>
            </a:r>
            <a:r>
              <a:rPr lang="en" sz="1800" dirty="0">
                <a:solidFill>
                  <a:schemeClr val="accent1">
                    <a:lumMod val="50000"/>
                  </a:schemeClr>
                </a:solidFill>
                <a:latin typeface="Lato" panose="020B0604020202020204" charset="0"/>
                <a:ea typeface="Lato"/>
                <a:cs typeface="Lato"/>
                <a:sym typeface="Lato"/>
              </a:rPr>
              <a:t>Foundation for California Community Colleges </a:t>
            </a:r>
            <a:r>
              <a:rPr lang="en-US" sz="1800" dirty="0">
                <a:solidFill>
                  <a:srgbClr val="002060"/>
                </a:solidFill>
                <a:latin typeface="Lato" panose="020B0604020202020204" charset="0"/>
                <a:ea typeface="Lato"/>
                <a:cs typeface="Lato"/>
                <a:sym typeface="Lato"/>
                <a:hlinkClick r:id="rId5"/>
              </a:rPr>
              <a:t>jsmith@foundationccc.org</a:t>
            </a:r>
            <a:r>
              <a:rPr lang="en-US" sz="1800" dirty="0">
                <a:solidFill>
                  <a:srgbClr val="002060"/>
                </a:solidFill>
                <a:latin typeface="Lato" panose="020B0604020202020204" charset="0"/>
                <a:ea typeface="Lato"/>
                <a:cs typeface="Lato"/>
                <a:sym typeface="Lato"/>
              </a:rPr>
              <a:t> </a:t>
            </a:r>
            <a:r>
              <a:rPr lang="en-US" sz="1800" dirty="0">
                <a:solidFill>
                  <a:schemeClr val="accent1">
                    <a:lumMod val="50000"/>
                  </a:schemeClr>
                </a:solidFill>
                <a:latin typeface="Lato" panose="020B0604020202020204" charset="0"/>
                <a:ea typeface="Lato"/>
                <a:cs typeface="Lato"/>
                <a:sym typeface="Lato"/>
              </a:rPr>
              <a:t>or </a:t>
            </a:r>
            <a:r>
              <a:rPr lang="en-US" sz="1800" dirty="0" smtClean="0">
                <a:solidFill>
                  <a:schemeClr val="accent1">
                    <a:lumMod val="50000"/>
                  </a:schemeClr>
                </a:solidFill>
                <a:latin typeface="Lato" panose="020B0604020202020204" charset="0"/>
                <a:ea typeface="Lato"/>
                <a:cs typeface="Lato"/>
                <a:sym typeface="Lato"/>
              </a:rPr>
              <a:t>916-325-8562</a:t>
            </a:r>
          </a:p>
          <a:p>
            <a:pPr lvl="0">
              <a:lnSpc>
                <a:spcPct val="100000"/>
              </a:lnSpc>
              <a:spcAft>
                <a:spcPts val="0"/>
              </a:spcAft>
              <a:buNone/>
            </a:pPr>
            <a:endParaRPr lang="en" sz="1800" dirty="0" smtClean="0">
              <a:solidFill>
                <a:schemeClr val="accent1">
                  <a:lumMod val="50000"/>
                </a:schemeClr>
              </a:solidFill>
              <a:latin typeface="Lato" panose="020B0604020202020204" charset="0"/>
              <a:ea typeface="Lato"/>
              <a:cs typeface="Lato"/>
              <a:sym typeface="Lato"/>
            </a:endParaRPr>
          </a:p>
          <a:p>
            <a:pPr>
              <a:spcAft>
                <a:spcPts val="0"/>
              </a:spcAft>
            </a:pPr>
            <a:r>
              <a:rPr lang="en-US" sz="1800" dirty="0">
                <a:solidFill>
                  <a:schemeClr val="accent1">
                    <a:lumMod val="50000"/>
                  </a:schemeClr>
                </a:solidFill>
                <a:latin typeface="Lato" panose="020B0604020202020204" charset="0"/>
                <a:ea typeface="Lato"/>
                <a:cs typeface="Lato"/>
              </a:rPr>
              <a:t>Simone </a:t>
            </a:r>
            <a:r>
              <a:rPr lang="en-US" sz="1800" dirty="0" err="1">
                <a:solidFill>
                  <a:schemeClr val="accent1">
                    <a:lumMod val="50000"/>
                  </a:schemeClr>
                </a:solidFill>
                <a:latin typeface="Lato" panose="020B0604020202020204" charset="0"/>
                <a:ea typeface="Lato"/>
                <a:cs typeface="Lato"/>
              </a:rPr>
              <a:t>Tureck</a:t>
            </a:r>
            <a:r>
              <a:rPr lang="en-US" sz="1800" dirty="0">
                <a:solidFill>
                  <a:schemeClr val="accent1">
                    <a:lumMod val="50000"/>
                  </a:schemeClr>
                </a:solidFill>
                <a:latin typeface="Lato" panose="020B0604020202020204" charset="0"/>
                <a:ea typeface="Lato"/>
                <a:cs typeface="Lato"/>
              </a:rPr>
              <a:t>, Associate Policy Director, John Burton Advocates for Youth</a:t>
            </a:r>
          </a:p>
          <a:p>
            <a:pPr>
              <a:spcAft>
                <a:spcPts val="0"/>
              </a:spcAft>
            </a:pPr>
            <a:r>
              <a:rPr lang="en-US" sz="1800" dirty="0">
                <a:solidFill>
                  <a:schemeClr val="accent1">
                    <a:lumMod val="50000"/>
                  </a:schemeClr>
                </a:solidFill>
                <a:latin typeface="Lato" panose="020B0604020202020204" charset="0"/>
                <a:ea typeface="Lato"/>
                <a:cs typeface="Lato"/>
                <a:hlinkClick r:id="rId6"/>
              </a:rPr>
              <a:t>simone@jbaforyouth.org</a:t>
            </a:r>
            <a:r>
              <a:rPr lang="en-US" sz="1800" dirty="0">
                <a:solidFill>
                  <a:schemeClr val="accent1">
                    <a:lumMod val="50000"/>
                  </a:schemeClr>
                </a:solidFill>
                <a:latin typeface="Lato" panose="020B0604020202020204" charset="0"/>
                <a:ea typeface="Lato"/>
                <a:cs typeface="Lato"/>
              </a:rPr>
              <a:t> or (415) 693-1323</a:t>
            </a:r>
          </a:p>
          <a:p>
            <a:pPr lvl="0">
              <a:lnSpc>
                <a:spcPct val="100000"/>
              </a:lnSpc>
              <a:spcAft>
                <a:spcPts val="0"/>
              </a:spcAft>
              <a:buNone/>
            </a:pPr>
            <a:endParaRPr lang="en" sz="1800" dirty="0">
              <a:solidFill>
                <a:schemeClr val="accent1">
                  <a:lumMod val="50000"/>
                </a:schemeClr>
              </a:solidFill>
              <a:latin typeface="Lato" panose="020B0604020202020204" charset="0"/>
              <a:ea typeface="Lato"/>
              <a:cs typeface="Lato"/>
              <a:sym typeface="Lato"/>
            </a:endParaRPr>
          </a:p>
          <a:p>
            <a:pPr lvl="0" rtl="0">
              <a:spcBef>
                <a:spcPts val="0"/>
              </a:spcBef>
              <a:buNone/>
            </a:pPr>
            <a:endParaRPr lang="en-US" sz="2200" i="1" dirty="0">
              <a:solidFill>
                <a:srgbClr val="002F4A"/>
              </a:solidFill>
              <a:latin typeface="Lato"/>
              <a:ea typeface="Lato"/>
              <a:cs typeface="Lato"/>
              <a:sym typeface="Lato"/>
            </a:endParaRPr>
          </a:p>
        </p:txBody>
      </p:sp>
      <p:sp>
        <p:nvSpPr>
          <p:cNvPr id="5" name="Rectangle 4"/>
          <p:cNvSpPr/>
          <p:nvPr/>
        </p:nvSpPr>
        <p:spPr>
          <a:xfrm>
            <a:off x="261399" y="835400"/>
            <a:ext cx="4445773"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17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3074" name="Picture 2" descr="C:\Users\Kari\Downloads\AdobeStock_118799754.jpeg"/>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5876012" y="3059430"/>
            <a:ext cx="3126105" cy="20840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144494" y="1765190"/>
            <a:ext cx="2838616" cy="22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hape 75"/>
          <p:cNvSpPr/>
          <p:nvPr/>
        </p:nvSpPr>
        <p:spPr>
          <a:xfrm>
            <a:off x="261400" y="262700"/>
            <a:ext cx="8480400" cy="9534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Clr>
                <a:schemeClr val="dk1"/>
              </a:buClr>
              <a:buSzPct val="78571"/>
              <a:buFont typeface="Arial"/>
              <a:buNone/>
            </a:pPr>
            <a:r>
              <a:rPr lang="en" sz="2800" dirty="0">
                <a:solidFill>
                  <a:schemeClr val="lt1"/>
                </a:solidFill>
              </a:rPr>
              <a:t>Foster Youth Students in  California Community Colleges</a:t>
            </a:r>
            <a:endParaRPr lang="en" sz="1100" i="1" dirty="0">
              <a:solidFill>
                <a:schemeClr val="lt1"/>
              </a:solidFill>
            </a:endParaRPr>
          </a:p>
        </p:txBody>
      </p:sp>
      <p:sp>
        <p:nvSpPr>
          <p:cNvPr id="77" name="Shape 77"/>
          <p:cNvSpPr txBox="1">
            <a:spLocks noGrp="1"/>
          </p:cNvSpPr>
          <p:nvPr>
            <p:ph type="body" idx="1"/>
          </p:nvPr>
        </p:nvSpPr>
        <p:spPr>
          <a:xfrm>
            <a:off x="76875" y="1328375"/>
            <a:ext cx="4597500" cy="3603600"/>
          </a:xfrm>
          <a:prstGeom prst="rect">
            <a:avLst/>
          </a:prstGeom>
        </p:spPr>
        <p:txBody>
          <a:bodyPr wrap="square" lIns="91425" tIns="91425" rIns="91425" bIns="91425" anchor="t" anchorCtr="0">
            <a:noAutofit/>
          </a:bodyPr>
          <a:lstStyle/>
          <a:p>
            <a:pPr marL="457200" lvl="0" indent="-355600" rtl="0">
              <a:spcBef>
                <a:spcPts val="0"/>
              </a:spcBef>
              <a:spcAft>
                <a:spcPts val="1000"/>
              </a:spcAft>
              <a:buClr>
                <a:srgbClr val="002F4A"/>
              </a:buClr>
              <a:buSzPct val="100000"/>
              <a:buFont typeface="Lato"/>
              <a:buChar char="●"/>
            </a:pPr>
            <a:r>
              <a:rPr lang="en" sz="2000" b="0" dirty="0">
                <a:solidFill>
                  <a:schemeClr val="accent1">
                    <a:lumMod val="50000"/>
                  </a:schemeClr>
                </a:solidFill>
                <a:latin typeface="Lato"/>
                <a:ea typeface="Lato"/>
                <a:cs typeface="Lato"/>
                <a:sym typeface="Lato"/>
              </a:rPr>
              <a:t>In the 2016-17 school year, there were approximately </a:t>
            </a:r>
            <a:r>
              <a:rPr lang="en" sz="2400" dirty="0">
                <a:solidFill>
                  <a:srgbClr val="F68B1F"/>
                </a:solidFill>
                <a:latin typeface="Lato"/>
                <a:ea typeface="Lato"/>
                <a:cs typeface="Lato"/>
                <a:sym typeface="Lato"/>
              </a:rPr>
              <a:t>16,291 foster youth</a:t>
            </a:r>
            <a:r>
              <a:rPr lang="en" dirty="0">
                <a:solidFill>
                  <a:srgbClr val="F68B1F"/>
                </a:solidFill>
                <a:latin typeface="Lato"/>
                <a:ea typeface="Lato"/>
                <a:cs typeface="Lato"/>
                <a:sym typeface="Lato"/>
              </a:rPr>
              <a:t> </a:t>
            </a:r>
            <a:r>
              <a:rPr lang="en" sz="2000" b="0" dirty="0">
                <a:solidFill>
                  <a:schemeClr val="accent1">
                    <a:lumMod val="50000"/>
                  </a:schemeClr>
                </a:solidFill>
                <a:latin typeface="Lato"/>
                <a:ea typeface="Lato"/>
                <a:cs typeface="Lato"/>
                <a:sym typeface="Lato"/>
              </a:rPr>
              <a:t>enrolled in California’s Community Colleges.</a:t>
            </a:r>
          </a:p>
          <a:p>
            <a:pPr marL="457200" lvl="0" indent="-355600" rtl="0">
              <a:spcBef>
                <a:spcPts val="0"/>
              </a:spcBef>
              <a:buClr>
                <a:srgbClr val="002F4A"/>
              </a:buClr>
              <a:buSzPct val="100000"/>
              <a:buFont typeface="Lato"/>
              <a:buChar char="●"/>
            </a:pPr>
            <a:r>
              <a:rPr lang="en" sz="2000" b="0" dirty="0">
                <a:solidFill>
                  <a:schemeClr val="accent1">
                    <a:lumMod val="50000"/>
                  </a:schemeClr>
                </a:solidFill>
                <a:latin typeface="Lato"/>
                <a:ea typeface="Lato"/>
                <a:cs typeface="Lato"/>
                <a:sym typeface="Lato"/>
              </a:rPr>
              <a:t>Each of the 114 California Community Colleges has an appointed </a:t>
            </a:r>
            <a:r>
              <a:rPr lang="en" sz="2000" dirty="0">
                <a:solidFill>
                  <a:schemeClr val="accent1">
                    <a:lumMod val="50000"/>
                  </a:schemeClr>
                </a:solidFill>
                <a:latin typeface="Lato"/>
                <a:ea typeface="Lato"/>
                <a:cs typeface="Lato"/>
                <a:sym typeface="Lato"/>
              </a:rPr>
              <a:t>Foster Youth Liaison</a:t>
            </a:r>
            <a:r>
              <a:rPr lang="en" sz="2000" b="0" dirty="0">
                <a:solidFill>
                  <a:schemeClr val="accent1">
                    <a:lumMod val="50000"/>
                  </a:schemeClr>
                </a:solidFill>
                <a:latin typeface="Lato"/>
                <a:ea typeface="Lato"/>
                <a:cs typeface="Lato"/>
                <a:sym typeface="Lato"/>
              </a:rPr>
              <a:t>. To find out who a Liaison is, visit the </a:t>
            </a:r>
            <a:r>
              <a:rPr lang="en" sz="2000" u="sng" dirty="0">
                <a:solidFill>
                  <a:srgbClr val="1155CC"/>
                </a:solidFill>
                <a:latin typeface="Lato"/>
                <a:ea typeface="Lato"/>
                <a:cs typeface="Lato"/>
                <a:sym typeface="Lato"/>
                <a:hlinkClick r:id="rId4"/>
              </a:rPr>
              <a:t>Chancellor’s Office FYSI Webpage</a:t>
            </a:r>
            <a:r>
              <a:rPr lang="en" sz="2000" b="0" dirty="0">
                <a:solidFill>
                  <a:srgbClr val="1155CC"/>
                </a:solidFill>
                <a:latin typeface="Lato"/>
                <a:ea typeface="Lato"/>
                <a:cs typeface="Lato"/>
                <a:sym typeface="Lato"/>
                <a:hlinkClick r:id="rId4"/>
              </a:rPr>
              <a:t>.</a:t>
            </a:r>
          </a:p>
          <a:p>
            <a:pPr lvl="0" rtl="0">
              <a:spcBef>
                <a:spcPts val="0"/>
              </a:spcBef>
              <a:buNone/>
            </a:pPr>
            <a:endParaRPr sz="1800" b="0" dirty="0">
              <a:solidFill>
                <a:srgbClr val="002F4A"/>
              </a:solidFill>
              <a:latin typeface="Lato"/>
              <a:ea typeface="Lato"/>
              <a:cs typeface="Lato"/>
              <a:sym typeface="Lato"/>
            </a:endParaRPr>
          </a:p>
          <a:p>
            <a:pPr lvl="0" rtl="0">
              <a:spcBef>
                <a:spcPts val="0"/>
              </a:spcBef>
              <a:buNone/>
            </a:pPr>
            <a:endParaRPr b="0" dirty="0"/>
          </a:p>
        </p:txBody>
      </p:sp>
      <p:sp>
        <p:nvSpPr>
          <p:cNvPr id="78" name="Shape 78"/>
          <p:cNvSpPr txBox="1">
            <a:spLocks noGrp="1"/>
          </p:cNvSpPr>
          <p:nvPr>
            <p:ph type="body" idx="4294967295"/>
          </p:nvPr>
        </p:nvSpPr>
        <p:spPr>
          <a:xfrm>
            <a:off x="4603806" y="1351280"/>
            <a:ext cx="3490622" cy="3416300"/>
          </a:xfrm>
          <a:prstGeom prst="rect">
            <a:avLst/>
          </a:prstGeom>
        </p:spPr>
        <p:txBody>
          <a:bodyPr wrap="square" lIns="91425" tIns="91425" rIns="91425" bIns="91425" anchor="t" anchorCtr="0">
            <a:noAutofit/>
          </a:bodyPr>
          <a:lstStyle/>
          <a:p>
            <a:pPr marL="457200" lvl="0" indent="-355600" rtl="0">
              <a:spcBef>
                <a:spcPts val="0"/>
              </a:spcBef>
              <a:buClr>
                <a:srgbClr val="002F4A"/>
              </a:buClr>
              <a:buSzPct val="100000"/>
              <a:buFont typeface="Lato"/>
              <a:buChar char="●"/>
            </a:pPr>
            <a:r>
              <a:rPr lang="en" sz="2000" b="0" dirty="0">
                <a:solidFill>
                  <a:schemeClr val="accent1">
                    <a:lumMod val="50000"/>
                  </a:schemeClr>
                </a:solidFill>
                <a:latin typeface="Lato"/>
                <a:ea typeface="Lato"/>
                <a:cs typeface="Lato"/>
                <a:sym typeface="Lato"/>
              </a:rPr>
              <a:t>Due to new legislation, Foster Youth students participating in on-campus support programs (FYSI, Guardian Scholars, CAFYES, etc.) may be eligible for CalFresh benefits.</a:t>
            </a:r>
          </a:p>
        </p:txBody>
      </p:sp>
      <p:sp>
        <p:nvSpPr>
          <p:cNvPr id="8" name="Rectangle 7"/>
          <p:cNvSpPr/>
          <p:nvPr/>
        </p:nvSpPr>
        <p:spPr>
          <a:xfrm>
            <a:off x="261400" y="1193240"/>
            <a:ext cx="8480400"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Shape 84"/>
          <p:cNvSpPr/>
          <p:nvPr/>
        </p:nvSpPr>
        <p:spPr>
          <a:xfrm>
            <a:off x="261400" y="262700"/>
            <a:ext cx="5861104"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5" name="Shape 85"/>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CalFresh Overview</a:t>
            </a:r>
            <a:endParaRPr lang="en" sz="1400" i="1" dirty="0">
              <a:solidFill>
                <a:schemeClr val="lt1"/>
              </a:solidFill>
            </a:endParaRPr>
          </a:p>
        </p:txBody>
      </p:sp>
      <p:sp>
        <p:nvSpPr>
          <p:cNvPr id="83" name="Shape 83"/>
          <p:cNvSpPr txBox="1">
            <a:spLocks noGrp="1"/>
          </p:cNvSpPr>
          <p:nvPr>
            <p:ph type="body" idx="1"/>
          </p:nvPr>
        </p:nvSpPr>
        <p:spPr>
          <a:xfrm>
            <a:off x="252900" y="1036200"/>
            <a:ext cx="5805994" cy="3603600"/>
          </a:xfrm>
          <a:prstGeom prst="rect">
            <a:avLst/>
          </a:prstGeom>
        </p:spPr>
        <p:txBody>
          <a:bodyPr wrap="square" lIns="91425" tIns="91425" rIns="91425" bIns="91425" anchor="t" anchorCtr="0">
            <a:noAutofit/>
          </a:bodyPr>
          <a:lstStyle/>
          <a:p>
            <a:pPr marL="457200" lvl="0" indent="-381000" rtl="0">
              <a:spcBef>
                <a:spcPts val="0"/>
              </a:spcBef>
              <a:spcAft>
                <a:spcPts val="1000"/>
              </a:spcAft>
              <a:buClr>
                <a:srgbClr val="002F4A"/>
              </a:buClr>
              <a:buSzPct val="100000"/>
              <a:buFont typeface="Lato"/>
              <a:buChar char="●"/>
            </a:pPr>
            <a:r>
              <a:rPr lang="en" sz="2400" dirty="0">
                <a:solidFill>
                  <a:schemeClr val="accent1">
                    <a:lumMod val="50000"/>
                  </a:schemeClr>
                </a:solidFill>
                <a:latin typeface="Lato"/>
                <a:ea typeface="Lato"/>
                <a:cs typeface="Lato"/>
                <a:sym typeface="Lato"/>
              </a:rPr>
              <a:t>CalFresh (previously called “food stamps”) is a federally funded program that allows income-eligible recipients to purchase food.</a:t>
            </a:r>
          </a:p>
          <a:p>
            <a:pPr marL="457200" lvl="0" indent="-381000" rtl="0">
              <a:spcBef>
                <a:spcPts val="0"/>
              </a:spcBef>
              <a:spcAft>
                <a:spcPts val="1000"/>
              </a:spcAft>
              <a:buClr>
                <a:srgbClr val="002F4A"/>
              </a:buClr>
              <a:buSzPct val="100000"/>
              <a:buFont typeface="Lato"/>
              <a:buChar char="●"/>
            </a:pPr>
            <a:r>
              <a:rPr lang="en" sz="2400" dirty="0">
                <a:solidFill>
                  <a:schemeClr val="accent1">
                    <a:lumMod val="50000"/>
                  </a:schemeClr>
                </a:solidFill>
                <a:latin typeface="Lato"/>
                <a:ea typeface="Lato"/>
                <a:cs typeface="Lato"/>
                <a:sym typeface="Lato"/>
              </a:rPr>
              <a:t>CalFresh benefits cannot be used to purchase hot ready-to-eat foods, alcohol, tobacco, medication, or supplements.</a:t>
            </a:r>
          </a:p>
          <a:p>
            <a:pPr lvl="0" rtl="0">
              <a:spcBef>
                <a:spcPts val="0"/>
              </a:spcBef>
              <a:spcAft>
                <a:spcPts val="1000"/>
              </a:spcAft>
              <a:buNone/>
            </a:pPr>
            <a:endParaRPr sz="1800" dirty="0">
              <a:solidFill>
                <a:schemeClr val="accent1">
                  <a:lumMod val="50000"/>
                </a:schemeClr>
              </a:solidFill>
              <a:latin typeface="Lato"/>
              <a:ea typeface="Lato"/>
              <a:cs typeface="Lato"/>
              <a:sym typeface="Lato"/>
            </a:endParaRPr>
          </a:p>
          <a:p>
            <a:pPr lvl="0" rtl="0">
              <a:spcBef>
                <a:spcPts val="0"/>
              </a:spcBef>
              <a:buNone/>
            </a:pPr>
            <a:endParaRPr dirty="0">
              <a:solidFill>
                <a:schemeClr val="accent1">
                  <a:lumMod val="50000"/>
                </a:schemeClr>
              </a:solidFill>
            </a:endParaRPr>
          </a:p>
        </p:txBody>
      </p:sp>
      <p:pic>
        <p:nvPicPr>
          <p:cNvPr id="5" name="Picture 4" descr="Image result for calfresh logo"/>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639200" y="142557"/>
            <a:ext cx="1885796" cy="692843"/>
          </a:xfrm>
          <a:prstGeom prst="rect">
            <a:avLst/>
          </a:prstGeom>
          <a:noFill/>
          <a:ln>
            <a:noFill/>
          </a:ln>
        </p:spPr>
      </p:pic>
      <p:sp>
        <p:nvSpPr>
          <p:cNvPr id="6" name="Rectangle 5"/>
          <p:cNvSpPr/>
          <p:nvPr/>
        </p:nvSpPr>
        <p:spPr>
          <a:xfrm>
            <a:off x="261399" y="835400"/>
            <a:ext cx="5861105"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Kari\AppData\Local\Temp\iStock-600057742.jpg"/>
          <p:cNvPicPr/>
          <p:nvPr/>
        </p:nvPicPr>
        <p:blipFill rotWithShape="1">
          <a:blip r:embed="rId5" cstate="screen">
            <a:extLst>
              <a:ext uri="{28A0092B-C50C-407E-A947-70E740481C1C}">
                <a14:useLocalDpi xmlns:a14="http://schemas.microsoft.com/office/drawing/2010/main"/>
              </a:ext>
            </a:extLst>
          </a:blip>
          <a:srcRect l="46160" t="8711"/>
          <a:stretch/>
        </p:blipFill>
        <p:spPr bwMode="auto">
          <a:xfrm rot="365922">
            <a:off x="6122504" y="1493784"/>
            <a:ext cx="2402492" cy="2680652"/>
          </a:xfrm>
          <a:prstGeom prst="rect">
            <a:avLst/>
          </a:prstGeom>
          <a:noFill/>
          <a:ln w="76200">
            <a:solidFill>
              <a:schemeClr val="bg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p:nvPr/>
        </p:nvSpPr>
        <p:spPr>
          <a:xfrm>
            <a:off x="261399" y="262700"/>
            <a:ext cx="6131450"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2" name="Shape 92"/>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CalFresh Overview</a:t>
            </a:r>
          </a:p>
        </p:txBody>
      </p:sp>
      <p:sp>
        <p:nvSpPr>
          <p:cNvPr id="90" name="Shape 90"/>
          <p:cNvSpPr txBox="1">
            <a:spLocks noGrp="1"/>
          </p:cNvSpPr>
          <p:nvPr>
            <p:ph type="body" idx="1"/>
          </p:nvPr>
        </p:nvSpPr>
        <p:spPr>
          <a:xfrm>
            <a:off x="184500" y="944225"/>
            <a:ext cx="8638200" cy="4072200"/>
          </a:xfrm>
          <a:prstGeom prst="rect">
            <a:avLst/>
          </a:prstGeom>
        </p:spPr>
        <p:txBody>
          <a:bodyPr wrap="square" lIns="91425" tIns="91425" rIns="91425" bIns="91425" anchor="t" anchorCtr="0">
            <a:noAutofit/>
          </a:bodyPr>
          <a:lstStyle/>
          <a:p>
            <a:pPr lvl="0" rtl="0">
              <a:lnSpc>
                <a:spcPct val="100000"/>
              </a:lnSpc>
              <a:spcBef>
                <a:spcPts val="0"/>
              </a:spcBef>
              <a:spcAft>
                <a:spcPts val="1000"/>
              </a:spcAft>
              <a:buNone/>
            </a:pPr>
            <a:r>
              <a:rPr lang="en" sz="1800" b="1" i="1" dirty="0">
                <a:solidFill>
                  <a:schemeClr val="accent1">
                    <a:lumMod val="50000"/>
                  </a:schemeClr>
                </a:solidFill>
                <a:latin typeface="Lato"/>
                <a:ea typeface="Lato"/>
                <a:cs typeface="Lato"/>
                <a:sym typeface="Lato"/>
              </a:rPr>
              <a:t>How does CalFresh determine who is a “student”?</a:t>
            </a:r>
          </a:p>
          <a:p>
            <a:pPr marL="457200" lvl="0" indent="-381000" rtl="0">
              <a:lnSpc>
                <a:spcPct val="100000"/>
              </a:lnSpc>
              <a:spcBef>
                <a:spcPts val="1000"/>
              </a:spcBef>
              <a:spcAft>
                <a:spcPts val="0"/>
              </a:spcAft>
              <a:buClr>
                <a:srgbClr val="002F4A"/>
              </a:buClr>
              <a:buSzPct val="100000"/>
              <a:buFont typeface="Lato"/>
              <a:buChar char="●"/>
            </a:pPr>
            <a:r>
              <a:rPr lang="en" sz="2350" dirty="0">
                <a:solidFill>
                  <a:schemeClr val="accent1">
                    <a:lumMod val="50000"/>
                  </a:schemeClr>
                </a:solidFill>
                <a:latin typeface="Lato"/>
                <a:ea typeface="Lato"/>
                <a:cs typeface="Lato"/>
                <a:sym typeface="Lato"/>
              </a:rPr>
              <a:t>Must be between the ages of 18 and 49</a:t>
            </a:r>
          </a:p>
          <a:p>
            <a:pPr marL="457200" lvl="0" indent="-381000" rtl="0">
              <a:lnSpc>
                <a:spcPct val="100000"/>
              </a:lnSpc>
              <a:spcBef>
                <a:spcPts val="1000"/>
              </a:spcBef>
              <a:spcAft>
                <a:spcPts val="0"/>
              </a:spcAft>
              <a:buClr>
                <a:srgbClr val="002F4A"/>
              </a:buClr>
              <a:buSzPct val="100000"/>
              <a:buFont typeface="Lato"/>
              <a:buChar char="●"/>
            </a:pPr>
            <a:r>
              <a:rPr lang="en" sz="2350" dirty="0">
                <a:solidFill>
                  <a:schemeClr val="accent1">
                    <a:lumMod val="50000"/>
                  </a:schemeClr>
                </a:solidFill>
                <a:latin typeface="Lato"/>
                <a:ea typeface="Lato"/>
                <a:cs typeface="Lato"/>
                <a:sym typeface="Lato"/>
              </a:rPr>
              <a:t>Must be enrolled half time - at least 6 units/semester CC</a:t>
            </a:r>
          </a:p>
          <a:p>
            <a:pPr marL="457200" lvl="0" indent="-381000" rtl="0">
              <a:lnSpc>
                <a:spcPct val="100000"/>
              </a:lnSpc>
              <a:spcBef>
                <a:spcPts val="1000"/>
              </a:spcBef>
              <a:spcAft>
                <a:spcPts val="0"/>
              </a:spcAft>
              <a:buClr>
                <a:srgbClr val="002F4A"/>
              </a:buClr>
              <a:buSzPct val="100000"/>
              <a:buFont typeface="Lato"/>
              <a:buChar char="●"/>
            </a:pPr>
            <a:r>
              <a:rPr lang="en" sz="2350" dirty="0">
                <a:solidFill>
                  <a:schemeClr val="accent1">
                    <a:lumMod val="50000"/>
                  </a:schemeClr>
                </a:solidFill>
                <a:latin typeface="Lato"/>
                <a:ea typeface="Lato"/>
                <a:cs typeface="Lato"/>
                <a:sym typeface="Lato"/>
              </a:rPr>
              <a:t>If you are under 18/over 49 years of age OR not enrolled half-time, you are </a:t>
            </a:r>
            <a:r>
              <a:rPr lang="en" sz="2350" u="sng" dirty="0">
                <a:solidFill>
                  <a:schemeClr val="accent1">
                    <a:lumMod val="50000"/>
                  </a:schemeClr>
                </a:solidFill>
                <a:latin typeface="Lato"/>
                <a:ea typeface="Lato"/>
                <a:cs typeface="Lato"/>
                <a:sym typeface="Lato"/>
              </a:rPr>
              <a:t>not </a:t>
            </a:r>
            <a:r>
              <a:rPr lang="en" sz="2350" dirty="0">
                <a:solidFill>
                  <a:schemeClr val="accent1">
                    <a:lumMod val="50000"/>
                  </a:schemeClr>
                </a:solidFill>
                <a:latin typeface="Lato"/>
                <a:ea typeface="Lato"/>
                <a:cs typeface="Lato"/>
                <a:sym typeface="Lato"/>
              </a:rPr>
              <a:t>considered a “student” for CalFresh eligibility purposes</a:t>
            </a:r>
          </a:p>
          <a:p>
            <a:pPr marL="457200" lvl="0" indent="-381000" rtl="0">
              <a:lnSpc>
                <a:spcPct val="100000"/>
              </a:lnSpc>
              <a:spcBef>
                <a:spcPts val="1000"/>
              </a:spcBef>
              <a:spcAft>
                <a:spcPts val="0"/>
              </a:spcAft>
              <a:buClr>
                <a:srgbClr val="002F4A"/>
              </a:buClr>
              <a:buSzPct val="100000"/>
              <a:buFont typeface="Lato"/>
              <a:buChar char="●"/>
            </a:pPr>
            <a:r>
              <a:rPr lang="en" sz="2350" dirty="0">
                <a:solidFill>
                  <a:schemeClr val="accent1">
                    <a:lumMod val="50000"/>
                  </a:schemeClr>
                </a:solidFill>
                <a:latin typeface="Lato"/>
                <a:ea typeface="Lato"/>
                <a:cs typeface="Lato"/>
                <a:sym typeface="Lato"/>
              </a:rPr>
              <a:t>A student </a:t>
            </a:r>
            <a:r>
              <a:rPr lang="en" sz="2350" u="sng" dirty="0">
                <a:solidFill>
                  <a:schemeClr val="accent1">
                    <a:lumMod val="50000"/>
                  </a:schemeClr>
                </a:solidFill>
                <a:latin typeface="Lato"/>
                <a:ea typeface="Lato"/>
                <a:cs typeface="Lato"/>
                <a:sym typeface="Lato"/>
              </a:rPr>
              <a:t>may qualify</a:t>
            </a:r>
            <a:r>
              <a:rPr lang="en" sz="2350" dirty="0">
                <a:solidFill>
                  <a:schemeClr val="accent1">
                    <a:lumMod val="50000"/>
                  </a:schemeClr>
                </a:solidFill>
                <a:latin typeface="Lato"/>
                <a:ea typeface="Lato"/>
                <a:cs typeface="Lato"/>
                <a:sym typeface="Lato"/>
              </a:rPr>
              <a:t> for CalFresh, but must meet additional student eligibility requirements or be exempt from these requirements </a:t>
            </a:r>
          </a:p>
          <a:p>
            <a:pPr lvl="0" rtl="0">
              <a:spcBef>
                <a:spcPts val="0"/>
              </a:spcBef>
              <a:spcAft>
                <a:spcPts val="1000"/>
              </a:spcAft>
              <a:buNone/>
            </a:pPr>
            <a:endParaRPr sz="1800" dirty="0">
              <a:solidFill>
                <a:schemeClr val="accent1">
                  <a:lumMod val="50000"/>
                </a:schemeClr>
              </a:solidFill>
              <a:latin typeface="Lato"/>
              <a:ea typeface="Lato"/>
              <a:cs typeface="Lato"/>
              <a:sym typeface="Lato"/>
            </a:endParaRPr>
          </a:p>
          <a:p>
            <a:pPr lvl="0" rtl="0">
              <a:spcBef>
                <a:spcPts val="0"/>
              </a:spcBef>
              <a:buNone/>
            </a:pPr>
            <a:endParaRPr dirty="0">
              <a:solidFill>
                <a:schemeClr val="accent1">
                  <a:lumMod val="50000"/>
                </a:schemeClr>
              </a:solidFill>
            </a:endParaRPr>
          </a:p>
        </p:txBody>
      </p:sp>
      <p:pic>
        <p:nvPicPr>
          <p:cNvPr id="5" name="Picture 4" descr="Image result for calfresh logo"/>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639200" y="142557"/>
            <a:ext cx="1885796" cy="692843"/>
          </a:xfrm>
          <a:prstGeom prst="rect">
            <a:avLst/>
          </a:prstGeom>
          <a:noFill/>
          <a:ln>
            <a:noFill/>
          </a:ln>
        </p:spPr>
      </p:pic>
      <p:sp>
        <p:nvSpPr>
          <p:cNvPr id="6" name="Rectangle 5"/>
          <p:cNvSpPr/>
          <p:nvPr/>
        </p:nvSpPr>
        <p:spPr>
          <a:xfrm>
            <a:off x="261399" y="835400"/>
            <a:ext cx="6131450"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p:nvPr/>
        </p:nvSpPr>
        <p:spPr>
          <a:xfrm>
            <a:off x="253900" y="240175"/>
            <a:ext cx="6202559"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189" name="Shape 189"/>
          <p:cNvSpPr txBox="1">
            <a:spLocks noGrp="1"/>
          </p:cNvSpPr>
          <p:nvPr>
            <p:ph type="title"/>
          </p:nvPr>
        </p:nvSpPr>
        <p:spPr>
          <a:xfrm>
            <a:off x="304200" y="192469"/>
            <a:ext cx="8383800" cy="572700"/>
          </a:xfrm>
          <a:prstGeom prst="rect">
            <a:avLst/>
          </a:prstGeom>
        </p:spPr>
        <p:txBody>
          <a:bodyPr wrap="square" lIns="91425" tIns="91425" rIns="91425" bIns="91425" anchor="t" anchorCtr="0">
            <a:noAutofit/>
          </a:bodyPr>
          <a:lstStyle/>
          <a:p>
            <a:pPr lvl="0" rtl="0">
              <a:spcBef>
                <a:spcPts val="0"/>
              </a:spcBef>
              <a:buNone/>
            </a:pPr>
            <a:r>
              <a:rPr lang="en" dirty="0">
                <a:solidFill>
                  <a:schemeClr val="lt1"/>
                </a:solidFill>
              </a:rPr>
              <a:t>CalFresh Overivew</a:t>
            </a:r>
            <a:endParaRPr lang="en" sz="1400" i="1" dirty="0">
              <a:solidFill>
                <a:schemeClr val="lt1"/>
              </a:solidFill>
            </a:endParaRPr>
          </a:p>
        </p:txBody>
      </p:sp>
      <p:sp>
        <p:nvSpPr>
          <p:cNvPr id="187" name="Shape 187"/>
          <p:cNvSpPr txBox="1">
            <a:spLocks noGrp="1"/>
          </p:cNvSpPr>
          <p:nvPr>
            <p:ph type="body" idx="1"/>
          </p:nvPr>
        </p:nvSpPr>
        <p:spPr>
          <a:xfrm>
            <a:off x="37550" y="936076"/>
            <a:ext cx="8828743" cy="4414150"/>
          </a:xfrm>
          <a:prstGeom prst="rect">
            <a:avLst/>
          </a:prstGeom>
        </p:spPr>
        <p:txBody>
          <a:bodyPr wrap="square" lIns="91425" tIns="91425" rIns="91425" bIns="91425" anchor="t" anchorCtr="0">
            <a:noAutofit/>
          </a:bodyPr>
          <a:lstStyle/>
          <a:p>
            <a:pPr lvl="0" rtl="0">
              <a:spcBef>
                <a:spcPts val="600"/>
              </a:spcBef>
              <a:spcAft>
                <a:spcPts val="0"/>
              </a:spcAft>
              <a:buClr>
                <a:schemeClr val="dk1"/>
              </a:buClr>
              <a:buSzPct val="91666"/>
              <a:buFont typeface="Arial"/>
              <a:buNone/>
            </a:pPr>
            <a:r>
              <a:rPr lang="en" b="1" dirty="0">
                <a:solidFill>
                  <a:schemeClr val="accent1">
                    <a:lumMod val="50000"/>
                  </a:schemeClr>
                </a:solidFill>
                <a:latin typeface="Lato" panose="020B0604020202020204" charset="0"/>
                <a:ea typeface="Helvetica Neue"/>
                <a:cs typeface="Helvetica Neue"/>
                <a:sym typeface="Helvetica Neue"/>
              </a:rPr>
              <a:t>If you are a student between ages 18-49, enrolled half-time and meet income eligibility, you must also meet any </a:t>
            </a:r>
            <a:r>
              <a:rPr lang="en" b="1" u="sng" dirty="0">
                <a:solidFill>
                  <a:schemeClr val="accent1">
                    <a:lumMod val="50000"/>
                  </a:schemeClr>
                </a:solidFill>
                <a:latin typeface="Lato" panose="020B0604020202020204" charset="0"/>
                <a:ea typeface="Helvetica Neue"/>
                <a:cs typeface="Helvetica Neue"/>
                <a:sym typeface="Helvetica Neue"/>
              </a:rPr>
              <a:t>ONE</a:t>
            </a:r>
            <a:r>
              <a:rPr lang="en" b="1" dirty="0">
                <a:solidFill>
                  <a:schemeClr val="accent1">
                    <a:lumMod val="50000"/>
                  </a:schemeClr>
                </a:solidFill>
                <a:latin typeface="Lato" panose="020B0604020202020204" charset="0"/>
                <a:ea typeface="Helvetica Neue"/>
                <a:cs typeface="Helvetica Neue"/>
                <a:sym typeface="Helvetica Neue"/>
              </a:rPr>
              <a:t> of the following:</a:t>
            </a:r>
          </a:p>
          <a:p>
            <a:pPr marL="457200" lvl="0" indent="-304800" rtl="0">
              <a:spcBef>
                <a:spcPts val="600"/>
              </a:spcBef>
              <a:spcAft>
                <a:spcPts val="0"/>
              </a:spcAft>
              <a:buClr>
                <a:schemeClr val="dk1"/>
              </a:buClr>
              <a:buSzPct val="100000"/>
              <a:buFont typeface="Arial" panose="020B0604020202020204" pitchFamily="34" charset="0"/>
              <a:buChar char="•"/>
            </a:pPr>
            <a:r>
              <a:rPr lang="en" sz="1200" dirty="0">
                <a:solidFill>
                  <a:schemeClr val="accent1">
                    <a:lumMod val="50000"/>
                  </a:schemeClr>
                </a:solidFill>
                <a:latin typeface="Lato" panose="020B0604020202020204" charset="0"/>
                <a:ea typeface="Helvetica Neue"/>
                <a:cs typeface="Helvetica Neue"/>
                <a:sym typeface="Helvetica Neue"/>
              </a:rPr>
              <a:t>Working in paid employment for 20 hours per week OR 80 hours averaged monthly;</a:t>
            </a:r>
          </a:p>
          <a:p>
            <a:pPr marL="457200" lvl="0" indent="-304800" rtl="0">
              <a:spcBef>
                <a:spcPts val="600"/>
              </a:spcBef>
              <a:spcAft>
                <a:spcPts val="0"/>
              </a:spcAft>
              <a:buClr>
                <a:schemeClr val="dk1"/>
              </a:buClr>
              <a:buSzPct val="100000"/>
              <a:buFont typeface="Arial" panose="020B0604020202020204" pitchFamily="34" charset="0"/>
              <a:buChar char="•"/>
            </a:pPr>
            <a:r>
              <a:rPr lang="en" sz="1200" dirty="0">
                <a:solidFill>
                  <a:schemeClr val="accent1">
                    <a:lumMod val="50000"/>
                  </a:schemeClr>
                </a:solidFill>
                <a:latin typeface="Lato" panose="020B0604020202020204" charset="0"/>
                <a:ea typeface="Helvetica Neue"/>
                <a:cs typeface="Helvetica Neue"/>
                <a:sym typeface="Helvetica Neue"/>
              </a:rPr>
              <a:t>Approved for (or awarded or accepted) for federal or state work study and anticipating a placement (even if no work study placement is currently available);</a:t>
            </a:r>
          </a:p>
          <a:p>
            <a:pPr marL="457200" lvl="0" indent="-304800" rtl="0">
              <a:spcBef>
                <a:spcPts val="600"/>
              </a:spcBef>
              <a:spcAft>
                <a:spcPts val="0"/>
              </a:spcAft>
              <a:buClr>
                <a:schemeClr val="dk1"/>
              </a:buClr>
              <a:buSzPct val="100000"/>
              <a:buFont typeface="Arial" panose="020B0604020202020204" pitchFamily="34" charset="0"/>
              <a:buChar char="•"/>
            </a:pPr>
            <a:r>
              <a:rPr lang="en" sz="1200" dirty="0">
                <a:solidFill>
                  <a:schemeClr val="accent1">
                    <a:lumMod val="50000"/>
                  </a:schemeClr>
                </a:solidFill>
                <a:latin typeface="Lato" panose="020B0604020202020204" charset="0"/>
                <a:ea typeface="Helvetica Neue"/>
                <a:cs typeface="Helvetica Neue"/>
                <a:sym typeface="Helvetica Neue"/>
              </a:rPr>
              <a:t>Students attending CSU or UC and receiving Cal Grant A or B, unmarried AND age 25 or younger AND household income less than $50,000;</a:t>
            </a:r>
          </a:p>
          <a:p>
            <a:pPr marL="457200" lvl="0" indent="-304800" rtl="0">
              <a:spcBef>
                <a:spcPts val="600"/>
              </a:spcBef>
              <a:spcAft>
                <a:spcPts val="0"/>
              </a:spcAft>
              <a:buClr>
                <a:schemeClr val="dk1"/>
              </a:buClr>
              <a:buSzPct val="100000"/>
              <a:buFont typeface="Arial" panose="020B0604020202020204" pitchFamily="34" charset="0"/>
              <a:buChar char="•"/>
            </a:pPr>
            <a:r>
              <a:rPr lang="en" sz="1200" dirty="0">
                <a:solidFill>
                  <a:schemeClr val="accent1">
                    <a:lumMod val="50000"/>
                  </a:schemeClr>
                </a:solidFill>
                <a:latin typeface="Lato" panose="020B0604020202020204" charset="0"/>
                <a:ea typeface="Helvetica Neue"/>
                <a:cs typeface="Helvetica Neue"/>
                <a:sym typeface="Helvetica Neue"/>
              </a:rPr>
              <a:t>Enrolled in a state funded program that increases employability (EOP, EOPS, WIOA, DSPS, CARE, UC McNair, Puente, or MESA)</a:t>
            </a:r>
          </a:p>
          <a:p>
            <a:pPr marL="457200" lvl="0" indent="-304800" rtl="0">
              <a:spcBef>
                <a:spcPts val="600"/>
              </a:spcBef>
              <a:spcAft>
                <a:spcPts val="0"/>
              </a:spcAft>
              <a:buClr>
                <a:schemeClr val="dk1"/>
              </a:buClr>
              <a:buSzPct val="100000"/>
              <a:buFont typeface="Arial" panose="020B0604020202020204" pitchFamily="34" charset="0"/>
              <a:buChar char="•"/>
            </a:pPr>
            <a:r>
              <a:rPr lang="en" sz="1200" dirty="0">
                <a:solidFill>
                  <a:schemeClr val="accent1">
                    <a:lumMod val="50000"/>
                  </a:schemeClr>
                </a:solidFill>
                <a:latin typeface="Lato" panose="020B0604020202020204" charset="0"/>
                <a:ea typeface="Helvetica Neue"/>
                <a:cs typeface="Helvetica Neue"/>
                <a:sym typeface="Helvetica Neue"/>
              </a:rPr>
              <a:t>Enrolled in a program that increases employability for current and former foster youth (Guardian Scholars, FYSI, CAFYES, Chafee (ETV), or Extended Foster Care);</a:t>
            </a:r>
          </a:p>
          <a:p>
            <a:pPr marL="457200" lvl="0" indent="-304800" rtl="0">
              <a:spcBef>
                <a:spcPts val="600"/>
              </a:spcBef>
              <a:spcAft>
                <a:spcPts val="0"/>
              </a:spcAft>
              <a:buClr>
                <a:schemeClr val="dk1"/>
              </a:buClr>
              <a:buSzPct val="100000"/>
              <a:buFont typeface="Arial" panose="020B0604020202020204" pitchFamily="34" charset="0"/>
              <a:buChar char="•"/>
            </a:pPr>
            <a:r>
              <a:rPr lang="en" sz="1200" dirty="0">
                <a:solidFill>
                  <a:schemeClr val="accent1">
                    <a:lumMod val="50000"/>
                  </a:schemeClr>
                </a:solidFill>
                <a:latin typeface="Lato" panose="020B0604020202020204" charset="0"/>
                <a:ea typeface="Helvetica Neue"/>
                <a:cs typeface="Helvetica Neue"/>
                <a:sym typeface="Helvetica Neue"/>
              </a:rPr>
              <a:t>Exerting parental control over a dependent household member under the age of 6 OR between the ages of 6 and 12 with no adequate childcare (as determined by the county on a case-by-case basis);</a:t>
            </a:r>
          </a:p>
          <a:p>
            <a:pPr marL="457200" lvl="0" indent="-304800" rtl="0">
              <a:spcBef>
                <a:spcPts val="600"/>
              </a:spcBef>
              <a:spcAft>
                <a:spcPts val="0"/>
              </a:spcAft>
              <a:buClr>
                <a:schemeClr val="dk1"/>
              </a:buClr>
              <a:buSzPct val="100000"/>
              <a:buFont typeface="Arial" panose="020B0604020202020204" pitchFamily="34" charset="0"/>
              <a:buChar char="•"/>
            </a:pPr>
            <a:r>
              <a:rPr lang="en" sz="1200" dirty="0">
                <a:solidFill>
                  <a:schemeClr val="accent1">
                    <a:lumMod val="50000"/>
                  </a:schemeClr>
                </a:solidFill>
                <a:latin typeface="Lato" panose="020B0604020202020204" charset="0"/>
                <a:ea typeface="Helvetica Neue"/>
                <a:cs typeface="Helvetica Neue"/>
                <a:sym typeface="Helvetica Neue"/>
              </a:rPr>
              <a:t>Enrolled full time in an instiution of higher education AND be a single parent of a dependent household member under the age of 12; or</a:t>
            </a:r>
          </a:p>
          <a:p>
            <a:pPr marL="457200" lvl="0" indent="-304800" rtl="0">
              <a:spcBef>
                <a:spcPts val="600"/>
              </a:spcBef>
              <a:spcAft>
                <a:spcPts val="0"/>
              </a:spcAft>
              <a:buClr>
                <a:schemeClr val="dk1"/>
              </a:buClr>
              <a:buSzPct val="100000"/>
              <a:buFont typeface="Arial" panose="020B0604020202020204" pitchFamily="34" charset="0"/>
              <a:buChar char="•"/>
            </a:pPr>
            <a:r>
              <a:rPr lang="en" sz="1200" dirty="0">
                <a:solidFill>
                  <a:schemeClr val="accent1">
                    <a:lumMod val="50000"/>
                  </a:schemeClr>
                </a:solidFill>
                <a:latin typeface="Lato" panose="020B0604020202020204" charset="0"/>
                <a:ea typeface="Helvetica Neue"/>
                <a:cs typeface="Helvetica Neue"/>
                <a:sym typeface="Helvetica Neue"/>
              </a:rPr>
              <a:t>Participating in the CalFresh Employment and Training Program (CFET) or be a recipient of CalWorks or JOBS</a:t>
            </a:r>
          </a:p>
          <a:p>
            <a:pPr marL="457200" lvl="0" indent="-304800" rtl="0">
              <a:spcBef>
                <a:spcPts val="600"/>
              </a:spcBef>
              <a:spcAft>
                <a:spcPts val="0"/>
              </a:spcAft>
              <a:buClr>
                <a:schemeClr val="dk1"/>
              </a:buClr>
              <a:buSzPct val="100000"/>
              <a:buFont typeface="Arial" panose="020B0604020202020204" pitchFamily="34" charset="0"/>
              <a:buChar char="•"/>
            </a:pPr>
            <a:r>
              <a:rPr lang="en-US" sz="1200" dirty="0">
                <a:solidFill>
                  <a:schemeClr val="accent1">
                    <a:lumMod val="50000"/>
                  </a:schemeClr>
                </a:solidFill>
                <a:latin typeface="Lato" panose="020B0604020202020204" charset="0"/>
                <a:ea typeface="Helvetica Neue"/>
                <a:cs typeface="Helvetica Neue"/>
                <a:sym typeface="Helvetica Neue"/>
              </a:rPr>
              <a:t>I</a:t>
            </a:r>
            <a:r>
              <a:rPr lang="en" sz="1200" dirty="0">
                <a:solidFill>
                  <a:schemeClr val="accent1">
                    <a:lumMod val="50000"/>
                  </a:schemeClr>
                </a:solidFill>
                <a:latin typeface="Lato" panose="020B0604020202020204" charset="0"/>
                <a:ea typeface="Helvetica Neue"/>
                <a:cs typeface="Helvetica Neue"/>
                <a:sym typeface="Helvetica Neue"/>
              </a:rPr>
              <a:t>n a program under Section 236 of the Trade Act of 1974.</a:t>
            </a:r>
          </a:p>
          <a:p>
            <a:pPr lvl="0" rtl="0">
              <a:spcBef>
                <a:spcPts val="600"/>
              </a:spcBef>
              <a:spcAft>
                <a:spcPts val="0"/>
              </a:spcAft>
              <a:buClr>
                <a:schemeClr val="dk1"/>
              </a:buClr>
              <a:buSzPct val="91666"/>
              <a:buFont typeface="Arial"/>
              <a:buNone/>
            </a:pPr>
            <a:endParaRPr lang="en" sz="1200" dirty="0">
              <a:solidFill>
                <a:schemeClr val="accent1">
                  <a:lumMod val="50000"/>
                </a:schemeClr>
              </a:solidFill>
              <a:latin typeface="Helvetica Neue"/>
              <a:ea typeface="Helvetica Neue"/>
              <a:cs typeface="Helvetica Neue"/>
              <a:sym typeface="Helvetica Neue"/>
            </a:endParaRPr>
          </a:p>
          <a:p>
            <a:pPr lvl="0" rtl="0">
              <a:spcBef>
                <a:spcPts val="0"/>
              </a:spcBef>
              <a:spcAft>
                <a:spcPts val="0"/>
              </a:spcAft>
              <a:buNone/>
            </a:pPr>
            <a:r>
              <a:rPr lang="en" sz="1200" dirty="0">
                <a:solidFill>
                  <a:schemeClr val="accent1">
                    <a:lumMod val="50000"/>
                  </a:schemeClr>
                </a:solidFill>
              </a:rPr>
              <a:t> </a:t>
            </a:r>
            <a:r>
              <a:rPr lang="en" sz="1100" dirty="0">
                <a:solidFill>
                  <a:schemeClr val="accent1">
                    <a:lumMod val="50000"/>
                  </a:schemeClr>
                </a:solidFill>
              </a:rPr>
              <a:t> </a:t>
            </a:r>
          </a:p>
          <a:p>
            <a:pPr lvl="0" rtl="0">
              <a:lnSpc>
                <a:spcPct val="100000"/>
              </a:lnSpc>
              <a:spcBef>
                <a:spcPts val="1000"/>
              </a:spcBef>
              <a:spcAft>
                <a:spcPts val="0"/>
              </a:spcAft>
              <a:buNone/>
            </a:pPr>
            <a:r>
              <a:rPr lang="en" sz="1000" i="1" dirty="0">
                <a:solidFill>
                  <a:schemeClr val="accent1">
                    <a:lumMod val="50000"/>
                  </a:schemeClr>
                </a:solidFill>
                <a:latin typeface="Lato"/>
                <a:ea typeface="Lato"/>
                <a:cs typeface="Lato"/>
                <a:sym typeface="Lato"/>
              </a:rPr>
              <a:t/>
            </a:r>
            <a:br>
              <a:rPr lang="en" sz="1000" i="1" dirty="0">
                <a:solidFill>
                  <a:schemeClr val="accent1">
                    <a:lumMod val="50000"/>
                  </a:schemeClr>
                </a:solidFill>
                <a:latin typeface="Lato"/>
                <a:ea typeface="Lato"/>
                <a:cs typeface="Lato"/>
                <a:sym typeface="Lato"/>
              </a:rPr>
            </a:br>
            <a:endParaRPr lang="en" sz="1000" i="1" dirty="0">
              <a:solidFill>
                <a:schemeClr val="accent1">
                  <a:lumMod val="50000"/>
                </a:schemeClr>
              </a:solidFill>
              <a:latin typeface="Lato"/>
              <a:ea typeface="Lato"/>
              <a:cs typeface="Lato"/>
              <a:sym typeface="Lato"/>
            </a:endParaRPr>
          </a:p>
        </p:txBody>
      </p:sp>
      <p:pic>
        <p:nvPicPr>
          <p:cNvPr id="5" name="Picture 4" descr="Image result for calfresh logo"/>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639200" y="142557"/>
            <a:ext cx="1885796" cy="692843"/>
          </a:xfrm>
          <a:prstGeom prst="rect">
            <a:avLst/>
          </a:prstGeom>
          <a:noFill/>
          <a:ln>
            <a:noFill/>
          </a:ln>
        </p:spPr>
      </p:pic>
      <p:sp>
        <p:nvSpPr>
          <p:cNvPr id="6" name="Rectangle 5"/>
          <p:cNvSpPr/>
          <p:nvPr/>
        </p:nvSpPr>
        <p:spPr>
          <a:xfrm>
            <a:off x="261399" y="827449"/>
            <a:ext cx="6195060"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28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Shape 98"/>
          <p:cNvSpPr/>
          <p:nvPr/>
        </p:nvSpPr>
        <p:spPr>
          <a:xfrm>
            <a:off x="261400" y="262700"/>
            <a:ext cx="5999962"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a:solidFill>
                  <a:schemeClr val="lt1"/>
                </a:solidFill>
              </a:rPr>
              <a:t>CalFresh Overview</a:t>
            </a:r>
          </a:p>
        </p:txBody>
      </p:sp>
      <p:sp>
        <p:nvSpPr>
          <p:cNvPr id="97" name="Shape 97"/>
          <p:cNvSpPr txBox="1">
            <a:spLocks noGrp="1"/>
          </p:cNvSpPr>
          <p:nvPr>
            <p:ph type="body" idx="1"/>
          </p:nvPr>
        </p:nvSpPr>
        <p:spPr>
          <a:xfrm>
            <a:off x="184500" y="944225"/>
            <a:ext cx="8880000" cy="1102200"/>
          </a:xfrm>
          <a:prstGeom prst="rect">
            <a:avLst/>
          </a:prstGeom>
        </p:spPr>
        <p:txBody>
          <a:bodyPr wrap="square" lIns="91425" tIns="91425" rIns="91425" bIns="91425" anchor="t" anchorCtr="0">
            <a:noAutofit/>
          </a:bodyPr>
          <a:lstStyle/>
          <a:p>
            <a:pPr lvl="0" rtl="0">
              <a:lnSpc>
                <a:spcPct val="100000"/>
              </a:lnSpc>
              <a:spcBef>
                <a:spcPts val="1000"/>
              </a:spcBef>
              <a:spcAft>
                <a:spcPts val="0"/>
              </a:spcAft>
              <a:buNone/>
            </a:pPr>
            <a:r>
              <a:rPr lang="en" sz="2400" dirty="0">
                <a:solidFill>
                  <a:schemeClr val="accent1">
                    <a:lumMod val="50000"/>
                  </a:schemeClr>
                </a:solidFill>
                <a:latin typeface="Lato"/>
                <a:ea typeface="Lato"/>
                <a:cs typeface="Lato"/>
                <a:sym typeface="Lato"/>
              </a:rPr>
              <a:t>In order to apply for CalFresh benefits, go to </a:t>
            </a:r>
            <a:r>
              <a:rPr lang="en" sz="2400" u="sng" dirty="0">
                <a:solidFill>
                  <a:schemeClr val="hlink"/>
                </a:solidFill>
                <a:latin typeface="Lato"/>
                <a:ea typeface="Lato"/>
                <a:cs typeface="Lato"/>
                <a:sym typeface="Lato"/>
                <a:hlinkClick r:id="rId3"/>
              </a:rPr>
              <a:t>www.benefitscal.org</a:t>
            </a:r>
            <a:r>
              <a:rPr lang="en" sz="2400" dirty="0">
                <a:solidFill>
                  <a:srgbClr val="002F4A"/>
                </a:solidFill>
                <a:latin typeface="Lato"/>
                <a:ea typeface="Lato"/>
                <a:cs typeface="Lato"/>
                <a:sym typeface="Lato"/>
              </a:rPr>
              <a:t> </a:t>
            </a:r>
            <a:r>
              <a:rPr lang="en" sz="2400" dirty="0">
                <a:solidFill>
                  <a:schemeClr val="accent1">
                    <a:lumMod val="50000"/>
                  </a:schemeClr>
                </a:solidFill>
                <a:latin typeface="Lato"/>
                <a:ea typeface="Lato"/>
                <a:cs typeface="Lato"/>
                <a:sym typeface="Lato"/>
              </a:rPr>
              <a:t>to find out which online portal your county uses.</a:t>
            </a:r>
          </a:p>
          <a:p>
            <a:pPr lvl="0" rtl="0">
              <a:lnSpc>
                <a:spcPct val="100000"/>
              </a:lnSpc>
              <a:spcBef>
                <a:spcPts val="1000"/>
              </a:spcBef>
              <a:spcAft>
                <a:spcPts val="0"/>
              </a:spcAft>
              <a:buNone/>
            </a:pPr>
            <a:endParaRPr sz="2400" i="1" dirty="0">
              <a:solidFill>
                <a:srgbClr val="002F4A"/>
              </a:solidFill>
              <a:latin typeface="Lato"/>
              <a:ea typeface="Lato"/>
              <a:cs typeface="Lato"/>
              <a:sym typeface="Lato"/>
            </a:endParaRPr>
          </a:p>
          <a:p>
            <a:pPr lvl="0" rtl="0">
              <a:spcBef>
                <a:spcPts val="0"/>
              </a:spcBef>
              <a:spcAft>
                <a:spcPts val="1000"/>
              </a:spcAft>
              <a:buNone/>
            </a:pPr>
            <a:endParaRPr sz="1800" dirty="0">
              <a:solidFill>
                <a:srgbClr val="002F4A"/>
              </a:solidFill>
              <a:latin typeface="Lato"/>
              <a:ea typeface="Lato"/>
              <a:cs typeface="Lato"/>
              <a:sym typeface="Lato"/>
            </a:endParaRPr>
          </a:p>
          <a:p>
            <a:pPr lvl="0" rtl="0">
              <a:spcBef>
                <a:spcPts val="0"/>
              </a:spcBef>
              <a:buNone/>
            </a:pPr>
            <a:endParaRPr dirty="0"/>
          </a:p>
        </p:txBody>
      </p:sp>
      <p:grpSp>
        <p:nvGrpSpPr>
          <p:cNvPr id="100" name="Shape 100"/>
          <p:cNvGrpSpPr/>
          <p:nvPr/>
        </p:nvGrpSpPr>
        <p:grpSpPr>
          <a:xfrm>
            <a:off x="316500" y="2092550"/>
            <a:ext cx="8511000" cy="2886450"/>
            <a:chOff x="316500" y="2046425"/>
            <a:chExt cx="8511000" cy="2886450"/>
          </a:xfrm>
        </p:grpSpPr>
        <p:grpSp>
          <p:nvGrpSpPr>
            <p:cNvPr id="101" name="Shape 101"/>
            <p:cNvGrpSpPr/>
            <p:nvPr/>
          </p:nvGrpSpPr>
          <p:grpSpPr>
            <a:xfrm>
              <a:off x="316500" y="2541875"/>
              <a:ext cx="8511000" cy="2391000"/>
              <a:chOff x="248100" y="2063000"/>
              <a:chExt cx="8511000" cy="2391000"/>
            </a:xfrm>
          </p:grpSpPr>
          <p:sp>
            <p:nvSpPr>
              <p:cNvPr id="102" name="Shape 102"/>
              <p:cNvSpPr/>
              <p:nvPr/>
            </p:nvSpPr>
            <p:spPr>
              <a:xfrm>
                <a:off x="248100" y="2063000"/>
                <a:ext cx="8511000" cy="2391000"/>
              </a:xfrm>
              <a:prstGeom prst="rect">
                <a:avLst/>
              </a:prstGeom>
              <a:solidFill>
                <a:schemeClr val="bg1">
                  <a:lumMod val="85000"/>
                </a:schemeClr>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nvGrpSpPr>
              <p:cNvPr id="103" name="Shape 103"/>
              <p:cNvGrpSpPr/>
              <p:nvPr/>
            </p:nvGrpSpPr>
            <p:grpSpPr>
              <a:xfrm>
                <a:off x="430900" y="2394235"/>
                <a:ext cx="8264600" cy="1681714"/>
                <a:chOff x="430900" y="2394235"/>
                <a:chExt cx="8264600" cy="1681714"/>
              </a:xfrm>
            </p:grpSpPr>
            <p:pic>
              <p:nvPicPr>
                <p:cNvPr id="104" name="Shape 104" descr="Free vector graphic: Form, Elections, Vote, List - Free Image on ..."/>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95248" y="2421825"/>
                  <a:ext cx="670599" cy="823924"/>
                </a:xfrm>
                <a:prstGeom prst="rect">
                  <a:avLst/>
                </a:prstGeom>
                <a:noFill/>
                <a:ln w="9525" cap="flat" cmpd="sng">
                  <a:solidFill>
                    <a:srgbClr val="009E50"/>
                  </a:solidFill>
                  <a:prstDash val="solid"/>
                  <a:round/>
                  <a:headEnd type="none" w="med" len="med"/>
                  <a:tailEnd type="none" w="med" len="med"/>
                </a:ln>
              </p:spPr>
            </p:pic>
            <p:pic>
              <p:nvPicPr>
                <p:cNvPr id="105" name="Shape 105" descr="Chat - Free images on Pixabay"/>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251325" y="2421825"/>
                  <a:ext cx="725275" cy="725275"/>
                </a:xfrm>
                <a:prstGeom prst="rect">
                  <a:avLst/>
                </a:prstGeom>
                <a:noFill/>
                <a:ln w="9525" cap="flat" cmpd="sng">
                  <a:solidFill>
                    <a:srgbClr val="009E50"/>
                  </a:solidFill>
                  <a:prstDash val="solid"/>
                  <a:round/>
                  <a:headEnd type="none" w="med" len="med"/>
                  <a:tailEnd type="none" w="med" len="med"/>
                </a:ln>
              </p:spPr>
            </p:pic>
            <p:pic>
              <p:nvPicPr>
                <p:cNvPr id="106" name="Shape 106" descr="File:Gnome-emblem-documents.svg - Wikimedia Commons"/>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830325" y="2421801"/>
                  <a:ext cx="725275" cy="725275"/>
                </a:xfrm>
                <a:prstGeom prst="rect">
                  <a:avLst/>
                </a:prstGeom>
                <a:noFill/>
                <a:ln>
                  <a:noFill/>
                </a:ln>
              </p:spPr>
            </p:pic>
            <p:pic>
              <p:nvPicPr>
                <p:cNvPr id="107" name="Shape 107" descr="File:Document-passed.svg - Wikimedia Commons"/>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4140962" y="2394235"/>
                  <a:ext cx="725275" cy="752845"/>
                </a:xfrm>
                <a:prstGeom prst="rect">
                  <a:avLst/>
                </a:prstGeom>
                <a:noFill/>
                <a:ln>
                  <a:noFill/>
                </a:ln>
              </p:spPr>
            </p:pic>
            <p:pic>
              <p:nvPicPr>
                <p:cNvPr id="108" name="Shape 108" descr="File:Gnome-emblem-documents.svg - Wikimedia Commons"/>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628050" y="2421826"/>
                  <a:ext cx="725275" cy="725275"/>
                </a:xfrm>
                <a:prstGeom prst="rect">
                  <a:avLst/>
                </a:prstGeom>
                <a:noFill/>
                <a:ln>
                  <a:noFill/>
                </a:ln>
              </p:spPr>
            </p:pic>
            <p:cxnSp>
              <p:nvCxnSpPr>
                <p:cNvPr id="109" name="Shape 109"/>
                <p:cNvCxnSpPr/>
                <p:nvPr/>
              </p:nvCxnSpPr>
              <p:spPr>
                <a:xfrm>
                  <a:off x="1445400" y="2845975"/>
                  <a:ext cx="546000" cy="0"/>
                </a:xfrm>
                <a:prstGeom prst="straightConnector1">
                  <a:avLst/>
                </a:prstGeom>
                <a:noFill/>
                <a:ln w="9525" cap="flat" cmpd="sng">
                  <a:solidFill>
                    <a:srgbClr val="009E50"/>
                  </a:solidFill>
                  <a:prstDash val="solid"/>
                  <a:round/>
                  <a:headEnd type="none" w="lg" len="lg"/>
                  <a:tailEnd type="triangle" w="lg" len="lg"/>
                </a:ln>
              </p:spPr>
            </p:cxnSp>
            <p:cxnSp>
              <p:nvCxnSpPr>
                <p:cNvPr id="110" name="Shape 110"/>
                <p:cNvCxnSpPr/>
                <p:nvPr/>
              </p:nvCxnSpPr>
              <p:spPr>
                <a:xfrm>
                  <a:off x="3404575" y="2845975"/>
                  <a:ext cx="546000" cy="0"/>
                </a:xfrm>
                <a:prstGeom prst="straightConnector1">
                  <a:avLst/>
                </a:prstGeom>
                <a:noFill/>
                <a:ln w="9525" cap="flat" cmpd="sng">
                  <a:solidFill>
                    <a:srgbClr val="009E50"/>
                  </a:solidFill>
                  <a:prstDash val="solid"/>
                  <a:round/>
                  <a:headEnd type="none" w="lg" len="lg"/>
                  <a:tailEnd type="triangle" w="lg" len="lg"/>
                </a:ln>
              </p:spPr>
            </p:cxnSp>
            <p:cxnSp>
              <p:nvCxnSpPr>
                <p:cNvPr id="111" name="Shape 111"/>
                <p:cNvCxnSpPr/>
                <p:nvPr/>
              </p:nvCxnSpPr>
              <p:spPr>
                <a:xfrm>
                  <a:off x="4994675" y="2833775"/>
                  <a:ext cx="546000" cy="0"/>
                </a:xfrm>
                <a:prstGeom prst="straightConnector1">
                  <a:avLst/>
                </a:prstGeom>
                <a:noFill/>
                <a:ln w="9525" cap="flat" cmpd="sng">
                  <a:solidFill>
                    <a:srgbClr val="009E50"/>
                  </a:solidFill>
                  <a:prstDash val="solid"/>
                  <a:round/>
                  <a:headEnd type="none" w="lg" len="lg"/>
                  <a:tailEnd type="triangle" w="lg" len="lg"/>
                </a:ln>
              </p:spPr>
            </p:cxnSp>
            <p:cxnSp>
              <p:nvCxnSpPr>
                <p:cNvPr id="112" name="Shape 112"/>
                <p:cNvCxnSpPr/>
                <p:nvPr/>
              </p:nvCxnSpPr>
              <p:spPr>
                <a:xfrm>
                  <a:off x="6976900" y="2833775"/>
                  <a:ext cx="546000" cy="0"/>
                </a:xfrm>
                <a:prstGeom prst="straightConnector1">
                  <a:avLst/>
                </a:prstGeom>
                <a:noFill/>
                <a:ln w="9525" cap="flat" cmpd="sng">
                  <a:solidFill>
                    <a:srgbClr val="009E50"/>
                  </a:solidFill>
                  <a:prstDash val="solid"/>
                  <a:round/>
                  <a:headEnd type="none" w="lg" len="lg"/>
                  <a:tailEnd type="triangle" w="lg" len="lg"/>
                </a:ln>
              </p:spPr>
            </p:cxnSp>
            <p:sp>
              <p:nvSpPr>
                <p:cNvPr id="113" name="Shape 113"/>
                <p:cNvSpPr txBox="1"/>
                <p:nvPr/>
              </p:nvSpPr>
              <p:spPr>
                <a:xfrm>
                  <a:off x="430900" y="3384150"/>
                  <a:ext cx="999300" cy="691800"/>
                </a:xfrm>
                <a:prstGeom prst="rect">
                  <a:avLst/>
                </a:prstGeom>
                <a:noFill/>
                <a:ln>
                  <a:noFill/>
                </a:ln>
              </p:spPr>
              <p:txBody>
                <a:bodyPr wrap="square" lIns="91425" tIns="91425" rIns="91425" bIns="91425" anchor="t" anchorCtr="0">
                  <a:noAutofit/>
                </a:bodyPr>
                <a:lstStyle/>
                <a:p>
                  <a:pPr lvl="0" algn="ctr">
                    <a:spcBef>
                      <a:spcPts val="0"/>
                    </a:spcBef>
                    <a:buNone/>
                  </a:pPr>
                  <a:r>
                    <a:rPr lang="en" sz="1100"/>
                    <a:t>Submit application </a:t>
                  </a:r>
                </a:p>
                <a:p>
                  <a:pPr lvl="0" algn="ctr">
                    <a:spcBef>
                      <a:spcPts val="0"/>
                    </a:spcBef>
                    <a:buNone/>
                  </a:pPr>
                  <a:r>
                    <a:rPr lang="en" sz="1100"/>
                    <a:t>(Today)</a:t>
                  </a:r>
                </a:p>
              </p:txBody>
            </p:sp>
            <p:sp>
              <p:nvSpPr>
                <p:cNvPr id="114" name="Shape 114"/>
                <p:cNvSpPr txBox="1"/>
                <p:nvPr/>
              </p:nvSpPr>
              <p:spPr>
                <a:xfrm>
                  <a:off x="2071850" y="3291900"/>
                  <a:ext cx="1084200" cy="691800"/>
                </a:xfrm>
                <a:prstGeom prst="rect">
                  <a:avLst/>
                </a:prstGeom>
                <a:noFill/>
                <a:ln>
                  <a:noFill/>
                </a:ln>
              </p:spPr>
              <p:txBody>
                <a:bodyPr wrap="square" lIns="91425" tIns="91425" rIns="91425" bIns="91425" anchor="t" anchorCtr="0">
                  <a:noAutofit/>
                </a:bodyPr>
                <a:lstStyle/>
                <a:p>
                  <a:pPr lvl="0" algn="ctr">
                    <a:spcBef>
                      <a:spcPts val="0"/>
                    </a:spcBef>
                    <a:buNone/>
                  </a:pPr>
                  <a:r>
                    <a:rPr lang="en" sz="1100"/>
                    <a:t>Complete an interview</a:t>
                  </a:r>
                </a:p>
                <a:p>
                  <a:pPr lvl="0" algn="ctr" rtl="0">
                    <a:spcBef>
                      <a:spcPts val="0"/>
                    </a:spcBef>
                    <a:buNone/>
                  </a:pPr>
                  <a:r>
                    <a:rPr lang="en" sz="1100"/>
                    <a:t>(about 1 week)</a:t>
                  </a:r>
                </a:p>
              </p:txBody>
            </p:sp>
            <p:sp>
              <p:nvSpPr>
                <p:cNvPr id="115" name="Shape 115"/>
                <p:cNvSpPr txBox="1"/>
                <p:nvPr/>
              </p:nvSpPr>
              <p:spPr>
                <a:xfrm>
                  <a:off x="3961487" y="3245750"/>
                  <a:ext cx="1084200" cy="691800"/>
                </a:xfrm>
                <a:prstGeom prst="rect">
                  <a:avLst/>
                </a:prstGeom>
                <a:noFill/>
                <a:ln>
                  <a:noFill/>
                </a:ln>
              </p:spPr>
              <p:txBody>
                <a:bodyPr wrap="square" lIns="91425" tIns="91425" rIns="91425" bIns="91425" anchor="t" anchorCtr="0">
                  <a:noAutofit/>
                </a:bodyPr>
                <a:lstStyle/>
                <a:p>
                  <a:pPr lvl="0" algn="ctr">
                    <a:spcBef>
                      <a:spcPts val="0"/>
                    </a:spcBef>
                    <a:buNone/>
                  </a:pPr>
                  <a:r>
                    <a:rPr lang="en" sz="1100"/>
                    <a:t>Submit documents to verify eligibility</a:t>
                  </a:r>
                </a:p>
                <a:p>
                  <a:pPr lvl="0" algn="ctr" rtl="0">
                    <a:spcBef>
                      <a:spcPts val="0"/>
                    </a:spcBef>
                    <a:buNone/>
                  </a:pPr>
                  <a:r>
                    <a:rPr lang="en" sz="1100"/>
                    <a:t>(within 30 days)</a:t>
                  </a:r>
                </a:p>
              </p:txBody>
            </p:sp>
            <p:sp>
              <p:nvSpPr>
                <p:cNvPr id="116" name="Shape 116"/>
                <p:cNvSpPr txBox="1"/>
                <p:nvPr/>
              </p:nvSpPr>
              <p:spPr>
                <a:xfrm>
                  <a:off x="5461712" y="3245750"/>
                  <a:ext cx="1462499" cy="691800"/>
                </a:xfrm>
                <a:prstGeom prst="rect">
                  <a:avLst/>
                </a:prstGeom>
                <a:noFill/>
                <a:ln>
                  <a:noFill/>
                </a:ln>
              </p:spPr>
              <p:txBody>
                <a:bodyPr wrap="square" lIns="91425" tIns="91425" rIns="91425" bIns="91425" anchor="t" anchorCtr="0">
                  <a:noAutofit/>
                </a:bodyPr>
                <a:lstStyle/>
                <a:p>
                  <a:pPr lvl="0" algn="ctr">
                    <a:spcBef>
                      <a:spcPts val="0"/>
                    </a:spcBef>
                    <a:buNone/>
                  </a:pPr>
                  <a:r>
                    <a:rPr lang="en" sz="1100"/>
                    <a:t>Submit semi-annual report to reconsider eligibility </a:t>
                  </a:r>
                </a:p>
                <a:p>
                  <a:pPr lvl="0" algn="ctr" rtl="0">
                    <a:spcBef>
                      <a:spcPts val="0"/>
                    </a:spcBef>
                    <a:buNone/>
                  </a:pPr>
                  <a:r>
                    <a:rPr lang="en" sz="1100"/>
                    <a:t>(6 months after application was submitted)</a:t>
                  </a:r>
                </a:p>
              </p:txBody>
            </p:sp>
            <p:sp>
              <p:nvSpPr>
                <p:cNvPr id="117" name="Shape 117"/>
                <p:cNvSpPr txBox="1"/>
                <p:nvPr/>
              </p:nvSpPr>
              <p:spPr>
                <a:xfrm>
                  <a:off x="7173300" y="3291900"/>
                  <a:ext cx="1522200" cy="691800"/>
                </a:xfrm>
                <a:prstGeom prst="rect">
                  <a:avLst/>
                </a:prstGeom>
                <a:noFill/>
                <a:ln>
                  <a:noFill/>
                </a:ln>
              </p:spPr>
              <p:txBody>
                <a:bodyPr wrap="square" lIns="91425" tIns="91425" rIns="91425" bIns="91425" anchor="t" anchorCtr="0">
                  <a:noAutofit/>
                </a:bodyPr>
                <a:lstStyle/>
                <a:p>
                  <a:pPr lvl="0" algn="ctr" rtl="0">
                    <a:spcBef>
                      <a:spcPts val="0"/>
                    </a:spcBef>
                    <a:buNone/>
                  </a:pPr>
                  <a:r>
                    <a:rPr lang="en" sz="1100"/>
                    <a:t>Submit annual report to reconsider eligibility </a:t>
                  </a:r>
                </a:p>
                <a:p>
                  <a:pPr lvl="0" algn="ctr" rtl="0">
                    <a:spcBef>
                      <a:spcPts val="0"/>
                    </a:spcBef>
                    <a:buNone/>
                  </a:pPr>
                  <a:r>
                    <a:rPr lang="en" sz="1100"/>
                    <a:t>(1 year after application was submitted)</a:t>
                  </a:r>
                </a:p>
              </p:txBody>
            </p:sp>
          </p:grpSp>
        </p:grpSp>
        <p:sp>
          <p:nvSpPr>
            <p:cNvPr id="118" name="Shape 118"/>
            <p:cNvSpPr txBox="1"/>
            <p:nvPr/>
          </p:nvSpPr>
          <p:spPr>
            <a:xfrm>
              <a:off x="2667850" y="2046425"/>
              <a:ext cx="4051800" cy="376800"/>
            </a:xfrm>
            <a:prstGeom prst="rect">
              <a:avLst/>
            </a:prstGeom>
            <a:noFill/>
            <a:ln>
              <a:noFill/>
            </a:ln>
          </p:spPr>
          <p:txBody>
            <a:bodyPr wrap="square" lIns="91425" tIns="91425" rIns="91425" bIns="91425" anchor="t" anchorCtr="0">
              <a:noAutofit/>
            </a:bodyPr>
            <a:lstStyle/>
            <a:p>
              <a:pPr lvl="0">
                <a:spcBef>
                  <a:spcPts val="0"/>
                </a:spcBef>
                <a:buNone/>
              </a:pPr>
              <a:r>
                <a:rPr lang="en" sz="2400"/>
                <a:t>30-Day Application Process:</a:t>
              </a:r>
            </a:p>
          </p:txBody>
        </p:sp>
      </p:grpSp>
      <p:pic>
        <p:nvPicPr>
          <p:cNvPr id="24" name="Picture 23" descr="Image result for calfresh logo"/>
          <p:cNvPicPr/>
          <p:nvPr/>
        </p:nvPicPr>
        <p:blipFill>
          <a:blip r:embed="rId8" r:link="rId9" cstate="screen">
            <a:extLst>
              <a:ext uri="{28A0092B-C50C-407E-A947-70E740481C1C}">
                <a14:useLocalDpi xmlns:a14="http://schemas.microsoft.com/office/drawing/2010/main"/>
              </a:ext>
            </a:extLst>
          </a:blip>
          <a:srcRect/>
          <a:stretch>
            <a:fillRect/>
          </a:stretch>
        </p:blipFill>
        <p:spPr bwMode="auto">
          <a:xfrm>
            <a:off x="6639200" y="142557"/>
            <a:ext cx="1885796" cy="692843"/>
          </a:xfrm>
          <a:prstGeom prst="rect">
            <a:avLst/>
          </a:prstGeom>
          <a:noFill/>
          <a:ln>
            <a:noFill/>
          </a:ln>
        </p:spPr>
      </p:pic>
      <p:sp>
        <p:nvSpPr>
          <p:cNvPr id="25" name="Rectangle 24"/>
          <p:cNvSpPr/>
          <p:nvPr/>
        </p:nvSpPr>
        <p:spPr>
          <a:xfrm>
            <a:off x="261399" y="835400"/>
            <a:ext cx="5999962"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4098" name="Picture 2" descr="C:\Users\Kari\Downloads\AdobeStock_66064830.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777494" y="1979336"/>
            <a:ext cx="2109443" cy="3164164"/>
          </a:xfrm>
          <a:prstGeom prst="rect">
            <a:avLst/>
          </a:prstGeom>
          <a:noFill/>
          <a:extLst>
            <a:ext uri="{909E8E84-426E-40DD-AFC4-6F175D3DCCD1}">
              <a14:hiddenFill xmlns:a14="http://schemas.microsoft.com/office/drawing/2010/main">
                <a:solidFill>
                  <a:srgbClr val="FFFFFF"/>
                </a:solidFill>
              </a14:hiddenFill>
            </a:ext>
          </a:extLst>
        </p:spPr>
      </p:pic>
      <p:sp>
        <p:nvSpPr>
          <p:cNvPr id="124" name="Shape 124"/>
          <p:cNvSpPr/>
          <p:nvPr/>
        </p:nvSpPr>
        <p:spPr>
          <a:xfrm>
            <a:off x="261400" y="262700"/>
            <a:ext cx="5932666"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5" name="Shape 125"/>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a:solidFill>
                  <a:schemeClr val="lt1"/>
                </a:solidFill>
              </a:rPr>
              <a:t>CalFresh Overview</a:t>
            </a:r>
          </a:p>
        </p:txBody>
      </p:sp>
      <p:sp>
        <p:nvSpPr>
          <p:cNvPr id="123" name="Shape 123"/>
          <p:cNvSpPr txBox="1">
            <a:spLocks noGrp="1"/>
          </p:cNvSpPr>
          <p:nvPr>
            <p:ph type="body" idx="1"/>
          </p:nvPr>
        </p:nvSpPr>
        <p:spPr>
          <a:xfrm>
            <a:off x="184499" y="944225"/>
            <a:ext cx="8749527" cy="1102200"/>
          </a:xfrm>
          <a:prstGeom prst="rect">
            <a:avLst/>
          </a:prstGeom>
        </p:spPr>
        <p:txBody>
          <a:bodyPr wrap="square" lIns="91425" tIns="91425" rIns="91425" bIns="91425" anchor="t" anchorCtr="0">
            <a:noAutofit/>
          </a:bodyPr>
          <a:lstStyle/>
          <a:p>
            <a:pPr lvl="0" rtl="0">
              <a:lnSpc>
                <a:spcPct val="100000"/>
              </a:lnSpc>
              <a:spcBef>
                <a:spcPts val="1000"/>
              </a:spcBef>
              <a:spcAft>
                <a:spcPts val="0"/>
              </a:spcAft>
              <a:buNone/>
            </a:pPr>
            <a:r>
              <a:rPr lang="en" sz="2400" dirty="0">
                <a:solidFill>
                  <a:schemeClr val="accent1">
                    <a:lumMod val="50000"/>
                  </a:schemeClr>
                </a:solidFill>
                <a:latin typeface="Lato"/>
                <a:ea typeface="Lato"/>
                <a:cs typeface="Lato"/>
                <a:sym typeface="Lato"/>
              </a:rPr>
              <a:t>Once the application is submitted, the applicant </a:t>
            </a:r>
            <a:r>
              <a:rPr lang="en" sz="2400" u="sng" dirty="0">
                <a:solidFill>
                  <a:schemeClr val="accent1">
                    <a:lumMod val="50000"/>
                  </a:schemeClr>
                </a:solidFill>
                <a:latin typeface="Lato"/>
                <a:ea typeface="Lato"/>
                <a:cs typeface="Lato"/>
                <a:sym typeface="Lato"/>
              </a:rPr>
              <a:t>must</a:t>
            </a:r>
            <a:r>
              <a:rPr lang="en" sz="2400" dirty="0">
                <a:solidFill>
                  <a:schemeClr val="accent1">
                    <a:lumMod val="50000"/>
                  </a:schemeClr>
                </a:solidFill>
                <a:latin typeface="Lato"/>
                <a:ea typeface="Lato"/>
                <a:cs typeface="Lato"/>
                <a:sym typeface="Lato"/>
              </a:rPr>
              <a:t> complete an interview (over the phone unless otherwise arranged). </a:t>
            </a:r>
          </a:p>
          <a:p>
            <a:pPr lvl="0" rtl="0">
              <a:lnSpc>
                <a:spcPct val="100000"/>
              </a:lnSpc>
              <a:spcBef>
                <a:spcPts val="1000"/>
              </a:spcBef>
              <a:spcAft>
                <a:spcPts val="0"/>
              </a:spcAft>
              <a:buNone/>
            </a:pPr>
            <a:r>
              <a:rPr lang="en" sz="2400" dirty="0">
                <a:solidFill>
                  <a:schemeClr val="accent1">
                    <a:lumMod val="50000"/>
                  </a:schemeClr>
                </a:solidFill>
                <a:latin typeface="Lato"/>
                <a:ea typeface="Lato"/>
                <a:cs typeface="Lato"/>
                <a:sym typeface="Lato"/>
              </a:rPr>
              <a:t>Reminder:</a:t>
            </a:r>
          </a:p>
          <a:p>
            <a:pPr lvl="0" rtl="0">
              <a:lnSpc>
                <a:spcPct val="100000"/>
              </a:lnSpc>
              <a:spcBef>
                <a:spcPts val="1000"/>
              </a:spcBef>
              <a:spcAft>
                <a:spcPts val="0"/>
              </a:spcAft>
              <a:buNone/>
            </a:pPr>
            <a:endParaRPr sz="2400" dirty="0">
              <a:solidFill>
                <a:schemeClr val="accent1">
                  <a:lumMod val="50000"/>
                </a:schemeClr>
              </a:solidFill>
              <a:latin typeface="Lato"/>
              <a:ea typeface="Lato"/>
              <a:cs typeface="Lato"/>
              <a:sym typeface="Lato"/>
            </a:endParaRPr>
          </a:p>
          <a:p>
            <a:pPr lvl="0" rtl="0">
              <a:lnSpc>
                <a:spcPct val="100000"/>
              </a:lnSpc>
              <a:spcBef>
                <a:spcPts val="1000"/>
              </a:spcBef>
              <a:spcAft>
                <a:spcPts val="0"/>
              </a:spcAft>
              <a:buNone/>
            </a:pPr>
            <a:endParaRPr sz="2400" i="1" dirty="0">
              <a:solidFill>
                <a:schemeClr val="accent1">
                  <a:lumMod val="50000"/>
                </a:schemeClr>
              </a:solidFill>
              <a:latin typeface="Lato"/>
              <a:ea typeface="Lato"/>
              <a:cs typeface="Lato"/>
              <a:sym typeface="Lato"/>
            </a:endParaRPr>
          </a:p>
          <a:p>
            <a:pPr lvl="0" rtl="0">
              <a:spcBef>
                <a:spcPts val="0"/>
              </a:spcBef>
              <a:spcAft>
                <a:spcPts val="1000"/>
              </a:spcAft>
              <a:buNone/>
            </a:pPr>
            <a:endParaRPr sz="1800" dirty="0">
              <a:solidFill>
                <a:schemeClr val="accent1">
                  <a:lumMod val="50000"/>
                </a:schemeClr>
              </a:solidFill>
              <a:latin typeface="Lato"/>
              <a:ea typeface="Lato"/>
              <a:cs typeface="Lato"/>
              <a:sym typeface="Lato"/>
            </a:endParaRPr>
          </a:p>
          <a:p>
            <a:pPr lvl="0" rtl="0">
              <a:spcBef>
                <a:spcPts val="0"/>
              </a:spcBef>
              <a:buNone/>
            </a:pPr>
            <a:endParaRPr dirty="0">
              <a:solidFill>
                <a:schemeClr val="accent1">
                  <a:lumMod val="50000"/>
                </a:schemeClr>
              </a:solidFill>
            </a:endParaRPr>
          </a:p>
        </p:txBody>
      </p:sp>
      <p:sp>
        <p:nvSpPr>
          <p:cNvPr id="126" name="Shape 126"/>
          <p:cNvSpPr txBox="1"/>
          <p:nvPr/>
        </p:nvSpPr>
        <p:spPr>
          <a:xfrm>
            <a:off x="311700" y="2155250"/>
            <a:ext cx="7162198" cy="2153586"/>
          </a:xfrm>
          <a:prstGeom prst="rect">
            <a:avLst/>
          </a:prstGeom>
          <a:noFill/>
          <a:ln>
            <a:noFill/>
          </a:ln>
        </p:spPr>
        <p:txBody>
          <a:bodyPr wrap="square" lIns="91425" tIns="91425" rIns="91425" bIns="91425" anchor="t" anchorCtr="0">
            <a:noAutofit/>
          </a:bodyPr>
          <a:lstStyle/>
          <a:p>
            <a:pPr lvl="0">
              <a:spcBef>
                <a:spcPts val="0"/>
              </a:spcBef>
              <a:spcAft>
                <a:spcPts val="1000"/>
              </a:spcAft>
              <a:buNone/>
            </a:pPr>
            <a:endParaRPr lang="en" sz="2400" dirty="0">
              <a:solidFill>
                <a:schemeClr val="accent1">
                  <a:lumMod val="50000"/>
                </a:schemeClr>
              </a:solidFill>
            </a:endParaRPr>
          </a:p>
          <a:p>
            <a:pPr marL="457200" lvl="0" indent="-381000">
              <a:spcBef>
                <a:spcPts val="0"/>
              </a:spcBef>
              <a:spcAft>
                <a:spcPts val="1000"/>
              </a:spcAft>
              <a:buClr>
                <a:srgbClr val="002F4A"/>
              </a:buClr>
              <a:buSzPct val="100000"/>
              <a:buChar char="●"/>
            </a:pPr>
            <a:r>
              <a:rPr lang="en" sz="2400" dirty="0">
                <a:solidFill>
                  <a:schemeClr val="accent1">
                    <a:lumMod val="50000"/>
                  </a:schemeClr>
                </a:solidFill>
              </a:rPr>
              <a:t>The student can reschedule the interview if they miss the call or are unable to conduct the interview at the scheduled time.</a:t>
            </a:r>
          </a:p>
          <a:p>
            <a:pPr marL="457200" lvl="0" indent="-381000">
              <a:spcBef>
                <a:spcPts val="0"/>
              </a:spcBef>
              <a:buClr>
                <a:srgbClr val="002F4A"/>
              </a:buClr>
              <a:buSzPct val="100000"/>
              <a:buChar char="●"/>
            </a:pPr>
            <a:r>
              <a:rPr lang="en" sz="2400" dirty="0">
                <a:solidFill>
                  <a:schemeClr val="accent1">
                    <a:lumMod val="50000"/>
                  </a:schemeClr>
                </a:solidFill>
              </a:rPr>
              <a:t>Oftentimes, the interview will be an incoming call from a blocked number, be sure the student is checking their messages often.</a:t>
            </a:r>
          </a:p>
          <a:p>
            <a:pPr lvl="0">
              <a:spcBef>
                <a:spcPts val="0"/>
              </a:spcBef>
              <a:buNone/>
            </a:pPr>
            <a:endParaRPr dirty="0">
              <a:solidFill>
                <a:schemeClr val="accent1">
                  <a:lumMod val="50000"/>
                </a:schemeClr>
              </a:solidFill>
            </a:endParaRPr>
          </a:p>
        </p:txBody>
      </p:sp>
      <p:pic>
        <p:nvPicPr>
          <p:cNvPr id="6" name="Picture 5" descr="Image result for calfresh logo"/>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6639200" y="142557"/>
            <a:ext cx="1885796" cy="692843"/>
          </a:xfrm>
          <a:prstGeom prst="rect">
            <a:avLst/>
          </a:prstGeom>
          <a:noFill/>
          <a:ln>
            <a:noFill/>
          </a:ln>
        </p:spPr>
      </p:pic>
      <p:sp>
        <p:nvSpPr>
          <p:cNvPr id="7" name="Rectangle 6"/>
          <p:cNvSpPr/>
          <p:nvPr/>
        </p:nvSpPr>
        <p:spPr>
          <a:xfrm>
            <a:off x="261399" y="835400"/>
            <a:ext cx="5932667"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p:nvPr/>
        </p:nvSpPr>
        <p:spPr>
          <a:xfrm>
            <a:off x="261399" y="262700"/>
            <a:ext cx="5940617" cy="572700"/>
          </a:xfrm>
          <a:prstGeom prst="rect">
            <a:avLst/>
          </a:prstGeom>
          <a:solidFill>
            <a:srgbClr val="009E50"/>
          </a:solidFill>
          <a:ln w="9525" cap="flat" cmpd="sng">
            <a:solidFill>
              <a:srgbClr val="009E5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3" name="Shape 133"/>
          <p:cNvSpPr txBox="1">
            <a:spLocks noGrp="1"/>
          </p:cNvSpPr>
          <p:nvPr>
            <p:ph type="title"/>
          </p:nvPr>
        </p:nvSpPr>
        <p:spPr>
          <a:xfrm>
            <a:off x="311700" y="222075"/>
            <a:ext cx="8383800" cy="572700"/>
          </a:xfrm>
          <a:prstGeom prst="rect">
            <a:avLst/>
          </a:prstGeom>
        </p:spPr>
        <p:txBody>
          <a:bodyPr wrap="square" lIns="91425" tIns="91425" rIns="91425" bIns="91425" anchor="t" anchorCtr="0">
            <a:noAutofit/>
          </a:bodyPr>
          <a:lstStyle/>
          <a:p>
            <a:pPr lvl="0" rtl="0">
              <a:spcBef>
                <a:spcPts val="0"/>
              </a:spcBef>
              <a:buNone/>
            </a:pPr>
            <a:r>
              <a:rPr lang="en">
                <a:solidFill>
                  <a:schemeClr val="lt1"/>
                </a:solidFill>
              </a:rPr>
              <a:t>CalFresh Overview</a:t>
            </a:r>
          </a:p>
        </p:txBody>
      </p:sp>
      <p:sp>
        <p:nvSpPr>
          <p:cNvPr id="131" name="Shape 131"/>
          <p:cNvSpPr txBox="1">
            <a:spLocks noGrp="1"/>
          </p:cNvSpPr>
          <p:nvPr>
            <p:ph type="body" idx="1"/>
          </p:nvPr>
        </p:nvSpPr>
        <p:spPr>
          <a:xfrm>
            <a:off x="4182450" y="301125"/>
            <a:ext cx="4374600" cy="676500"/>
          </a:xfrm>
          <a:prstGeom prst="rect">
            <a:avLst/>
          </a:prstGeom>
        </p:spPr>
        <p:txBody>
          <a:bodyPr wrap="square" lIns="91425" tIns="91425" rIns="91425" bIns="91425" anchor="t" anchorCtr="0">
            <a:noAutofit/>
          </a:bodyPr>
          <a:lstStyle/>
          <a:p>
            <a:pPr lvl="0" rtl="0">
              <a:lnSpc>
                <a:spcPct val="100000"/>
              </a:lnSpc>
              <a:spcBef>
                <a:spcPts val="1000"/>
              </a:spcBef>
              <a:spcAft>
                <a:spcPts val="0"/>
              </a:spcAft>
              <a:buNone/>
            </a:pPr>
            <a:endParaRPr sz="2400" i="1">
              <a:solidFill>
                <a:srgbClr val="002F4A"/>
              </a:solidFill>
              <a:latin typeface="Lato"/>
              <a:ea typeface="Lato"/>
              <a:cs typeface="Lato"/>
              <a:sym typeface="Lato"/>
            </a:endParaRPr>
          </a:p>
          <a:p>
            <a:pPr lvl="0" rtl="0">
              <a:lnSpc>
                <a:spcPct val="100000"/>
              </a:lnSpc>
              <a:spcBef>
                <a:spcPts val="1000"/>
              </a:spcBef>
              <a:spcAft>
                <a:spcPts val="0"/>
              </a:spcAft>
              <a:buNone/>
            </a:pPr>
            <a:endParaRPr sz="1100" i="1">
              <a:solidFill>
                <a:srgbClr val="002F4A"/>
              </a:solidFill>
              <a:latin typeface="Lato"/>
              <a:ea typeface="Lato"/>
              <a:cs typeface="Lato"/>
              <a:sym typeface="Lato"/>
            </a:endParaRPr>
          </a:p>
          <a:p>
            <a:pPr lvl="0" rtl="0">
              <a:spcBef>
                <a:spcPts val="0"/>
              </a:spcBef>
              <a:spcAft>
                <a:spcPts val="1000"/>
              </a:spcAft>
              <a:buNone/>
            </a:pPr>
            <a:endParaRPr sz="1800">
              <a:solidFill>
                <a:srgbClr val="002F4A"/>
              </a:solidFill>
              <a:latin typeface="Lato"/>
              <a:ea typeface="Lato"/>
              <a:cs typeface="Lato"/>
              <a:sym typeface="Lato"/>
            </a:endParaRPr>
          </a:p>
          <a:p>
            <a:pPr lvl="0" rtl="0">
              <a:spcBef>
                <a:spcPts val="0"/>
              </a:spcBef>
              <a:buNone/>
            </a:pPr>
            <a:endParaRPr/>
          </a:p>
        </p:txBody>
      </p:sp>
      <p:sp>
        <p:nvSpPr>
          <p:cNvPr id="135" name="Shape 135"/>
          <p:cNvSpPr txBox="1">
            <a:spLocks noGrp="1"/>
          </p:cNvSpPr>
          <p:nvPr>
            <p:ph type="body" idx="2"/>
          </p:nvPr>
        </p:nvSpPr>
        <p:spPr>
          <a:xfrm>
            <a:off x="184500" y="944225"/>
            <a:ext cx="8638200" cy="1560436"/>
          </a:xfrm>
          <a:prstGeom prst="rect">
            <a:avLst/>
          </a:prstGeom>
        </p:spPr>
        <p:txBody>
          <a:bodyPr wrap="square" lIns="91425" tIns="91425" rIns="91425" bIns="91425" anchor="t" anchorCtr="0">
            <a:noAutofit/>
          </a:bodyPr>
          <a:lstStyle/>
          <a:p>
            <a:pPr lvl="0" rtl="0">
              <a:lnSpc>
                <a:spcPct val="100000"/>
              </a:lnSpc>
              <a:spcBef>
                <a:spcPts val="0"/>
              </a:spcBef>
              <a:spcAft>
                <a:spcPts val="1000"/>
              </a:spcAft>
              <a:buNone/>
            </a:pPr>
            <a:r>
              <a:rPr lang="en" sz="3000" i="1" dirty="0">
                <a:solidFill>
                  <a:schemeClr val="accent1">
                    <a:lumMod val="50000"/>
                  </a:schemeClr>
                </a:solidFill>
                <a:latin typeface="Lato"/>
                <a:ea typeface="Lato"/>
                <a:cs typeface="Lato"/>
                <a:sym typeface="Lato"/>
              </a:rPr>
              <a:t>How does CalFresh define a “household”?</a:t>
            </a:r>
          </a:p>
          <a:p>
            <a:pPr marL="174625" lvl="0" rtl="0">
              <a:lnSpc>
                <a:spcPct val="100000"/>
              </a:lnSpc>
              <a:spcBef>
                <a:spcPts val="0"/>
              </a:spcBef>
              <a:spcAft>
                <a:spcPts val="1000"/>
              </a:spcAft>
              <a:buClr>
                <a:srgbClr val="002F4A"/>
              </a:buClr>
              <a:buSzPct val="100000"/>
              <a:buFont typeface="Lato"/>
            </a:pPr>
            <a:r>
              <a:rPr lang="en" sz="2400" dirty="0">
                <a:solidFill>
                  <a:schemeClr val="accent1">
                    <a:lumMod val="50000"/>
                  </a:schemeClr>
                </a:solidFill>
                <a:latin typeface="Lato"/>
                <a:ea typeface="Lato"/>
                <a:cs typeface="Lato"/>
                <a:sym typeface="Lato"/>
              </a:rPr>
              <a:t>A CalFresh household is an individual or unit of individuals that </a:t>
            </a:r>
            <a:r>
              <a:rPr lang="en" sz="2400" b="1" u="sng" dirty="0">
                <a:solidFill>
                  <a:schemeClr val="accent1">
                    <a:lumMod val="50000"/>
                  </a:schemeClr>
                </a:solidFill>
                <a:latin typeface="Lato"/>
                <a:ea typeface="Lato"/>
                <a:cs typeface="Lato"/>
                <a:sym typeface="Lato"/>
              </a:rPr>
              <a:t>buy and prepare food together.</a:t>
            </a:r>
          </a:p>
          <a:p>
            <a:pPr marL="457200" lvl="0" indent="-381000" rtl="0">
              <a:lnSpc>
                <a:spcPct val="100000"/>
              </a:lnSpc>
              <a:spcBef>
                <a:spcPts val="0"/>
              </a:spcBef>
              <a:spcAft>
                <a:spcPts val="1000"/>
              </a:spcAft>
              <a:buClr>
                <a:srgbClr val="002F4A"/>
              </a:buClr>
              <a:buSzPct val="100000"/>
              <a:buFont typeface="Lato"/>
            </a:pPr>
            <a:endParaRPr lang="en" sz="2400" dirty="0">
              <a:solidFill>
                <a:schemeClr val="accent1">
                  <a:lumMod val="50000"/>
                </a:schemeClr>
              </a:solidFill>
              <a:latin typeface="Lato"/>
              <a:ea typeface="Lato"/>
              <a:cs typeface="Lato"/>
              <a:sym typeface="Lato"/>
            </a:endParaRPr>
          </a:p>
          <a:p>
            <a:pPr lvl="0" rtl="0">
              <a:spcBef>
                <a:spcPts val="0"/>
              </a:spcBef>
              <a:buNone/>
            </a:pPr>
            <a:endParaRPr dirty="0">
              <a:solidFill>
                <a:schemeClr val="accent1">
                  <a:lumMod val="50000"/>
                </a:schemeClr>
              </a:solidFill>
            </a:endParaRPr>
          </a:p>
        </p:txBody>
      </p:sp>
      <p:sp>
        <p:nvSpPr>
          <p:cNvPr id="134" name="Shape 134"/>
          <p:cNvSpPr txBox="1"/>
          <p:nvPr/>
        </p:nvSpPr>
        <p:spPr>
          <a:xfrm>
            <a:off x="6081475" y="222075"/>
            <a:ext cx="1991400" cy="7611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7" name="Picture 6" descr="Image result for calfresh logo"/>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639200" y="142557"/>
            <a:ext cx="1885796" cy="692843"/>
          </a:xfrm>
          <a:prstGeom prst="rect">
            <a:avLst/>
          </a:prstGeom>
          <a:noFill/>
          <a:ln>
            <a:noFill/>
          </a:ln>
        </p:spPr>
      </p:pic>
      <p:sp>
        <p:nvSpPr>
          <p:cNvPr id="8" name="Rectangle 7"/>
          <p:cNvSpPr/>
          <p:nvPr/>
        </p:nvSpPr>
        <p:spPr>
          <a:xfrm>
            <a:off x="261399" y="835400"/>
            <a:ext cx="5940617" cy="45719"/>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Kari\Downloads\AdobeStock_170223153.jpe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6213"/>
          <a:stretch/>
        </p:blipFill>
        <p:spPr bwMode="auto">
          <a:xfrm rot="21410206">
            <a:off x="4941415" y="2569399"/>
            <a:ext cx="3583581" cy="2003729"/>
          </a:xfrm>
          <a:prstGeom prst="rect">
            <a:avLst/>
          </a:prstGeom>
          <a:noFill/>
          <a:ln w="762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69415" y="2786434"/>
            <a:ext cx="4377514" cy="1569660"/>
          </a:xfrm>
          <a:prstGeom prst="rect">
            <a:avLst/>
          </a:prstGeom>
        </p:spPr>
        <p:txBody>
          <a:bodyPr wrap="square">
            <a:spAutoFit/>
          </a:bodyPr>
          <a:lstStyle/>
          <a:p>
            <a:r>
              <a:rPr lang="en" sz="2400" b="1" dirty="0">
                <a:solidFill>
                  <a:schemeClr val="accent1">
                    <a:lumMod val="50000"/>
                  </a:schemeClr>
                </a:solidFill>
                <a:latin typeface="Lato"/>
                <a:ea typeface="Lato"/>
                <a:cs typeface="Lato"/>
                <a:sym typeface="Lato"/>
              </a:rPr>
              <a:t>A CalFresh household must meet income guidelines and individuals that are citizens or legal residents of California.</a:t>
            </a:r>
            <a:endParaRPr lang="en-US" sz="24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ustom 12">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68B1F"/>
      </a:hlink>
      <a:folHlink>
        <a:srgbClr val="F68B1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1902</TotalTime>
  <Words>2272</Words>
  <Application>Microsoft Macintosh PowerPoint</Application>
  <PresentationFormat>On-screen Show (16:9)</PresentationFormat>
  <Paragraphs>224</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Lato</vt:lpstr>
      <vt:lpstr>Arial</vt:lpstr>
      <vt:lpstr>Raleway</vt:lpstr>
      <vt:lpstr>Calibri</vt:lpstr>
      <vt:lpstr>Arial Black</vt:lpstr>
      <vt:lpstr>Helvetica Neue</vt:lpstr>
      <vt:lpstr>Courier New</vt:lpstr>
      <vt:lpstr>Essential</vt:lpstr>
      <vt:lpstr>Increasing Access to CalFresh for Foster Youth Students in Higher Education </vt:lpstr>
      <vt:lpstr>Today’s Agenda</vt:lpstr>
      <vt:lpstr>Foster Youth Students in  California Community Colleges</vt:lpstr>
      <vt:lpstr>CalFresh Overview</vt:lpstr>
      <vt:lpstr>CalFresh Overview</vt:lpstr>
      <vt:lpstr>CalFresh Overivew</vt:lpstr>
      <vt:lpstr>CalFresh Overview</vt:lpstr>
      <vt:lpstr>CalFresh Overview</vt:lpstr>
      <vt:lpstr>CalFresh Overview</vt:lpstr>
      <vt:lpstr>CalFresh Overview</vt:lpstr>
      <vt:lpstr>CalFresh Overview</vt:lpstr>
      <vt:lpstr>CalFresh Overview</vt:lpstr>
      <vt:lpstr>Recent Policy Guidance – NMD Eligibility</vt:lpstr>
      <vt:lpstr>Recent Policy Guidance – NMD Eligibility</vt:lpstr>
      <vt:lpstr>Recent Policy Guidance – NMD Eligibility</vt:lpstr>
      <vt:lpstr>Recent Policy Guidance – NMD Eligibility</vt:lpstr>
      <vt:lpstr>Recent Policy Guidance – NMD Eligibility</vt:lpstr>
      <vt:lpstr>Recent Policy Guidance – Foster Youth Students</vt:lpstr>
      <vt:lpstr>Recent Policy Guidance – Foster Youth Students</vt:lpstr>
      <vt:lpstr>Scenarios</vt:lpstr>
      <vt:lpstr>Scenarios</vt:lpstr>
      <vt:lpstr>Scenarios</vt:lpstr>
      <vt:lpstr>Scenarios</vt:lpstr>
      <vt:lpstr>PowerPoint Presentation</vt:lpstr>
      <vt:lpstr>Contact Info</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Access to CalFresh for Foster Youth Students in Higher Education</dc:title>
  <dc:creator>Jessica Smith</dc:creator>
  <cp:lastModifiedBy>Deborah Raucher</cp:lastModifiedBy>
  <cp:revision>45</cp:revision>
  <cp:lastPrinted>2017-10-13T22:00:27Z</cp:lastPrinted>
  <dcterms:modified xsi:type="dcterms:W3CDTF">2017-10-14T15:55:07Z</dcterms:modified>
</cp:coreProperties>
</file>