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Lst>
  <p:notesMasterIdLst>
    <p:notesMasterId r:id="rId31"/>
  </p:notesMasterIdLst>
  <p:sldIdLst>
    <p:sldId id="256" r:id="rId3"/>
    <p:sldId id="257" r:id="rId4"/>
    <p:sldId id="259" r:id="rId5"/>
    <p:sldId id="258" r:id="rId6"/>
    <p:sldId id="264" r:id="rId7"/>
    <p:sldId id="277" r:id="rId8"/>
    <p:sldId id="278" r:id="rId9"/>
    <p:sldId id="279" r:id="rId10"/>
    <p:sldId id="287" r:id="rId11"/>
    <p:sldId id="262" r:id="rId12"/>
    <p:sldId id="280" r:id="rId13"/>
    <p:sldId id="275" r:id="rId14"/>
    <p:sldId id="290" r:id="rId15"/>
    <p:sldId id="284" r:id="rId16"/>
    <p:sldId id="260" r:id="rId17"/>
    <p:sldId id="267" r:id="rId18"/>
    <p:sldId id="271" r:id="rId19"/>
    <p:sldId id="268" r:id="rId20"/>
    <p:sldId id="270" r:id="rId21"/>
    <p:sldId id="269" r:id="rId22"/>
    <p:sldId id="289" r:id="rId23"/>
    <p:sldId id="272" r:id="rId24"/>
    <p:sldId id="281" r:id="rId25"/>
    <p:sldId id="274" r:id="rId26"/>
    <p:sldId id="285" r:id="rId27"/>
    <p:sldId id="291" r:id="rId28"/>
    <p:sldId id="282"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0" autoAdjust="0"/>
    <p:restoredTop sz="87430" autoAdjust="0"/>
  </p:normalViewPr>
  <p:slideViewPr>
    <p:cSldViewPr snapToGrid="0">
      <p:cViewPr varScale="1">
        <p:scale>
          <a:sx n="74" d="100"/>
          <a:sy n="74" d="100"/>
        </p:scale>
        <p:origin x="5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81B48-88A3-4AE8-B8B8-4ECCF2FD8F45}" type="datetimeFigureOut">
              <a:rPr lang="en-US" smtClean="0"/>
              <a:t>9/25/17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E6573-AE8A-4438-A528-C357167A07B8}" type="slidenum">
              <a:rPr lang="en-US" smtClean="0"/>
              <a:t>‹#›</a:t>
            </a:fld>
            <a:endParaRPr lang="en-US"/>
          </a:p>
        </p:txBody>
      </p:sp>
    </p:spTree>
    <p:extLst>
      <p:ext uri="{BB962C8B-B14F-4D97-AF65-F5344CB8AC3E}">
        <p14:creationId xmlns:p14="http://schemas.microsoft.com/office/powerpoint/2010/main" val="197506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Acknowledge the</a:t>
            </a:r>
            <a:r>
              <a:rPr lang="en-US" baseline="0" dirty="0" smtClean="0"/>
              <a:t> importance of having one’s own place. Freedom from the anxiety of “where am I going to next?” brings true security. At Bill Wilson Center, it is our goal for each young person we work with that they have a permanent place with affordable rent and can remain there indefinitely. “There is no magic wand for housing” We have to </a:t>
            </a:r>
            <a:r>
              <a:rPr lang="en-US" baseline="0" smtClean="0"/>
              <a:t>work for it.</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3</a:t>
            </a:fld>
            <a:endParaRPr lang="en-US"/>
          </a:p>
        </p:txBody>
      </p:sp>
    </p:spTree>
    <p:extLst>
      <p:ext uri="{BB962C8B-B14F-4D97-AF65-F5344CB8AC3E}">
        <p14:creationId xmlns:p14="http://schemas.microsoft.com/office/powerpoint/2010/main" val="3907011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Bill Wilson Center,</a:t>
            </a:r>
            <a:r>
              <a:rPr lang="en-US" baseline="0" dirty="0" smtClean="0"/>
              <a:t> we maintain a binder of every affordable property in the county along with applications ready to go.</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13</a:t>
            </a:fld>
            <a:endParaRPr lang="en-US"/>
          </a:p>
        </p:txBody>
      </p:sp>
    </p:spTree>
    <p:extLst>
      <p:ext uri="{BB962C8B-B14F-4D97-AF65-F5344CB8AC3E}">
        <p14:creationId xmlns:p14="http://schemas.microsoft.com/office/powerpoint/2010/main" val="3123121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watch this short video to get an idea</a:t>
            </a:r>
            <a:r>
              <a:rPr lang="en-US" baseline="0" dirty="0" smtClean="0"/>
              <a:t> of where a property owner is coming from and the types of things that are on their mind. </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14</a:t>
            </a:fld>
            <a:endParaRPr lang="en-US"/>
          </a:p>
        </p:txBody>
      </p:sp>
    </p:spTree>
    <p:extLst>
      <p:ext uri="{BB962C8B-B14F-4D97-AF65-F5344CB8AC3E}">
        <p14:creationId xmlns:p14="http://schemas.microsoft.com/office/powerpoint/2010/main" val="41962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Invite</a:t>
            </a:r>
            <a:r>
              <a:rPr lang="en-US" baseline="0" dirty="0" smtClean="0"/>
              <a:t> participants to share questions, concerns, problems or worries about finding housing. Make a list of concerns to address throughout the presentation.</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15</a:t>
            </a:fld>
            <a:endParaRPr lang="en-US"/>
          </a:p>
        </p:txBody>
      </p:sp>
    </p:spTree>
    <p:extLst>
      <p:ext uri="{BB962C8B-B14F-4D97-AF65-F5344CB8AC3E}">
        <p14:creationId xmlns:p14="http://schemas.microsoft.com/office/powerpoint/2010/main" val="744914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Invite participants to</a:t>
            </a:r>
            <a:r>
              <a:rPr lang="en-US" baseline="0" dirty="0" smtClean="0"/>
              <a:t> practice in pairs calling a potential landlord. Each will take a turn being the “landlord” and being the tenant.</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16</a:t>
            </a:fld>
            <a:endParaRPr lang="en-US"/>
          </a:p>
        </p:txBody>
      </p:sp>
    </p:spTree>
    <p:extLst>
      <p:ext uri="{BB962C8B-B14F-4D97-AF65-F5344CB8AC3E}">
        <p14:creationId xmlns:p14="http://schemas.microsoft.com/office/powerpoint/2010/main" val="3024059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each participant a moment once in their pairs to write down</a:t>
            </a:r>
            <a:r>
              <a:rPr lang="en-US" baseline="0" dirty="0" smtClean="0"/>
              <a:t> notes to help them decide what to say.</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17</a:t>
            </a:fld>
            <a:endParaRPr lang="en-US"/>
          </a:p>
        </p:txBody>
      </p:sp>
    </p:spTree>
    <p:extLst>
      <p:ext uri="{BB962C8B-B14F-4D97-AF65-F5344CB8AC3E}">
        <p14:creationId xmlns:p14="http://schemas.microsoft.com/office/powerpoint/2010/main" val="3105448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this slide up while participants practice in their pairs.</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18</a:t>
            </a:fld>
            <a:endParaRPr lang="en-US"/>
          </a:p>
        </p:txBody>
      </p:sp>
    </p:spTree>
    <p:extLst>
      <p:ext uri="{BB962C8B-B14F-4D97-AF65-F5344CB8AC3E}">
        <p14:creationId xmlns:p14="http://schemas.microsoft.com/office/powerpoint/2010/main" val="4246491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importance of thinking about these categories and how they</a:t>
            </a:r>
            <a:r>
              <a:rPr lang="en-US" baseline="0" dirty="0" smtClean="0"/>
              <a:t> would be individualized. If you’re allergic to dust mites then hardwood floors might be critically important. If you have mobility challenges the stairs may be critically important. One person prioritizes a quiet place above all else whereas a major chef might place more importance on the kitchen.</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19</a:t>
            </a:fld>
            <a:endParaRPr lang="en-US"/>
          </a:p>
        </p:txBody>
      </p:sp>
    </p:spTree>
    <p:extLst>
      <p:ext uri="{BB962C8B-B14F-4D97-AF65-F5344CB8AC3E}">
        <p14:creationId xmlns:p14="http://schemas.microsoft.com/office/powerpoint/2010/main" val="2767747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 this allows a potential tenant to stand out from the crowd. Many people wander into open houses and appointments. This helps</a:t>
            </a:r>
            <a:r>
              <a:rPr lang="en-US" baseline="0" dirty="0" smtClean="0"/>
              <a:t> make a strong first impression AND can shorten the time before your application is processed. Any landlord wants to minimize the amount of time a property is on the market so by having everything they will ask for ahead of time, you put yourself at the front of the line. Another possibility is finding out ahead of time what the cost of application is and having a money order for that amount, which is not filled out, ready to go. </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22</a:t>
            </a:fld>
            <a:endParaRPr lang="en-US"/>
          </a:p>
        </p:txBody>
      </p:sp>
    </p:spTree>
    <p:extLst>
      <p:ext uri="{BB962C8B-B14F-4D97-AF65-F5344CB8AC3E}">
        <p14:creationId xmlns:p14="http://schemas.microsoft.com/office/powerpoint/2010/main" val="414542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with</a:t>
            </a:r>
            <a:r>
              <a:rPr lang="en-US" baseline="0" dirty="0" smtClean="0"/>
              <a:t> a rental resume, clients can bring their employment resume, copies of paycheck stubs, a credit report, and several letters of recommendation. This is all placed in a professional looking binder for clients to show at a housing appointment.</a:t>
            </a:r>
            <a:endParaRPr lang="en-US" dirty="0"/>
          </a:p>
        </p:txBody>
      </p:sp>
      <p:sp>
        <p:nvSpPr>
          <p:cNvPr id="4" name="Slide Number Placeholder 3"/>
          <p:cNvSpPr>
            <a:spLocks noGrp="1"/>
          </p:cNvSpPr>
          <p:nvPr>
            <p:ph type="sldNum" sz="quarter" idx="10"/>
          </p:nvPr>
        </p:nvSpPr>
        <p:spPr/>
        <p:txBody>
          <a:bodyPr/>
          <a:lstStyle/>
          <a:p>
            <a:fld id="{CB95E832-151B-4721-9716-76EC0FF47A2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69857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with</a:t>
            </a:r>
            <a:r>
              <a:rPr lang="en-US" baseline="0" dirty="0" smtClean="0"/>
              <a:t> a rental resume, clients can bring their employment resume, copies of paycheck stubs, a credit report, and several letters of recommendation. This is all placed in a professional looking binder for clients to show at a housing appointment.</a:t>
            </a:r>
            <a:endParaRPr lang="en-US" dirty="0"/>
          </a:p>
        </p:txBody>
      </p:sp>
      <p:sp>
        <p:nvSpPr>
          <p:cNvPr id="4" name="Slide Number Placeholder 3"/>
          <p:cNvSpPr>
            <a:spLocks noGrp="1"/>
          </p:cNvSpPr>
          <p:nvPr>
            <p:ph type="sldNum" sz="quarter" idx="10"/>
          </p:nvPr>
        </p:nvSpPr>
        <p:spPr/>
        <p:txBody>
          <a:bodyPr/>
          <a:lstStyle/>
          <a:p>
            <a:fld id="{CB95E832-151B-4721-9716-76EC0FF47A2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52617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county has their own unique situation. Discussion item, what is housing like where you are living?</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4</a:t>
            </a:fld>
            <a:endParaRPr lang="en-US"/>
          </a:p>
        </p:txBody>
      </p:sp>
    </p:spTree>
    <p:extLst>
      <p:ext uri="{BB962C8B-B14F-4D97-AF65-F5344CB8AC3E}">
        <p14:creationId xmlns:p14="http://schemas.microsoft.com/office/powerpoint/2010/main" val="281769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27</a:t>
            </a:fld>
            <a:endParaRPr lang="en-US"/>
          </a:p>
        </p:txBody>
      </p:sp>
    </p:spTree>
    <p:extLst>
      <p:ext uri="{BB962C8B-B14F-4D97-AF65-F5344CB8AC3E}">
        <p14:creationId xmlns:p14="http://schemas.microsoft.com/office/powerpoint/2010/main" val="42622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this type of property is a good option for individuals who do not make enough</a:t>
            </a:r>
            <a:r>
              <a:rPr lang="en-US" baseline="0" dirty="0" smtClean="0"/>
              <a:t> to afford market rent but make too much to qualify for the most heavily subsidized units.</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6</a:t>
            </a:fld>
            <a:endParaRPr lang="en-US"/>
          </a:p>
        </p:txBody>
      </p:sp>
    </p:spTree>
    <p:extLst>
      <p:ext uri="{BB962C8B-B14F-4D97-AF65-F5344CB8AC3E}">
        <p14:creationId xmlns:p14="http://schemas.microsoft.com/office/powerpoint/2010/main" val="148387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Santa Clara County, having this voucher is not a guarantee</a:t>
            </a:r>
            <a:r>
              <a:rPr lang="en-US" baseline="0" dirty="0" smtClean="0"/>
              <a:t> of being able to use it. Other counties with a less competitive rental market may be easier to secure housing using this voucher. </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7</a:t>
            </a:fld>
            <a:endParaRPr lang="en-US"/>
          </a:p>
        </p:txBody>
      </p:sp>
    </p:spTree>
    <p:extLst>
      <p:ext uri="{BB962C8B-B14F-4D97-AF65-F5344CB8AC3E}">
        <p14:creationId xmlns:p14="http://schemas.microsoft.com/office/powerpoint/2010/main" val="1310142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variance waitlists based</a:t>
            </a:r>
            <a:r>
              <a:rPr lang="en-US" baseline="0" dirty="0" smtClean="0"/>
              <a:t> on how affordable a unit is. The more heavily subsidized, the longer the waitlist tends to be. Discuss the misnomer that affordable housing is automatically older buildings or located in undesirable neighborhoods. There are affordable units is every city. The waitlists may or may not be open, but they exist.</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8</a:t>
            </a:fld>
            <a:endParaRPr lang="en-US"/>
          </a:p>
        </p:txBody>
      </p:sp>
    </p:spTree>
    <p:extLst>
      <p:ext uri="{BB962C8B-B14F-4D97-AF65-F5344CB8AC3E}">
        <p14:creationId xmlns:p14="http://schemas.microsoft.com/office/powerpoint/2010/main" val="1272410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requirement of proving foster youth status. Dependency cards are letters are available from the county.</a:t>
            </a:r>
            <a:r>
              <a:rPr lang="en-US" baseline="0" dirty="0" smtClean="0"/>
              <a:t> Each county usually has designated social workers to assist with this. A THP+ case manager can also assist in obtaining necessary documentation. </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9</a:t>
            </a:fld>
            <a:endParaRPr lang="en-US"/>
          </a:p>
        </p:txBody>
      </p:sp>
    </p:spTree>
    <p:extLst>
      <p:ext uri="{BB962C8B-B14F-4D97-AF65-F5344CB8AC3E}">
        <p14:creationId xmlns:p14="http://schemas.microsoft.com/office/powerpoint/2010/main" val="4183098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distribute example housing applications for participants to begin to review and fill out.</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10</a:t>
            </a:fld>
            <a:endParaRPr lang="en-US"/>
          </a:p>
        </p:txBody>
      </p:sp>
    </p:spTree>
    <p:extLst>
      <p:ext uri="{BB962C8B-B14F-4D97-AF65-F5344CB8AC3E}">
        <p14:creationId xmlns:p14="http://schemas.microsoft.com/office/powerpoint/2010/main" val="298745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distribute the</a:t>
            </a:r>
            <a:r>
              <a:rPr lang="en-US" baseline="0" dirty="0" smtClean="0"/>
              <a:t> housing waitlist tracker and budget forms. Suggest techniques for remembering such as setting up an alert in the calendar of your phone every 3-6 months to check in on housing waitlists and update any phone or address changes. </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11</a:t>
            </a:fld>
            <a:endParaRPr lang="en-US"/>
          </a:p>
        </p:txBody>
      </p:sp>
    </p:spTree>
    <p:extLst>
      <p:ext uri="{BB962C8B-B14F-4D97-AF65-F5344CB8AC3E}">
        <p14:creationId xmlns:p14="http://schemas.microsoft.com/office/powerpoint/2010/main" val="79820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 of El </a:t>
            </a:r>
            <a:r>
              <a:rPr lang="en-US" dirty="0" err="1" smtClean="0"/>
              <a:t>Alvisador</a:t>
            </a:r>
            <a:r>
              <a:rPr lang="en-US" dirty="0" smtClean="0"/>
              <a:t> which has been</a:t>
            </a:r>
            <a:r>
              <a:rPr lang="en-US" baseline="0" dirty="0" smtClean="0"/>
              <a:t> used to help both Spanish and non-Spanish speakers alike find housing. </a:t>
            </a:r>
            <a:endParaRPr lang="en-US" dirty="0"/>
          </a:p>
        </p:txBody>
      </p:sp>
      <p:sp>
        <p:nvSpPr>
          <p:cNvPr id="4" name="Slide Number Placeholder 3"/>
          <p:cNvSpPr>
            <a:spLocks noGrp="1"/>
          </p:cNvSpPr>
          <p:nvPr>
            <p:ph type="sldNum" sz="quarter" idx="10"/>
          </p:nvPr>
        </p:nvSpPr>
        <p:spPr/>
        <p:txBody>
          <a:bodyPr/>
          <a:lstStyle/>
          <a:p>
            <a:fld id="{06AE6573-AE8A-4438-A528-C357167A07B8}" type="slidenum">
              <a:rPr lang="en-US" smtClean="0"/>
              <a:t>12</a:t>
            </a:fld>
            <a:endParaRPr lang="en-US"/>
          </a:p>
        </p:txBody>
      </p:sp>
    </p:spTree>
    <p:extLst>
      <p:ext uri="{BB962C8B-B14F-4D97-AF65-F5344CB8AC3E}">
        <p14:creationId xmlns:p14="http://schemas.microsoft.com/office/powerpoint/2010/main" val="99909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6E0E8E6-B6EB-498A-BC29-48D81AAAA5B6}" type="datetimeFigureOut">
              <a:rPr lang="en-US" dirty="0"/>
              <a:t>9/25/17</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A8B59-FD8C-464E-A2E0-D2DB42977C43}" type="datetimeFigureOut">
              <a:rPr lang="en-US" dirty="0"/>
              <a:t>9/25/17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D0685-9E9F-46AF-8733-3458A4A5B67E}" type="datetimeFigureOut">
              <a:rPr lang="en-US" dirty="0"/>
              <a:t>9/25/17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578A0-4252-4A4F-8A4C-4F80F1AD91FF}" type="datetimeFigureOut">
              <a:rPr lang="en-US" dirty="0"/>
              <a:t>9/25/17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DF071-3364-4AF2-8784-696D9E530376}" type="datetimeFigureOut">
              <a:rPr lang="en-US" dirty="0"/>
              <a:t>9/25/17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2E0C83B-2A0D-4895-8D19-F0DA28872F64}" type="datetimeFigureOut">
              <a:rPr lang="en-US" dirty="0"/>
              <a:t>9/25/17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E32ACF0-C7E7-4CC8-840E-A2809FB4BDF6}" type="datetimeFigureOut">
              <a:rPr lang="en-US" dirty="0"/>
              <a:t>9/25/17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dirty="0"/>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dirty="0"/>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0272C9-F020-4C10-AE10-87E081219B9F}" type="datetimeFigureOut">
              <a:rPr lang="en-US" smtClean="0">
                <a:solidFill>
                  <a:prstClr val="black">
                    <a:tint val="75000"/>
                  </a:prstClr>
                </a:solidFill>
              </a:rPr>
              <a:pPr/>
              <a:t>9/25/17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1CB6F1-4C6D-477A-8397-6012DD79EA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468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272C9-F020-4C10-AE10-87E081219B9F}" type="datetimeFigureOut">
              <a:rPr lang="en-US" smtClean="0">
                <a:solidFill>
                  <a:prstClr val="black">
                    <a:tint val="75000"/>
                  </a:prstClr>
                </a:solidFill>
              </a:rPr>
              <a:pPr/>
              <a:t>9/25/17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1CB6F1-4C6D-477A-8397-6012DD79EA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40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dirty="0"/>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0272C9-F020-4C10-AE10-87E081219B9F}" type="datetimeFigureOut">
              <a:rPr lang="en-US" smtClean="0">
                <a:solidFill>
                  <a:prstClr val="black">
                    <a:tint val="75000"/>
                  </a:prstClr>
                </a:solidFill>
              </a:rPr>
              <a:pPr/>
              <a:t>9/25/17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1CB6F1-4C6D-477A-8397-6012DD79EA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917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0272C9-F020-4C10-AE10-87E081219B9F}" type="datetimeFigureOut">
              <a:rPr lang="en-US" smtClean="0">
                <a:solidFill>
                  <a:prstClr val="black">
                    <a:tint val="75000"/>
                  </a:prstClr>
                </a:solidFill>
              </a:rPr>
              <a:pPr/>
              <a:t>9/25/17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1CB6F1-4C6D-477A-8397-6012DD79EA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814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0272C9-F020-4C10-AE10-87E081219B9F}" type="datetimeFigureOut">
              <a:rPr lang="en-US" smtClean="0">
                <a:solidFill>
                  <a:prstClr val="black">
                    <a:tint val="75000"/>
                  </a:prstClr>
                </a:solidFill>
              </a:rPr>
              <a:pPr/>
              <a:t>9/25/17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81CB6F1-4C6D-477A-8397-6012DD79EA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167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0272C9-F020-4C10-AE10-87E081219B9F}" type="datetimeFigureOut">
              <a:rPr lang="en-US" smtClean="0">
                <a:solidFill>
                  <a:prstClr val="black">
                    <a:tint val="75000"/>
                  </a:prstClr>
                </a:solidFill>
              </a:rPr>
              <a:pPr/>
              <a:t>9/25/17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81CB6F1-4C6D-477A-8397-6012DD79EA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988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272C9-F020-4C10-AE10-87E081219B9F}" type="datetimeFigureOut">
              <a:rPr lang="en-US" smtClean="0">
                <a:solidFill>
                  <a:prstClr val="black">
                    <a:tint val="75000"/>
                  </a:prstClr>
                </a:solidFill>
              </a:rPr>
              <a:pPr/>
              <a:t>9/25/17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81CB6F1-4C6D-477A-8397-6012DD79EA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263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272C9-F020-4C10-AE10-87E081219B9F}" type="datetimeFigureOut">
              <a:rPr lang="en-US" smtClean="0">
                <a:solidFill>
                  <a:prstClr val="black">
                    <a:tint val="75000"/>
                  </a:prstClr>
                </a:solidFill>
              </a:rPr>
              <a:pPr/>
              <a:t>9/25/17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1CB6F1-4C6D-477A-8397-6012DD79EA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542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272C9-F020-4C10-AE10-87E081219B9F}" type="datetimeFigureOut">
              <a:rPr lang="en-US" smtClean="0">
                <a:solidFill>
                  <a:prstClr val="black">
                    <a:tint val="75000"/>
                  </a:prstClr>
                </a:solidFill>
              </a:rPr>
              <a:pPr/>
              <a:t>9/25/17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1CB6F1-4C6D-477A-8397-6012DD79EA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273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272C9-F020-4C10-AE10-87E081219B9F}" type="datetimeFigureOut">
              <a:rPr lang="en-US" smtClean="0">
                <a:solidFill>
                  <a:prstClr val="black">
                    <a:tint val="75000"/>
                  </a:prstClr>
                </a:solidFill>
              </a:rPr>
              <a:pPr/>
              <a:t>9/25/17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1CB6F1-4C6D-477A-8397-6012DD79EA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472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0272C9-F020-4C10-AE10-87E081219B9F}" type="datetimeFigureOut">
              <a:rPr lang="en-US" smtClean="0">
                <a:solidFill>
                  <a:prstClr val="black">
                    <a:tint val="75000"/>
                  </a:prstClr>
                </a:solidFill>
              </a:rPr>
              <a:pPr/>
              <a:t>9/25/17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1CB6F1-4C6D-477A-8397-6012DD79EA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81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5397E-FD2D-4D0A-B33C-2E5AEFAED143}" type="datetimeFigureOut">
              <a:rPr lang="en-US" dirty="0"/>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dirty="0"/>
              <a:t>9/25/17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dirty="0"/>
              <a:t>9/25/17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dirty="0"/>
              <a:t>9/25/17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dirty="0"/>
              <a:t>9/25/17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5F70E-5DFF-42EC-93B3-07D70D7ED1BD}" type="datetimeFigureOut">
              <a:rPr lang="en-US" dirty="0"/>
              <a:t>9/25/17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520B5-A0C9-4D15-A71B-70A075D52D64}" type="datetimeFigureOut">
              <a:rPr lang="en-US" dirty="0"/>
              <a:t>9/25/17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61EAF71F-1A43-41B7-B605-0710A83174B7}" type="datetimeFigureOut">
              <a:rPr lang="en-US" dirty="0"/>
              <a:t>9/25/17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20272C9-F020-4C10-AE10-87E081219B9F}" type="datetimeFigureOut">
              <a:rPr lang="en-US" smtClean="0">
                <a:solidFill>
                  <a:prstClr val="black">
                    <a:tint val="75000"/>
                  </a:prstClr>
                </a:solidFill>
              </a:rPr>
              <a:pPr defTabSz="914400"/>
              <a:t>9/25/17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81CB6F1-4C6D-477A-8397-6012DD79EA1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776590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2.jpeg"/><Relationship Id="rId1" Type="http://schemas.openxmlformats.org/officeDocument/2006/relationships/video" Target="https://www.youtube.com/embed/mT7eMZQzRT4" TargetMode="External"/><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7.jpeg"/><Relationship Id="rId1" Type="http://schemas.openxmlformats.org/officeDocument/2006/relationships/video" Target="https://www.youtube.com/embed/edgZ5ZwHIn8" TargetMode="External"/><Relationship Id="rId2"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5.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3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3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6.jpeg"/><Relationship Id="rId1" Type="http://schemas.openxmlformats.org/officeDocument/2006/relationships/video" Target="https://www.youtube.com/embed/zJ6VT7ciR1o" TargetMode="Externa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isometricOffAxis1Right"/>
              <a:lightRig rig="threePt" dir="t"/>
            </a:scene3d>
          </a:bodyPr>
          <a:lstStyle/>
          <a:p>
            <a:r>
              <a:rPr lang="en-US" dirty="0" smtClean="0"/>
              <a:t>There’s No Place Like Home</a:t>
            </a:r>
            <a:endParaRPr lang="en-US" dirty="0"/>
          </a:p>
        </p:txBody>
      </p:sp>
      <p:sp>
        <p:nvSpPr>
          <p:cNvPr id="3" name="Subtitle 2"/>
          <p:cNvSpPr>
            <a:spLocks noGrp="1"/>
          </p:cNvSpPr>
          <p:nvPr>
            <p:ph type="subTitle" idx="1"/>
          </p:nvPr>
        </p:nvSpPr>
        <p:spPr/>
        <p:txBody>
          <a:bodyPr/>
          <a:lstStyle/>
          <a:p>
            <a:r>
              <a:rPr lang="en-US" dirty="0" smtClean="0"/>
              <a:t>Finding Your Forever Home in a competitive Rental Market</a:t>
            </a:r>
            <a:endParaRPr lang="en-US" dirty="0"/>
          </a:p>
        </p:txBody>
      </p:sp>
      <p:pic>
        <p:nvPicPr>
          <p:cNvPr id="4" name="Picture 3"/>
          <p:cNvPicPr>
            <a:picLocks noChangeAspect="1"/>
          </p:cNvPicPr>
          <p:nvPr/>
        </p:nvPicPr>
        <p:blipFill>
          <a:blip r:embed="rId2"/>
          <a:stretch>
            <a:fillRect/>
          </a:stretch>
        </p:blipFill>
        <p:spPr>
          <a:xfrm rot="20358741">
            <a:off x="390302" y="299162"/>
            <a:ext cx="1821119" cy="1611822"/>
          </a:xfrm>
          <a:prstGeom prst="rect">
            <a:avLst/>
          </a:prstGeom>
        </p:spPr>
      </p:pic>
    </p:spTree>
    <p:extLst>
      <p:ext uri="{BB962C8B-B14F-4D97-AF65-F5344CB8AC3E}">
        <p14:creationId xmlns:p14="http://schemas.microsoft.com/office/powerpoint/2010/main" val="1271982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785191"/>
          </a:xfrm>
        </p:spPr>
        <p:txBody>
          <a:bodyPr>
            <a:normAutofit fontScale="90000"/>
          </a:bodyPr>
          <a:lstStyle/>
          <a:p>
            <a:pPr algn="ctr"/>
            <a:r>
              <a:rPr lang="en-US" dirty="0" smtClean="0"/>
              <a:t>Time to break it down into manageable Steps</a:t>
            </a:r>
            <a:endParaRPr lang="en-US" dirty="0"/>
          </a:p>
        </p:txBody>
      </p:sp>
      <p:sp>
        <p:nvSpPr>
          <p:cNvPr id="4" name="Content Placeholder 3"/>
          <p:cNvSpPr>
            <a:spLocks noGrp="1"/>
          </p:cNvSpPr>
          <p:nvPr>
            <p:ph sz="quarter" idx="14"/>
          </p:nvPr>
        </p:nvSpPr>
        <p:spPr>
          <a:xfrm>
            <a:off x="5993971" y="1669774"/>
            <a:ext cx="5086538" cy="3704811"/>
          </a:xfrm>
        </p:spPr>
        <p:txBody>
          <a:bodyPr>
            <a:noAutofit/>
          </a:bodyPr>
          <a:lstStyle/>
          <a:p>
            <a:pPr marL="457200" indent="-457200">
              <a:buFont typeface="+mj-lt"/>
              <a:buAutoNum type="arabicPeriod"/>
            </a:pPr>
            <a:r>
              <a:rPr lang="en-US" sz="2400" dirty="0" smtClean="0"/>
              <a:t>Complete housing applications to get on as many waitlists as possible</a:t>
            </a:r>
          </a:p>
          <a:p>
            <a:pPr marL="457200" indent="-457200">
              <a:buFont typeface="+mj-lt"/>
              <a:buAutoNum type="arabicPeriod"/>
            </a:pPr>
            <a:r>
              <a:rPr lang="en-US" sz="2400" dirty="0" smtClean="0"/>
              <a:t>Create a budget to see what you can afford</a:t>
            </a:r>
          </a:p>
          <a:p>
            <a:pPr marL="457200" indent="-457200">
              <a:buFont typeface="+mj-lt"/>
              <a:buAutoNum type="arabicPeriod"/>
            </a:pPr>
            <a:r>
              <a:rPr lang="en-US" sz="2400" dirty="0" smtClean="0"/>
              <a:t>While you move up on waitlists, consider shared housing options such as room rentals</a:t>
            </a:r>
            <a:endParaRPr lang="en-US" sz="2400" dirty="0"/>
          </a:p>
        </p:txBody>
      </p:sp>
      <p:pic>
        <p:nvPicPr>
          <p:cNvPr id="6" name="mT7eMZQzRT4"/>
          <p:cNvPicPr>
            <a:picLocks noGrp="1" noRot="1" noChangeAspect="1"/>
          </p:cNvPicPr>
          <p:nvPr>
            <p:ph sz="quarter" idx="13"/>
            <a:videoFile r:link="rId1"/>
          </p:nvPr>
        </p:nvPicPr>
        <p:blipFill>
          <a:blip r:embed="rId4"/>
          <a:stretch>
            <a:fillRect/>
          </a:stretch>
        </p:blipFill>
        <p:spPr>
          <a:xfrm>
            <a:off x="242596" y="2015412"/>
            <a:ext cx="5542384" cy="3359173"/>
          </a:xfrm>
          <a:prstGeom prst="rect">
            <a:avLst/>
          </a:prstGeom>
        </p:spPr>
      </p:pic>
    </p:spTree>
    <p:extLst>
      <p:ext uri="{BB962C8B-B14F-4D97-AF65-F5344CB8AC3E}">
        <p14:creationId xmlns:p14="http://schemas.microsoft.com/office/powerpoint/2010/main" val="2738426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396882" cy="1837765"/>
          </a:xfrm>
        </p:spPr>
        <p:txBody>
          <a:bodyPr>
            <a:normAutofit/>
          </a:bodyPr>
          <a:lstStyle/>
          <a:p>
            <a:pPr algn="ctr"/>
            <a:r>
              <a:rPr lang="en-US" sz="4000" dirty="0" smtClean="0"/>
              <a:t>The yellow brick road to affordable housing</a:t>
            </a:r>
            <a:br>
              <a:rPr lang="en-US" sz="4000" dirty="0" smtClean="0"/>
            </a:br>
            <a:r>
              <a:rPr lang="en-US" sz="4000" dirty="0" smtClean="0"/>
              <a:t>the more waitlists you’re on, the better!</a:t>
            </a:r>
            <a:endParaRPr lang="en-US" sz="4000" dirty="0"/>
          </a:p>
        </p:txBody>
      </p:sp>
      <p:sp>
        <p:nvSpPr>
          <p:cNvPr id="3" name="Content Placeholder 2"/>
          <p:cNvSpPr>
            <a:spLocks noGrp="1"/>
          </p:cNvSpPr>
          <p:nvPr>
            <p:ph sz="quarter" idx="13"/>
          </p:nvPr>
        </p:nvSpPr>
        <p:spPr/>
        <p:txBody>
          <a:bodyPr>
            <a:noAutofit/>
          </a:bodyPr>
          <a:lstStyle/>
          <a:p>
            <a:r>
              <a:rPr lang="en-US" sz="2400" dirty="0" smtClean="0"/>
              <a:t>Keep track of each place you apply and call quarterly to check in and verify your status on the waitlist</a:t>
            </a:r>
          </a:p>
          <a:p>
            <a:r>
              <a:rPr lang="en-US" sz="2400" dirty="0" smtClean="0"/>
              <a:t>If your phone number changes often, include a secondary phone number to reach you on the applications</a:t>
            </a:r>
          </a:p>
          <a:p>
            <a:r>
              <a:rPr lang="en-US" sz="2400" dirty="0" smtClean="0"/>
              <a:t>Typically, There is no cost to turn in an application. Only when your application is processed, once you are #1 on the list will you pay a fee</a:t>
            </a:r>
          </a:p>
          <a:p>
            <a:r>
              <a:rPr lang="en-US" sz="2400" dirty="0" smtClean="0"/>
              <a:t>Application fees generally run $25-50, payable by cashier’s check or money order</a:t>
            </a:r>
            <a:endParaRPr lang="en-US" sz="2400" dirty="0"/>
          </a:p>
        </p:txBody>
      </p:sp>
      <p:pic>
        <p:nvPicPr>
          <p:cNvPr id="4" name="Picture 3"/>
          <p:cNvPicPr>
            <a:picLocks noChangeAspect="1"/>
          </p:cNvPicPr>
          <p:nvPr/>
        </p:nvPicPr>
        <p:blipFill>
          <a:blip r:embed="rId3"/>
          <a:stretch>
            <a:fillRect/>
          </a:stretch>
        </p:blipFill>
        <p:spPr>
          <a:xfrm>
            <a:off x="10898057" y="337857"/>
            <a:ext cx="771525" cy="1162050"/>
          </a:xfrm>
          <a:prstGeom prst="rect">
            <a:avLst/>
          </a:prstGeom>
        </p:spPr>
      </p:pic>
    </p:spTree>
    <p:extLst>
      <p:ext uri="{BB962C8B-B14F-4D97-AF65-F5344CB8AC3E}">
        <p14:creationId xmlns:p14="http://schemas.microsoft.com/office/powerpoint/2010/main" val="52062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561" y="706120"/>
            <a:ext cx="10396882" cy="1151965"/>
          </a:xfrm>
        </p:spPr>
        <p:txBody>
          <a:bodyPr/>
          <a:lstStyle/>
          <a:p>
            <a:r>
              <a:rPr lang="en-US" dirty="0" smtClean="0"/>
              <a:t>Where to Look for Housing</a:t>
            </a:r>
            <a:endParaRPr lang="en-US" dirty="0"/>
          </a:p>
        </p:txBody>
      </p:sp>
      <p:sp>
        <p:nvSpPr>
          <p:cNvPr id="3" name="Content Placeholder 2"/>
          <p:cNvSpPr>
            <a:spLocks noGrp="1"/>
          </p:cNvSpPr>
          <p:nvPr>
            <p:ph idx="4294967295"/>
          </p:nvPr>
        </p:nvSpPr>
        <p:spPr>
          <a:xfrm>
            <a:off x="1981200" y="1306287"/>
            <a:ext cx="8229600" cy="4819878"/>
          </a:xfrm>
          <a:prstGeom prst="rect">
            <a:avLst/>
          </a:prstGeom>
        </p:spPr>
        <p:txBody>
          <a:bodyPr/>
          <a:lstStyle/>
          <a:p>
            <a:r>
              <a:rPr lang="en-US" sz="2400" dirty="0" smtClean="0"/>
              <a:t>Craigslist</a:t>
            </a:r>
          </a:p>
          <a:p>
            <a:r>
              <a:rPr lang="en-US" sz="2400" dirty="0" smtClean="0"/>
              <a:t>Local Community Newspapers</a:t>
            </a:r>
          </a:p>
          <a:p>
            <a:r>
              <a:rPr lang="en-US" sz="2400" dirty="0" smtClean="0"/>
              <a:t>Facebook and Other Social Media Sites</a:t>
            </a:r>
          </a:p>
          <a:p>
            <a:r>
              <a:rPr lang="en-US" sz="2400" dirty="0" smtClean="0"/>
              <a:t>Local College Campuses Information Boards</a:t>
            </a:r>
          </a:p>
          <a:p>
            <a:r>
              <a:rPr lang="en-US" sz="2400" dirty="0" smtClean="0"/>
              <a:t>“For Rent” signs posted in the neighborhood of interest which may not be posted in any other way.</a:t>
            </a:r>
          </a:p>
          <a:p>
            <a:r>
              <a:rPr lang="en-US" sz="2400" dirty="0" smtClean="0"/>
              <a:t>“ leave no stone unturned.”</a:t>
            </a:r>
            <a:endParaRPr lang="en-US" sz="2400" dirty="0"/>
          </a:p>
        </p:txBody>
      </p:sp>
      <p:pic>
        <p:nvPicPr>
          <p:cNvPr id="4" name="Picture 3"/>
          <p:cNvPicPr>
            <a:picLocks noChangeAspect="1"/>
          </p:cNvPicPr>
          <p:nvPr/>
        </p:nvPicPr>
        <p:blipFill>
          <a:blip r:embed="rId3"/>
          <a:stretch>
            <a:fillRect/>
          </a:stretch>
        </p:blipFill>
        <p:spPr>
          <a:xfrm>
            <a:off x="9384881" y="142305"/>
            <a:ext cx="2143125" cy="2143125"/>
          </a:xfrm>
          <a:prstGeom prst="rect">
            <a:avLst/>
          </a:prstGeom>
        </p:spPr>
      </p:pic>
      <p:pic>
        <p:nvPicPr>
          <p:cNvPr id="5" name="Picture 4"/>
          <p:cNvPicPr>
            <a:picLocks noChangeAspect="1"/>
          </p:cNvPicPr>
          <p:nvPr/>
        </p:nvPicPr>
        <p:blipFill>
          <a:blip r:embed="rId4"/>
          <a:stretch>
            <a:fillRect/>
          </a:stretch>
        </p:blipFill>
        <p:spPr>
          <a:xfrm>
            <a:off x="8537952" y="2344420"/>
            <a:ext cx="2847975" cy="1009650"/>
          </a:xfrm>
          <a:prstGeom prst="rect">
            <a:avLst/>
          </a:prstGeom>
        </p:spPr>
      </p:pic>
      <p:pic>
        <p:nvPicPr>
          <p:cNvPr id="6" name="Picture 5"/>
          <p:cNvPicPr>
            <a:picLocks noChangeAspect="1"/>
          </p:cNvPicPr>
          <p:nvPr/>
        </p:nvPicPr>
        <p:blipFill>
          <a:blip r:embed="rId5"/>
          <a:stretch>
            <a:fillRect/>
          </a:stretch>
        </p:blipFill>
        <p:spPr>
          <a:xfrm>
            <a:off x="8927699" y="4656426"/>
            <a:ext cx="2600307" cy="1469739"/>
          </a:xfrm>
          <a:prstGeom prst="rect">
            <a:avLst/>
          </a:prstGeom>
        </p:spPr>
      </p:pic>
    </p:spTree>
    <p:extLst>
      <p:ext uri="{BB962C8B-B14F-4D97-AF65-F5344CB8AC3E}">
        <p14:creationId xmlns:p14="http://schemas.microsoft.com/office/powerpoint/2010/main" val="272520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561" y="0"/>
            <a:ext cx="10396882" cy="1858085"/>
          </a:xfrm>
        </p:spPr>
        <p:txBody>
          <a:bodyPr>
            <a:normAutofit/>
          </a:bodyPr>
          <a:lstStyle/>
          <a:p>
            <a:r>
              <a:rPr lang="en-US" sz="4800" dirty="0" smtClean="0"/>
              <a:t>Where to Look for </a:t>
            </a:r>
            <a:r>
              <a:rPr lang="en-US" sz="4800" i="1" u="sng" dirty="0" smtClean="0">
                <a:solidFill>
                  <a:schemeClr val="tx1"/>
                </a:solidFill>
              </a:rPr>
              <a:t>Affordable</a:t>
            </a:r>
            <a:r>
              <a:rPr lang="en-US" sz="4800" dirty="0" smtClean="0"/>
              <a:t/>
            </a:r>
            <a:br>
              <a:rPr lang="en-US" sz="4800" dirty="0" smtClean="0"/>
            </a:br>
            <a:r>
              <a:rPr lang="en-US" sz="4800" dirty="0" smtClean="0"/>
              <a:t> Housing in your community</a:t>
            </a:r>
            <a:endParaRPr lang="en-US" sz="4800" dirty="0"/>
          </a:p>
        </p:txBody>
      </p:sp>
      <p:sp>
        <p:nvSpPr>
          <p:cNvPr id="3" name="Content Placeholder 2"/>
          <p:cNvSpPr>
            <a:spLocks noGrp="1"/>
          </p:cNvSpPr>
          <p:nvPr>
            <p:ph idx="4294967295"/>
          </p:nvPr>
        </p:nvSpPr>
        <p:spPr>
          <a:xfrm>
            <a:off x="1981200" y="1306287"/>
            <a:ext cx="8229600" cy="4819878"/>
          </a:xfrm>
          <a:prstGeom prst="rect">
            <a:avLst/>
          </a:prstGeom>
        </p:spPr>
        <p:txBody>
          <a:bodyPr/>
          <a:lstStyle/>
          <a:p>
            <a:r>
              <a:rPr lang="en-US" sz="2400" dirty="0" smtClean="0"/>
              <a:t>County and City Websites</a:t>
            </a:r>
          </a:p>
          <a:p>
            <a:r>
              <a:rPr lang="en-US" sz="2400" dirty="0" smtClean="0"/>
              <a:t>Housing Authority in your county</a:t>
            </a:r>
          </a:p>
          <a:p>
            <a:r>
              <a:rPr lang="en-US" sz="2400" dirty="0" smtClean="0">
                <a:solidFill>
                  <a:schemeClr val="accent6">
                    <a:lumMod val="75000"/>
                  </a:schemeClr>
                </a:solidFill>
              </a:rPr>
              <a:t>Affordablehousingonline.com</a:t>
            </a:r>
          </a:p>
          <a:p>
            <a:r>
              <a:rPr lang="en-US" sz="2400" dirty="0" smtClean="0"/>
              <a:t>Social Workers, ILP Case Managers, &amp; Transitional Housing Providers may keep their own list of properties you can access. </a:t>
            </a:r>
            <a:r>
              <a:rPr lang="en-US" sz="2400" i="1" u="sng" dirty="0" smtClean="0"/>
              <a:t>Don’t Recreate the wheel if it already exists!</a:t>
            </a:r>
          </a:p>
          <a:p>
            <a:endParaRPr lang="en-US" sz="2400" dirty="0" smtClean="0"/>
          </a:p>
        </p:txBody>
      </p:sp>
      <p:pic>
        <p:nvPicPr>
          <p:cNvPr id="4" name="Picture 3"/>
          <p:cNvPicPr>
            <a:picLocks noChangeAspect="1"/>
          </p:cNvPicPr>
          <p:nvPr/>
        </p:nvPicPr>
        <p:blipFill>
          <a:blip r:embed="rId3"/>
          <a:stretch>
            <a:fillRect/>
          </a:stretch>
        </p:blipFill>
        <p:spPr>
          <a:xfrm>
            <a:off x="9384881" y="142305"/>
            <a:ext cx="2143125" cy="2143125"/>
          </a:xfrm>
          <a:prstGeom prst="rect">
            <a:avLst/>
          </a:prstGeom>
        </p:spPr>
      </p:pic>
      <p:pic>
        <p:nvPicPr>
          <p:cNvPr id="7" name="Picture 6"/>
          <p:cNvPicPr>
            <a:picLocks noChangeAspect="1"/>
          </p:cNvPicPr>
          <p:nvPr/>
        </p:nvPicPr>
        <p:blipFill>
          <a:blip r:embed="rId4"/>
          <a:stretch>
            <a:fillRect/>
          </a:stretch>
        </p:blipFill>
        <p:spPr>
          <a:xfrm>
            <a:off x="4327539" y="4970689"/>
            <a:ext cx="2828925" cy="1619250"/>
          </a:xfrm>
          <a:prstGeom prst="rect">
            <a:avLst/>
          </a:prstGeom>
        </p:spPr>
      </p:pic>
    </p:spTree>
    <p:extLst>
      <p:ext uri="{BB962C8B-B14F-4D97-AF65-F5344CB8AC3E}">
        <p14:creationId xmlns:p14="http://schemas.microsoft.com/office/powerpoint/2010/main" val="129800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edgZ5ZwHIn8"/>
          <p:cNvPicPr>
            <a:picLocks noGrp="1" noRot="1" noChangeAspect="1"/>
          </p:cNvPicPr>
          <p:nvPr>
            <p:ph idx="1"/>
            <a:videoFile r:link="rId1"/>
          </p:nvPr>
        </p:nvPicPr>
        <p:blipFill>
          <a:blip r:embed="rId4"/>
          <a:stretch>
            <a:fillRect/>
          </a:stretch>
        </p:blipFill>
        <p:spPr>
          <a:xfrm>
            <a:off x="609600" y="0"/>
            <a:ext cx="11426890" cy="6587412"/>
          </a:xfrm>
          <a:prstGeom prst="rect">
            <a:avLst/>
          </a:prstGeom>
        </p:spPr>
      </p:pic>
    </p:spTree>
    <p:extLst>
      <p:ext uri="{BB962C8B-B14F-4D97-AF65-F5344CB8AC3E}">
        <p14:creationId xmlns:p14="http://schemas.microsoft.com/office/powerpoint/2010/main" val="2336553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are your concerns in securing housing?</a:t>
            </a:r>
            <a:endParaRPr lang="en-US" dirty="0"/>
          </a:p>
        </p:txBody>
      </p:sp>
      <p:pic>
        <p:nvPicPr>
          <p:cNvPr id="7" name="Content Placeholder 6"/>
          <p:cNvPicPr>
            <a:picLocks noGrp="1" noChangeAspect="1"/>
          </p:cNvPicPr>
          <p:nvPr>
            <p:ph sz="quarter" idx="13"/>
          </p:nvPr>
        </p:nvPicPr>
        <p:blipFill>
          <a:blip r:embed="rId3"/>
          <a:stretch>
            <a:fillRect/>
          </a:stretch>
        </p:blipFill>
        <p:spPr>
          <a:xfrm>
            <a:off x="2164702" y="2027467"/>
            <a:ext cx="7725747" cy="4186721"/>
          </a:xfrm>
          <a:prstGeom prst="rect">
            <a:avLst/>
          </a:prstGeom>
        </p:spPr>
      </p:pic>
    </p:spTree>
    <p:extLst>
      <p:ext uri="{BB962C8B-B14F-4D97-AF65-F5344CB8AC3E}">
        <p14:creationId xmlns:p14="http://schemas.microsoft.com/office/powerpoint/2010/main" val="3446704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736600"/>
          </a:xfrm>
        </p:spPr>
        <p:txBody>
          <a:bodyPr>
            <a:normAutofit fontScale="90000"/>
          </a:bodyPr>
          <a:lstStyle/>
          <a:p>
            <a:pPr algn="ctr"/>
            <a:r>
              <a:rPr lang="en-US" dirty="0" smtClean="0"/>
              <a:t>First things first</a:t>
            </a:r>
            <a:br>
              <a:rPr lang="en-US" dirty="0" smtClean="0"/>
            </a:br>
            <a:r>
              <a:rPr lang="en-US" dirty="0" smtClean="0"/>
              <a:t>Setting appointments to look at potential rentals</a:t>
            </a:r>
            <a:endParaRPr lang="en-US" dirty="0"/>
          </a:p>
        </p:txBody>
      </p:sp>
      <p:sp>
        <p:nvSpPr>
          <p:cNvPr id="3" name="Content Placeholder 2"/>
          <p:cNvSpPr>
            <a:spLocks noGrp="1"/>
          </p:cNvSpPr>
          <p:nvPr>
            <p:ph sz="quarter" idx="13"/>
          </p:nvPr>
        </p:nvSpPr>
        <p:spPr/>
        <p:txBody>
          <a:bodyPr>
            <a:noAutofit/>
          </a:bodyPr>
          <a:lstStyle/>
          <a:p>
            <a:pPr algn="ctr"/>
            <a:r>
              <a:rPr lang="en-US" sz="3200" dirty="0" smtClean="0"/>
              <a:t>Write down what you will say to leave a voicemail and questions you will ask if the landlord answers the phone ahead of time.</a:t>
            </a:r>
            <a:endParaRPr lang="en-US" sz="3200" dirty="0"/>
          </a:p>
        </p:txBody>
      </p:sp>
      <p:pic>
        <p:nvPicPr>
          <p:cNvPr id="5" name="Content Placeholder 4"/>
          <p:cNvPicPr>
            <a:picLocks noGrp="1" noChangeAspect="1"/>
          </p:cNvPicPr>
          <p:nvPr>
            <p:ph sz="quarter" idx="14"/>
          </p:nvPr>
        </p:nvPicPr>
        <p:blipFill>
          <a:blip r:embed="rId3"/>
          <a:stretch>
            <a:fillRect/>
          </a:stretch>
        </p:blipFill>
        <p:spPr>
          <a:xfrm>
            <a:off x="7265987" y="2063396"/>
            <a:ext cx="4378617" cy="3105763"/>
          </a:xfrm>
          <a:prstGeom prst="rect">
            <a:avLst/>
          </a:prstGeom>
        </p:spPr>
      </p:pic>
    </p:spTree>
    <p:extLst>
      <p:ext uri="{BB962C8B-B14F-4D97-AF65-F5344CB8AC3E}">
        <p14:creationId xmlns:p14="http://schemas.microsoft.com/office/powerpoint/2010/main" val="2943186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Phone Call Inquiry</a:t>
            </a:r>
            <a:endParaRPr lang="en-US" dirty="0"/>
          </a:p>
        </p:txBody>
      </p:sp>
      <p:sp>
        <p:nvSpPr>
          <p:cNvPr id="3" name="Content Placeholder 2"/>
          <p:cNvSpPr>
            <a:spLocks noGrp="1"/>
          </p:cNvSpPr>
          <p:nvPr>
            <p:ph sz="quarter" idx="13"/>
          </p:nvPr>
        </p:nvSpPr>
        <p:spPr>
          <a:xfrm>
            <a:off x="685800" y="1837766"/>
            <a:ext cx="10394707" cy="3536820"/>
          </a:xfrm>
        </p:spPr>
        <p:txBody>
          <a:bodyPr>
            <a:normAutofit/>
          </a:bodyPr>
          <a:lstStyle/>
          <a:p>
            <a:pPr algn="ctr"/>
            <a:r>
              <a:rPr lang="en-US" sz="3200" dirty="0" smtClean="0"/>
              <a:t>“Hi my name is Ashley and I’m calling about the apartment I saw listed on Craigslist. I would like to set up a time to view the unit if possible. From the ad’s description, it seems like an ideal match for what I’m looking for.”</a:t>
            </a:r>
            <a:endParaRPr lang="en-US" sz="3200" dirty="0"/>
          </a:p>
        </p:txBody>
      </p:sp>
      <p:pic>
        <p:nvPicPr>
          <p:cNvPr id="5" name="Picture 4"/>
          <p:cNvPicPr>
            <a:picLocks noChangeAspect="1"/>
          </p:cNvPicPr>
          <p:nvPr/>
        </p:nvPicPr>
        <p:blipFill>
          <a:blip r:embed="rId3"/>
          <a:stretch>
            <a:fillRect/>
          </a:stretch>
        </p:blipFill>
        <p:spPr>
          <a:xfrm rot="20806296">
            <a:off x="8991502" y="4844355"/>
            <a:ext cx="2905125" cy="1571625"/>
          </a:xfrm>
          <a:prstGeom prst="rect">
            <a:avLst/>
          </a:prstGeom>
        </p:spPr>
      </p:pic>
    </p:spTree>
    <p:extLst>
      <p:ext uri="{BB962C8B-B14F-4D97-AF65-F5344CB8AC3E}">
        <p14:creationId xmlns:p14="http://schemas.microsoft.com/office/powerpoint/2010/main" val="3394101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Questions will you ask?</a:t>
            </a:r>
            <a:endParaRPr lang="en-US" dirty="0"/>
          </a:p>
        </p:txBody>
      </p:sp>
      <p:sp>
        <p:nvSpPr>
          <p:cNvPr id="3" name="Content Placeholder 2"/>
          <p:cNvSpPr>
            <a:spLocks noGrp="1"/>
          </p:cNvSpPr>
          <p:nvPr>
            <p:ph sz="quarter" idx="13"/>
          </p:nvPr>
        </p:nvSpPr>
        <p:spPr/>
        <p:txBody>
          <a:bodyPr>
            <a:normAutofit fontScale="92500"/>
          </a:bodyPr>
          <a:lstStyle/>
          <a:p>
            <a:r>
              <a:rPr lang="en-US" sz="3000" dirty="0" smtClean="0"/>
              <a:t>When is the unit available for move-in?</a:t>
            </a:r>
          </a:p>
          <a:p>
            <a:r>
              <a:rPr lang="en-US" sz="3000" dirty="0" smtClean="0"/>
              <a:t>Is this a year lease or month to month?</a:t>
            </a:r>
          </a:p>
          <a:p>
            <a:r>
              <a:rPr lang="en-US" sz="3000" dirty="0" smtClean="0"/>
              <a:t>Carpet or hardwood floors?</a:t>
            </a:r>
            <a:endParaRPr lang="en-US" sz="3000" dirty="0"/>
          </a:p>
        </p:txBody>
      </p:sp>
      <p:sp>
        <p:nvSpPr>
          <p:cNvPr id="4" name="Content Placeholder 3"/>
          <p:cNvSpPr>
            <a:spLocks noGrp="1"/>
          </p:cNvSpPr>
          <p:nvPr>
            <p:ph sz="quarter" idx="14"/>
          </p:nvPr>
        </p:nvSpPr>
        <p:spPr/>
        <p:txBody>
          <a:bodyPr>
            <a:normAutofit/>
          </a:bodyPr>
          <a:lstStyle/>
          <a:p>
            <a:r>
              <a:rPr lang="en-US" sz="3000" dirty="0" smtClean="0"/>
              <a:t>Is parking included?</a:t>
            </a:r>
          </a:p>
          <a:p>
            <a:r>
              <a:rPr lang="en-US" sz="3000" dirty="0" smtClean="0"/>
              <a:t>What utilities are covered?</a:t>
            </a:r>
          </a:p>
          <a:p>
            <a:r>
              <a:rPr lang="en-US" sz="3000" dirty="0" smtClean="0"/>
              <a:t>May I schedule an appointment to view the apartment/room?</a:t>
            </a:r>
            <a:endParaRPr lang="en-US" sz="3000" dirty="0"/>
          </a:p>
        </p:txBody>
      </p:sp>
      <p:pic>
        <p:nvPicPr>
          <p:cNvPr id="5" name="Picture 4"/>
          <p:cNvPicPr>
            <a:picLocks noChangeAspect="1"/>
          </p:cNvPicPr>
          <p:nvPr/>
        </p:nvPicPr>
        <p:blipFill>
          <a:blip r:embed="rId3"/>
          <a:stretch>
            <a:fillRect/>
          </a:stretch>
        </p:blipFill>
        <p:spPr>
          <a:xfrm>
            <a:off x="10261359" y="0"/>
            <a:ext cx="1638300" cy="2631233"/>
          </a:xfrm>
          <a:prstGeom prst="rect">
            <a:avLst/>
          </a:prstGeom>
        </p:spPr>
      </p:pic>
    </p:spTree>
    <p:extLst>
      <p:ext uri="{BB962C8B-B14F-4D97-AF65-F5344CB8AC3E}">
        <p14:creationId xmlns:p14="http://schemas.microsoft.com/office/powerpoint/2010/main" val="1836904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Rating priorities: you can’t have it all </a:t>
            </a:r>
            <a:endParaRPr lang="en-US" dirty="0"/>
          </a:p>
        </p:txBody>
      </p:sp>
      <p:sp>
        <p:nvSpPr>
          <p:cNvPr id="3" name="Text Placeholder 2"/>
          <p:cNvSpPr>
            <a:spLocks noGrp="1"/>
          </p:cNvSpPr>
          <p:nvPr>
            <p:ph type="body" idx="1"/>
          </p:nvPr>
        </p:nvSpPr>
        <p:spPr/>
        <p:txBody>
          <a:bodyPr/>
          <a:lstStyle/>
          <a:p>
            <a:r>
              <a:rPr lang="en-US" dirty="0" smtClean="0"/>
              <a:t>Critically important</a:t>
            </a:r>
            <a:endParaRPr lang="en-US" dirty="0"/>
          </a:p>
        </p:txBody>
      </p:sp>
      <p:sp>
        <p:nvSpPr>
          <p:cNvPr id="4" name="Text Placeholder 3"/>
          <p:cNvSpPr>
            <a:spLocks noGrp="1"/>
          </p:cNvSpPr>
          <p:nvPr>
            <p:ph type="body" sz="half" idx="15"/>
          </p:nvPr>
        </p:nvSpPr>
        <p:spPr/>
        <p:txBody>
          <a:bodyPr>
            <a:normAutofit lnSpcReduction="10000"/>
          </a:bodyPr>
          <a:lstStyle/>
          <a:p>
            <a:pPr marL="457200" indent="-457200" algn="l">
              <a:buFont typeface="Arial" panose="020B0604020202020204" pitchFamily="34" charset="0"/>
              <a:buChar char="•"/>
            </a:pPr>
            <a:r>
              <a:rPr lang="en-US" sz="3000" dirty="0" smtClean="0"/>
              <a:t>Close to public transit</a:t>
            </a:r>
          </a:p>
          <a:p>
            <a:pPr marL="457200" indent="-457200" algn="l">
              <a:buFont typeface="Arial" panose="020B0604020202020204" pitchFamily="34" charset="0"/>
              <a:buChar char="•"/>
            </a:pPr>
            <a:r>
              <a:rPr lang="en-US" sz="3000" dirty="0" smtClean="0"/>
              <a:t>In the same city as work or school</a:t>
            </a:r>
            <a:endParaRPr lang="en-US" sz="3000" dirty="0"/>
          </a:p>
        </p:txBody>
      </p:sp>
      <p:sp>
        <p:nvSpPr>
          <p:cNvPr id="5" name="Text Placeholder 4"/>
          <p:cNvSpPr>
            <a:spLocks noGrp="1"/>
          </p:cNvSpPr>
          <p:nvPr>
            <p:ph type="body" sz="quarter" idx="3"/>
          </p:nvPr>
        </p:nvSpPr>
        <p:spPr/>
        <p:txBody>
          <a:bodyPr/>
          <a:lstStyle/>
          <a:p>
            <a:r>
              <a:rPr lang="en-US" dirty="0" smtClean="0"/>
              <a:t>Nice to have</a:t>
            </a:r>
            <a:endParaRPr lang="en-US" dirty="0"/>
          </a:p>
        </p:txBody>
      </p:sp>
      <p:sp>
        <p:nvSpPr>
          <p:cNvPr id="6" name="Text Placeholder 5"/>
          <p:cNvSpPr>
            <a:spLocks noGrp="1"/>
          </p:cNvSpPr>
          <p:nvPr>
            <p:ph type="body" sz="half" idx="16"/>
          </p:nvPr>
        </p:nvSpPr>
        <p:spPr/>
        <p:txBody>
          <a:bodyPr>
            <a:normAutofit/>
          </a:bodyPr>
          <a:lstStyle/>
          <a:p>
            <a:pPr marL="285750" indent="-285750" algn="l">
              <a:buFont typeface="Arial" panose="020B0604020202020204" pitchFamily="34" charset="0"/>
              <a:buChar char="•"/>
            </a:pPr>
            <a:r>
              <a:rPr lang="en-US" sz="3000" dirty="0" smtClean="0"/>
              <a:t>On a quiet street</a:t>
            </a:r>
          </a:p>
          <a:p>
            <a:pPr marL="285750" indent="-285750" algn="l">
              <a:buFont typeface="Arial" panose="020B0604020202020204" pitchFamily="34" charset="0"/>
              <a:buChar char="•"/>
            </a:pPr>
            <a:r>
              <a:rPr lang="en-US" sz="3000" dirty="0" smtClean="0"/>
              <a:t>Air-conditioning</a:t>
            </a:r>
          </a:p>
          <a:p>
            <a:pPr marL="285750" indent="-285750" algn="l">
              <a:buFont typeface="Arial" panose="020B0604020202020204" pitchFamily="34" charset="0"/>
              <a:buChar char="•"/>
            </a:pPr>
            <a:r>
              <a:rPr lang="en-US" sz="3000" dirty="0" smtClean="0"/>
              <a:t>Hardwood floors</a:t>
            </a:r>
            <a:endParaRPr lang="en-US" sz="3000" dirty="0"/>
          </a:p>
        </p:txBody>
      </p:sp>
      <p:sp>
        <p:nvSpPr>
          <p:cNvPr id="7" name="Text Placeholder 6"/>
          <p:cNvSpPr>
            <a:spLocks noGrp="1"/>
          </p:cNvSpPr>
          <p:nvPr>
            <p:ph type="body" sz="quarter" idx="13"/>
          </p:nvPr>
        </p:nvSpPr>
        <p:spPr/>
        <p:txBody>
          <a:bodyPr/>
          <a:lstStyle/>
          <a:p>
            <a:r>
              <a:rPr lang="en-US" dirty="0" smtClean="0"/>
              <a:t>Can live without it</a:t>
            </a:r>
            <a:endParaRPr lang="en-US" dirty="0"/>
          </a:p>
        </p:txBody>
      </p:sp>
      <p:sp>
        <p:nvSpPr>
          <p:cNvPr id="8" name="Text Placeholder 7"/>
          <p:cNvSpPr>
            <a:spLocks noGrp="1"/>
          </p:cNvSpPr>
          <p:nvPr>
            <p:ph type="body" sz="half" idx="17"/>
          </p:nvPr>
        </p:nvSpPr>
        <p:spPr/>
        <p:txBody>
          <a:bodyPr>
            <a:normAutofit/>
          </a:bodyPr>
          <a:lstStyle/>
          <a:p>
            <a:pPr marL="457200" indent="-457200" algn="l">
              <a:buFont typeface="Arial" panose="020B0604020202020204" pitchFamily="34" charset="0"/>
              <a:buChar char="•"/>
            </a:pPr>
            <a:r>
              <a:rPr lang="en-US" sz="3000" dirty="0" smtClean="0"/>
              <a:t>Air-conditioned</a:t>
            </a:r>
          </a:p>
          <a:p>
            <a:pPr marL="457200" indent="-457200" algn="l">
              <a:buFont typeface="Arial" panose="020B0604020202020204" pitchFamily="34" charset="0"/>
              <a:buChar char="•"/>
            </a:pPr>
            <a:r>
              <a:rPr lang="en-US" sz="3000" dirty="0" smtClean="0"/>
              <a:t>Dishwasher</a:t>
            </a:r>
          </a:p>
          <a:p>
            <a:pPr marL="457200" indent="-457200" algn="l">
              <a:buFont typeface="Arial" panose="020B0604020202020204" pitchFamily="34" charset="0"/>
              <a:buChar char="•"/>
            </a:pPr>
            <a:r>
              <a:rPr lang="en-US" sz="3000" dirty="0" smtClean="0"/>
              <a:t>Ground floor/no stairs</a:t>
            </a:r>
            <a:endParaRPr lang="en-US" sz="3000" dirty="0"/>
          </a:p>
        </p:txBody>
      </p:sp>
      <p:pic>
        <p:nvPicPr>
          <p:cNvPr id="10" name="Picture 9"/>
          <p:cNvPicPr>
            <a:picLocks noChangeAspect="1"/>
          </p:cNvPicPr>
          <p:nvPr/>
        </p:nvPicPr>
        <p:blipFill>
          <a:blip r:embed="rId3"/>
          <a:stretch>
            <a:fillRect/>
          </a:stretch>
        </p:blipFill>
        <p:spPr>
          <a:xfrm rot="20589181">
            <a:off x="10224768" y="5146930"/>
            <a:ext cx="1790700" cy="1483414"/>
          </a:xfrm>
          <a:prstGeom prst="rect">
            <a:avLst/>
          </a:prstGeom>
        </p:spPr>
      </p:pic>
    </p:spTree>
    <p:extLst>
      <p:ext uri="{BB962C8B-B14F-4D97-AF65-F5344CB8AC3E}">
        <p14:creationId xmlns:p14="http://schemas.microsoft.com/office/powerpoint/2010/main" val="1051465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Introduction</a:t>
            </a:r>
            <a:endParaRPr lang="en-US" dirty="0"/>
          </a:p>
        </p:txBody>
      </p:sp>
      <p:pic>
        <p:nvPicPr>
          <p:cNvPr id="8" name="Picture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45788" y="2823182"/>
            <a:ext cx="5041392" cy="780288"/>
          </a:xfrm>
          <a:prstGeom prst="rect">
            <a:avLst/>
          </a:prstGeom>
          <a:noFill/>
          <a:ln>
            <a:noFill/>
          </a:ln>
        </p:spPr>
      </p:pic>
      <p:sp>
        <p:nvSpPr>
          <p:cNvPr id="6" name="Text Placeholder 5"/>
          <p:cNvSpPr>
            <a:spLocks noGrp="1"/>
          </p:cNvSpPr>
          <p:nvPr>
            <p:ph sz="quarter" idx="14"/>
          </p:nvPr>
        </p:nvSpPr>
        <p:spPr/>
        <p:txBody>
          <a:bodyPr>
            <a:normAutofit fontScale="70000" lnSpcReduction="20000"/>
          </a:bodyPr>
          <a:lstStyle/>
          <a:p>
            <a:r>
              <a:rPr lang="en-US" sz="5400" dirty="0" smtClean="0"/>
              <a:t>Ashley Rarick</a:t>
            </a:r>
          </a:p>
          <a:p>
            <a:r>
              <a:rPr lang="en-US" sz="5400" dirty="0" smtClean="0"/>
              <a:t>THP+ Supervisor</a:t>
            </a:r>
          </a:p>
          <a:p>
            <a:r>
              <a:rPr lang="en-US" sz="5400" dirty="0" smtClean="0"/>
              <a:t>Permanently housing Young Adults since 2010</a:t>
            </a:r>
            <a:endParaRPr lang="en-US" sz="5400" dirty="0"/>
          </a:p>
        </p:txBody>
      </p:sp>
    </p:spTree>
    <p:extLst>
      <p:ext uri="{BB962C8B-B14F-4D97-AF65-F5344CB8AC3E}">
        <p14:creationId xmlns:p14="http://schemas.microsoft.com/office/powerpoint/2010/main" val="312613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is the key!</a:t>
            </a:r>
            <a:endParaRPr lang="en-US" dirty="0"/>
          </a:p>
        </p:txBody>
      </p:sp>
      <p:sp>
        <p:nvSpPr>
          <p:cNvPr id="3" name="Content Placeholder 2"/>
          <p:cNvSpPr>
            <a:spLocks noGrp="1"/>
          </p:cNvSpPr>
          <p:nvPr>
            <p:ph sz="quarter" idx="13"/>
          </p:nvPr>
        </p:nvSpPr>
        <p:spPr>
          <a:xfrm>
            <a:off x="685800" y="1642188"/>
            <a:ext cx="7360920" cy="3900196"/>
          </a:xfrm>
        </p:spPr>
        <p:txBody>
          <a:bodyPr>
            <a:normAutofit lnSpcReduction="10000"/>
          </a:bodyPr>
          <a:lstStyle/>
          <a:p>
            <a:r>
              <a:rPr lang="en-US" sz="3200" dirty="0" smtClean="0"/>
              <a:t>Be early to your appointment</a:t>
            </a:r>
          </a:p>
          <a:p>
            <a:r>
              <a:rPr lang="en-US" sz="3200" dirty="0" smtClean="0"/>
              <a:t>Check out the neighborhood ahead of time</a:t>
            </a:r>
          </a:p>
          <a:p>
            <a:r>
              <a:rPr lang="en-US" sz="3200" dirty="0" smtClean="0"/>
              <a:t>Bring a portfolio you can hand to the property manager to stand out</a:t>
            </a:r>
          </a:p>
          <a:p>
            <a:r>
              <a:rPr lang="en-US" sz="3200" dirty="0" smtClean="0"/>
              <a:t>Dress for success!</a:t>
            </a:r>
          </a:p>
          <a:p>
            <a:endParaRPr lang="en-US" sz="3200" dirty="0"/>
          </a:p>
        </p:txBody>
      </p:sp>
      <p:pic>
        <p:nvPicPr>
          <p:cNvPr id="5" name="Content Placeholder 4"/>
          <p:cNvPicPr>
            <a:picLocks noGrp="1" noChangeAspect="1"/>
          </p:cNvPicPr>
          <p:nvPr>
            <p:ph sz="quarter" idx="14"/>
          </p:nvPr>
        </p:nvPicPr>
        <p:blipFill>
          <a:blip r:embed="rId2"/>
          <a:stretch>
            <a:fillRect/>
          </a:stretch>
        </p:blipFill>
        <p:spPr>
          <a:xfrm>
            <a:off x="8189926" y="549045"/>
            <a:ext cx="2749550" cy="1522351"/>
          </a:xfrm>
          <a:prstGeom prst="rect">
            <a:avLst/>
          </a:prstGeom>
        </p:spPr>
      </p:pic>
      <p:pic>
        <p:nvPicPr>
          <p:cNvPr id="6" name="Picture 5"/>
          <p:cNvPicPr>
            <a:picLocks noChangeAspect="1"/>
          </p:cNvPicPr>
          <p:nvPr/>
        </p:nvPicPr>
        <p:blipFill>
          <a:blip r:embed="rId3"/>
          <a:stretch>
            <a:fillRect/>
          </a:stretch>
        </p:blipFill>
        <p:spPr>
          <a:xfrm>
            <a:off x="8645538" y="2820468"/>
            <a:ext cx="1838325" cy="2486025"/>
          </a:xfrm>
          <a:prstGeom prst="rect">
            <a:avLst/>
          </a:prstGeom>
        </p:spPr>
      </p:pic>
    </p:spTree>
    <p:extLst>
      <p:ext uri="{BB962C8B-B14F-4D97-AF65-F5344CB8AC3E}">
        <p14:creationId xmlns:p14="http://schemas.microsoft.com/office/powerpoint/2010/main" val="2251865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Who Would you more likely rent to?</a:t>
            </a:r>
            <a:endParaRPr lang="en-US" dirty="0"/>
          </a:p>
        </p:txBody>
      </p:sp>
      <p:pic>
        <p:nvPicPr>
          <p:cNvPr id="5" name="Content Placeholder 4"/>
          <p:cNvPicPr>
            <a:picLocks noGrp="1" noChangeAspect="1"/>
          </p:cNvPicPr>
          <p:nvPr>
            <p:ph sz="quarter" idx="13"/>
          </p:nvPr>
        </p:nvPicPr>
        <p:blipFill>
          <a:blip r:embed="rId2"/>
          <a:stretch>
            <a:fillRect/>
          </a:stretch>
        </p:blipFill>
        <p:spPr>
          <a:xfrm>
            <a:off x="1055543" y="1924050"/>
            <a:ext cx="3695700" cy="4933950"/>
          </a:xfrm>
          <a:prstGeom prst="rect">
            <a:avLst/>
          </a:prstGeom>
        </p:spPr>
      </p:pic>
      <p:pic>
        <p:nvPicPr>
          <p:cNvPr id="6" name="Content Placeholder 5"/>
          <p:cNvPicPr>
            <a:picLocks noGrp="1" noChangeAspect="1"/>
          </p:cNvPicPr>
          <p:nvPr>
            <p:ph sz="quarter" idx="14"/>
          </p:nvPr>
        </p:nvPicPr>
        <p:blipFill>
          <a:blip r:embed="rId3"/>
          <a:stretch>
            <a:fillRect/>
          </a:stretch>
        </p:blipFill>
        <p:spPr>
          <a:xfrm>
            <a:off x="6697754" y="1619250"/>
            <a:ext cx="3486150" cy="5238750"/>
          </a:xfrm>
          <a:prstGeom prst="rect">
            <a:avLst/>
          </a:prstGeom>
        </p:spPr>
      </p:pic>
    </p:spTree>
    <p:extLst>
      <p:ext uri="{BB962C8B-B14F-4D97-AF65-F5344CB8AC3E}">
        <p14:creationId xmlns:p14="http://schemas.microsoft.com/office/powerpoint/2010/main" val="3790743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your Portfolio</a:t>
            </a:r>
            <a:endParaRPr lang="en-US" dirty="0"/>
          </a:p>
        </p:txBody>
      </p:sp>
      <p:sp>
        <p:nvSpPr>
          <p:cNvPr id="3" name="Text Placeholder 2"/>
          <p:cNvSpPr>
            <a:spLocks noGrp="1"/>
          </p:cNvSpPr>
          <p:nvPr>
            <p:ph type="body" idx="1"/>
          </p:nvPr>
        </p:nvSpPr>
        <p:spPr/>
        <p:txBody>
          <a:bodyPr/>
          <a:lstStyle/>
          <a:p>
            <a:r>
              <a:rPr lang="en-US" dirty="0" smtClean="0"/>
              <a:t>include</a:t>
            </a:r>
            <a:endParaRPr lang="en-US" dirty="0"/>
          </a:p>
        </p:txBody>
      </p:sp>
      <p:sp>
        <p:nvSpPr>
          <p:cNvPr id="4" name="Text Placeholder 3"/>
          <p:cNvSpPr>
            <a:spLocks noGrp="1"/>
          </p:cNvSpPr>
          <p:nvPr>
            <p:ph type="body" sz="half" idx="15"/>
          </p:nvPr>
        </p:nvSpPr>
        <p:spPr/>
        <p:txBody>
          <a:bodyPr>
            <a:normAutofit fontScale="92500" lnSpcReduction="10000"/>
          </a:bodyPr>
          <a:lstStyle/>
          <a:p>
            <a:pPr marL="285750" indent="-285750" algn="l">
              <a:buFont typeface="Arial" panose="020B0604020202020204" pitchFamily="34" charset="0"/>
              <a:buChar char="•"/>
            </a:pPr>
            <a:r>
              <a:rPr lang="en-US" sz="2800" dirty="0" smtClean="0"/>
              <a:t>Rental resume</a:t>
            </a:r>
          </a:p>
          <a:p>
            <a:pPr marL="285750" indent="-285750" algn="l">
              <a:buFont typeface="Arial" panose="020B0604020202020204" pitchFamily="34" charset="0"/>
              <a:buChar char="•"/>
            </a:pPr>
            <a:r>
              <a:rPr lang="en-US" sz="2800" dirty="0" smtClean="0"/>
              <a:t>Paycheck stubs</a:t>
            </a:r>
          </a:p>
          <a:p>
            <a:pPr marL="285750" indent="-285750" algn="l">
              <a:buFont typeface="Arial" panose="020B0604020202020204" pitchFamily="34" charset="0"/>
              <a:buChar char="•"/>
            </a:pPr>
            <a:r>
              <a:rPr lang="en-US" sz="2800" dirty="0" smtClean="0"/>
              <a:t>Letters of reference</a:t>
            </a:r>
          </a:p>
          <a:p>
            <a:pPr marL="285750" indent="-285750" algn="l">
              <a:buFont typeface="Arial" panose="020B0604020202020204" pitchFamily="34" charset="0"/>
              <a:buChar char="•"/>
            </a:pPr>
            <a:r>
              <a:rPr lang="en-US" sz="2800" dirty="0" smtClean="0"/>
              <a:t>Credit report</a:t>
            </a:r>
          </a:p>
          <a:p>
            <a:pPr marL="285750" indent="-285750" algn="l">
              <a:buFont typeface="Arial" panose="020B0604020202020204" pitchFamily="34" charset="0"/>
              <a:buChar char="•"/>
            </a:pPr>
            <a:endParaRPr lang="en-US" sz="2800" dirty="0"/>
          </a:p>
        </p:txBody>
      </p:sp>
      <p:sp>
        <p:nvSpPr>
          <p:cNvPr id="5" name="Text Placeholder 4"/>
          <p:cNvSpPr>
            <a:spLocks noGrp="1"/>
          </p:cNvSpPr>
          <p:nvPr>
            <p:ph type="body" sz="quarter" idx="3"/>
          </p:nvPr>
        </p:nvSpPr>
        <p:spPr/>
        <p:txBody>
          <a:bodyPr/>
          <a:lstStyle/>
          <a:p>
            <a:r>
              <a:rPr lang="en-US" dirty="0" smtClean="0"/>
              <a:t>presentation</a:t>
            </a:r>
            <a:endParaRPr lang="en-US" dirty="0"/>
          </a:p>
        </p:txBody>
      </p:sp>
      <p:sp>
        <p:nvSpPr>
          <p:cNvPr id="6" name="Text Placeholder 5"/>
          <p:cNvSpPr>
            <a:spLocks noGrp="1"/>
          </p:cNvSpPr>
          <p:nvPr>
            <p:ph type="body" sz="half" idx="16"/>
          </p:nvPr>
        </p:nvSpPr>
        <p:spPr/>
        <p:txBody>
          <a:bodyPr>
            <a:normAutofit fontScale="85000" lnSpcReduction="10000"/>
          </a:bodyPr>
          <a:lstStyle/>
          <a:p>
            <a:pPr marL="285750" indent="-285750" algn="l">
              <a:buFont typeface="Arial" panose="020B0604020202020204" pitchFamily="34" charset="0"/>
              <a:buChar char="•"/>
            </a:pPr>
            <a:r>
              <a:rPr lang="en-US" sz="2800" dirty="0" smtClean="0"/>
              <a:t>Put in a nice binder with plastic sleeves</a:t>
            </a:r>
          </a:p>
          <a:p>
            <a:pPr marL="285750" indent="-285750" algn="l">
              <a:buFont typeface="Arial" panose="020B0604020202020204" pitchFamily="34" charset="0"/>
              <a:buChar char="•"/>
            </a:pPr>
            <a:r>
              <a:rPr lang="en-US" sz="2800" dirty="0" smtClean="0"/>
              <a:t>Ask your case manager/mentor/ social worker for help with materials</a:t>
            </a:r>
            <a:endParaRPr lang="en-US" sz="2800" dirty="0"/>
          </a:p>
        </p:txBody>
      </p:sp>
      <p:sp>
        <p:nvSpPr>
          <p:cNvPr id="7" name="Text Placeholder 6"/>
          <p:cNvSpPr>
            <a:spLocks noGrp="1"/>
          </p:cNvSpPr>
          <p:nvPr>
            <p:ph type="body" sz="quarter" idx="13"/>
          </p:nvPr>
        </p:nvSpPr>
        <p:spPr/>
        <p:txBody>
          <a:bodyPr/>
          <a:lstStyle/>
          <a:p>
            <a:r>
              <a:rPr lang="en-US" dirty="0" smtClean="0"/>
              <a:t>Copies galore</a:t>
            </a:r>
            <a:endParaRPr lang="en-US" dirty="0"/>
          </a:p>
        </p:txBody>
      </p:sp>
      <p:sp>
        <p:nvSpPr>
          <p:cNvPr id="8" name="Text Placeholder 7"/>
          <p:cNvSpPr>
            <a:spLocks noGrp="1"/>
          </p:cNvSpPr>
          <p:nvPr>
            <p:ph type="body" sz="half" idx="17"/>
          </p:nvPr>
        </p:nvSpPr>
        <p:spPr/>
        <p:txBody>
          <a:bodyPr>
            <a:normAutofit fontScale="92500" lnSpcReduction="10000"/>
          </a:bodyPr>
          <a:lstStyle/>
          <a:p>
            <a:pPr marL="285750" indent="-285750" algn="l">
              <a:buFont typeface="Arial" panose="020B0604020202020204" pitchFamily="34" charset="0"/>
              <a:buChar char="•"/>
            </a:pPr>
            <a:r>
              <a:rPr lang="en-US" sz="2800" dirty="0" smtClean="0"/>
              <a:t>For each component, make several copies so you can visit multiple places easily</a:t>
            </a:r>
          </a:p>
          <a:p>
            <a:pPr marL="285750" indent="-285750" algn="l">
              <a:buFont typeface="Arial" panose="020B0604020202020204" pitchFamily="34" charset="0"/>
              <a:buChar char="•"/>
            </a:pPr>
            <a:endParaRPr lang="en-US" sz="2800" dirty="0"/>
          </a:p>
        </p:txBody>
      </p:sp>
      <p:pic>
        <p:nvPicPr>
          <p:cNvPr id="9" name="Picture 8"/>
          <p:cNvPicPr>
            <a:picLocks noChangeAspect="1"/>
          </p:cNvPicPr>
          <p:nvPr/>
        </p:nvPicPr>
        <p:blipFill>
          <a:blip r:embed="rId3"/>
          <a:stretch>
            <a:fillRect/>
          </a:stretch>
        </p:blipFill>
        <p:spPr>
          <a:xfrm>
            <a:off x="0" y="0"/>
            <a:ext cx="2143125" cy="1837765"/>
          </a:xfrm>
          <a:prstGeom prst="rect">
            <a:avLst/>
          </a:prstGeom>
        </p:spPr>
      </p:pic>
    </p:spTree>
    <p:extLst>
      <p:ext uri="{BB962C8B-B14F-4D97-AF65-F5344CB8AC3E}">
        <p14:creationId xmlns:p14="http://schemas.microsoft.com/office/powerpoint/2010/main" val="1089978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References are solid gold</a:t>
            </a:r>
            <a:br>
              <a:rPr lang="en-US" sz="4400" dirty="0" smtClean="0"/>
            </a:br>
            <a:r>
              <a:rPr lang="en-US" sz="4400" dirty="0" smtClean="0"/>
              <a:t>who can you list with no rental history?</a:t>
            </a:r>
            <a:endParaRPr lang="en-US" sz="4400" dirty="0"/>
          </a:p>
        </p:txBody>
      </p:sp>
      <p:sp>
        <p:nvSpPr>
          <p:cNvPr id="3" name="Text Placeholder 2"/>
          <p:cNvSpPr>
            <a:spLocks noGrp="1"/>
          </p:cNvSpPr>
          <p:nvPr>
            <p:ph type="body" idx="1"/>
          </p:nvPr>
        </p:nvSpPr>
        <p:spPr/>
        <p:txBody>
          <a:bodyPr/>
          <a:lstStyle/>
          <a:p>
            <a:r>
              <a:rPr lang="en-US" dirty="0" smtClean="0"/>
              <a:t>Former foster parent</a:t>
            </a:r>
            <a:endParaRPr lang="en-US" dirty="0"/>
          </a:p>
        </p:txBody>
      </p:sp>
      <p:pic>
        <p:nvPicPr>
          <p:cNvPr id="17" name="Picture Placeholder 16"/>
          <p:cNvPicPr>
            <a:picLocks noGrp="1" noChangeAspect="1"/>
          </p:cNvPicPr>
          <p:nvPr>
            <p:ph type="pic" idx="15"/>
          </p:nvPr>
        </p:nvPicPr>
        <p:blipFill>
          <a:blip r:embed="rId2"/>
          <a:srcRect t="5994" b="5994"/>
          <a:stretch>
            <a:fillRect/>
          </a:stretch>
        </p:blipFill>
        <p:spPr>
          <a:prstGeom prst="rect">
            <a:avLst/>
          </a:prstGeom>
        </p:spPr>
      </p:pic>
      <p:sp>
        <p:nvSpPr>
          <p:cNvPr id="5" name="Text Placeholder 4"/>
          <p:cNvSpPr>
            <a:spLocks noGrp="1"/>
          </p:cNvSpPr>
          <p:nvPr>
            <p:ph type="body" sz="half" idx="18"/>
          </p:nvPr>
        </p:nvSpPr>
        <p:spPr/>
        <p:txBody>
          <a:bodyPr>
            <a:normAutofit fontScale="92500" lnSpcReduction="20000"/>
          </a:bodyPr>
          <a:lstStyle/>
          <a:p>
            <a:r>
              <a:rPr lang="en-US" sz="2000" dirty="0" smtClean="0"/>
              <a:t>If you paid “rent” for a </a:t>
            </a:r>
            <a:r>
              <a:rPr lang="en-US" sz="2000" dirty="0" err="1" smtClean="0"/>
              <a:t>silp</a:t>
            </a:r>
            <a:r>
              <a:rPr lang="en-US" sz="2000" dirty="0" smtClean="0"/>
              <a:t>, consider this a past landlord</a:t>
            </a:r>
            <a:endParaRPr lang="en-US" sz="2000" dirty="0"/>
          </a:p>
        </p:txBody>
      </p:sp>
      <p:sp>
        <p:nvSpPr>
          <p:cNvPr id="6" name="Text Placeholder 5"/>
          <p:cNvSpPr>
            <a:spLocks noGrp="1"/>
          </p:cNvSpPr>
          <p:nvPr>
            <p:ph type="body" sz="quarter" idx="3"/>
          </p:nvPr>
        </p:nvSpPr>
        <p:spPr/>
        <p:txBody>
          <a:bodyPr/>
          <a:lstStyle/>
          <a:p>
            <a:r>
              <a:rPr lang="en-US" dirty="0" smtClean="0"/>
              <a:t>Family friend</a:t>
            </a:r>
            <a:endParaRPr lang="en-US" dirty="0"/>
          </a:p>
        </p:txBody>
      </p:sp>
      <p:sp>
        <p:nvSpPr>
          <p:cNvPr id="8" name="Text Placeholder 7"/>
          <p:cNvSpPr>
            <a:spLocks noGrp="1"/>
          </p:cNvSpPr>
          <p:nvPr>
            <p:ph type="body" sz="half" idx="19"/>
          </p:nvPr>
        </p:nvSpPr>
        <p:spPr/>
        <p:txBody>
          <a:bodyPr>
            <a:normAutofit fontScale="92500" lnSpcReduction="20000"/>
          </a:bodyPr>
          <a:lstStyle/>
          <a:p>
            <a:r>
              <a:rPr lang="en-US" sz="1900" dirty="0" smtClean="0"/>
              <a:t>Did you stay at a friend’s house a while? Maybe you “rented” a couch</a:t>
            </a:r>
            <a:endParaRPr lang="en-US" sz="1900" dirty="0"/>
          </a:p>
        </p:txBody>
      </p:sp>
      <p:sp>
        <p:nvSpPr>
          <p:cNvPr id="9" name="Text Placeholder 8"/>
          <p:cNvSpPr>
            <a:spLocks noGrp="1"/>
          </p:cNvSpPr>
          <p:nvPr>
            <p:ph type="body" sz="quarter" idx="13"/>
          </p:nvPr>
        </p:nvSpPr>
        <p:spPr/>
        <p:txBody>
          <a:bodyPr/>
          <a:lstStyle/>
          <a:p>
            <a:r>
              <a:rPr lang="en-US" dirty="0" smtClean="0"/>
              <a:t>boss</a:t>
            </a:r>
            <a:endParaRPr lang="en-US" dirty="0"/>
          </a:p>
        </p:txBody>
      </p:sp>
      <p:pic>
        <p:nvPicPr>
          <p:cNvPr id="16" name="Picture Placeholder 15"/>
          <p:cNvPicPr>
            <a:picLocks noGrp="1" noChangeAspect="1"/>
          </p:cNvPicPr>
          <p:nvPr>
            <p:ph type="pic" idx="22"/>
          </p:nvPr>
        </p:nvPicPr>
        <p:blipFill>
          <a:blip r:embed="rId3"/>
          <a:srcRect t="8686" b="8686"/>
          <a:stretch>
            <a:fillRect/>
          </a:stretch>
        </p:blipFill>
        <p:spPr>
          <a:prstGeom prst="rect">
            <a:avLst/>
          </a:prstGeom>
        </p:spPr>
      </p:pic>
      <p:sp>
        <p:nvSpPr>
          <p:cNvPr id="11" name="Text Placeholder 10"/>
          <p:cNvSpPr>
            <a:spLocks noGrp="1"/>
          </p:cNvSpPr>
          <p:nvPr>
            <p:ph type="body" sz="half" idx="20"/>
          </p:nvPr>
        </p:nvSpPr>
        <p:spPr/>
        <p:txBody>
          <a:bodyPr>
            <a:normAutofit fontScale="92500" lnSpcReduction="20000"/>
          </a:bodyPr>
          <a:lstStyle/>
          <a:p>
            <a:r>
              <a:rPr lang="en-US" sz="1900" dirty="0" smtClean="0"/>
              <a:t>They can verify your employment and income, adding how invaluable you are</a:t>
            </a:r>
            <a:endParaRPr lang="en-US" sz="1900" dirty="0"/>
          </a:p>
        </p:txBody>
      </p:sp>
      <p:pic>
        <p:nvPicPr>
          <p:cNvPr id="13" name="Picture Placeholder 12"/>
          <p:cNvPicPr>
            <a:picLocks noGrp="1" noChangeAspect="1"/>
          </p:cNvPicPr>
          <p:nvPr>
            <p:ph type="pic" idx="21"/>
          </p:nvPr>
        </p:nvPicPr>
        <p:blipFill>
          <a:blip r:embed="rId4"/>
          <a:srcRect t="19041" b="19041"/>
          <a:stretch>
            <a:fillRect/>
          </a:stretch>
        </p:blipFill>
        <p:spPr>
          <a:xfrm>
            <a:off x="4227299" y="2086432"/>
            <a:ext cx="3310128" cy="1535237"/>
          </a:xfrm>
          <a:prstGeom prst="rect">
            <a:avLst/>
          </a:prstGeom>
        </p:spPr>
      </p:pic>
    </p:spTree>
    <p:extLst>
      <p:ext uri="{BB962C8B-B14F-4D97-AF65-F5344CB8AC3E}">
        <p14:creationId xmlns:p14="http://schemas.microsoft.com/office/powerpoint/2010/main" val="1717552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Rental Resume Example</a:t>
            </a:r>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90145" y="1600201"/>
            <a:ext cx="321171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435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Rental Resume Example</a:t>
            </a:r>
            <a:endParaRPr lang="en-US" dirty="0"/>
          </a:p>
        </p:txBody>
      </p:sp>
      <p:pic>
        <p:nvPicPr>
          <p:cNvPr id="4" name="Content Placeholder 3"/>
          <p:cNvPicPr>
            <a:picLocks noGrp="1" noChangeAspect="1"/>
          </p:cNvPicPr>
          <p:nvPr>
            <p:ph idx="1"/>
          </p:nvPr>
        </p:nvPicPr>
        <p:blipFill>
          <a:blip r:embed="rId3"/>
          <a:stretch>
            <a:fillRect/>
          </a:stretch>
        </p:blipFill>
        <p:spPr>
          <a:xfrm>
            <a:off x="3713584" y="1138336"/>
            <a:ext cx="5113175" cy="5467738"/>
          </a:xfrm>
          <a:prstGeom prst="rect">
            <a:avLst/>
          </a:prstGeom>
        </p:spPr>
      </p:pic>
    </p:spTree>
    <p:extLst>
      <p:ext uri="{BB962C8B-B14F-4D97-AF65-F5344CB8AC3E}">
        <p14:creationId xmlns:p14="http://schemas.microsoft.com/office/powerpoint/2010/main" val="1411526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555172"/>
            <a:ext cx="10396882" cy="1151965"/>
          </a:xfrm>
        </p:spPr>
        <p:txBody>
          <a:bodyPr/>
          <a:lstStyle/>
          <a:p>
            <a:r>
              <a:rPr lang="en-US" dirty="0" smtClean="0"/>
              <a:t>Preparing to Move In</a:t>
            </a:r>
            <a:endParaRPr lang="en-US" dirty="0"/>
          </a:p>
        </p:txBody>
      </p:sp>
      <p:sp>
        <p:nvSpPr>
          <p:cNvPr id="3" name="Content Placeholder 2"/>
          <p:cNvSpPr>
            <a:spLocks noGrp="1"/>
          </p:cNvSpPr>
          <p:nvPr>
            <p:ph sz="quarter" idx="13"/>
          </p:nvPr>
        </p:nvSpPr>
        <p:spPr>
          <a:xfrm>
            <a:off x="429208" y="1530220"/>
            <a:ext cx="10651299" cy="3844365"/>
          </a:xfrm>
        </p:spPr>
        <p:txBody>
          <a:bodyPr>
            <a:normAutofit/>
          </a:bodyPr>
          <a:lstStyle/>
          <a:p>
            <a:r>
              <a:rPr lang="en-US" sz="2400" dirty="0" smtClean="0"/>
              <a:t>Make sure you sign a rental agreement, even for a room rental, so you have legal protection.</a:t>
            </a:r>
          </a:p>
          <a:p>
            <a:r>
              <a:rPr lang="en-US" sz="2400" dirty="0" smtClean="0"/>
              <a:t>Carefully check any document before you sign and consider brining a mentor along to review the lease or rental agreement with you.</a:t>
            </a:r>
          </a:p>
          <a:p>
            <a:r>
              <a:rPr lang="en-US" sz="2400" dirty="0" smtClean="0"/>
              <a:t>Know your rights and responsibilities as a tenant.</a:t>
            </a:r>
          </a:p>
          <a:p>
            <a:r>
              <a:rPr lang="en-US" sz="2400" dirty="0" smtClean="0"/>
              <a:t>Seek legal assistance if you need it. Agencies such as the Fair Housing Law Project in San Jose are available to assist you.</a:t>
            </a:r>
            <a:endParaRPr lang="en-US" sz="2400" dirty="0"/>
          </a:p>
        </p:txBody>
      </p:sp>
      <p:pic>
        <p:nvPicPr>
          <p:cNvPr id="7" name="Picture 6"/>
          <p:cNvPicPr>
            <a:picLocks noChangeAspect="1"/>
          </p:cNvPicPr>
          <p:nvPr/>
        </p:nvPicPr>
        <p:blipFill>
          <a:blip r:embed="rId2"/>
          <a:stretch>
            <a:fillRect/>
          </a:stretch>
        </p:blipFill>
        <p:spPr>
          <a:xfrm>
            <a:off x="7296537" y="0"/>
            <a:ext cx="1536441" cy="1530220"/>
          </a:xfrm>
          <a:prstGeom prst="rect">
            <a:avLst/>
          </a:prstGeom>
        </p:spPr>
      </p:pic>
      <p:pic>
        <p:nvPicPr>
          <p:cNvPr id="8" name="Picture 7"/>
          <p:cNvPicPr>
            <a:picLocks noChangeAspect="1"/>
          </p:cNvPicPr>
          <p:nvPr/>
        </p:nvPicPr>
        <p:blipFill>
          <a:blip r:embed="rId3"/>
          <a:stretch>
            <a:fillRect/>
          </a:stretch>
        </p:blipFill>
        <p:spPr>
          <a:xfrm>
            <a:off x="9152554" y="4777273"/>
            <a:ext cx="2628900" cy="1572360"/>
          </a:xfrm>
          <a:prstGeom prst="rect">
            <a:avLst/>
          </a:prstGeom>
        </p:spPr>
      </p:pic>
    </p:spTree>
    <p:extLst>
      <p:ext uri="{BB962C8B-B14F-4D97-AF65-F5344CB8AC3E}">
        <p14:creationId xmlns:p14="http://schemas.microsoft.com/office/powerpoint/2010/main" val="3626149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smtClean="0"/>
              <a:t>Time to practice!</a:t>
            </a:r>
            <a:endParaRPr lang="en-US" sz="8800" dirty="0"/>
          </a:p>
        </p:txBody>
      </p:sp>
      <p:sp>
        <p:nvSpPr>
          <p:cNvPr id="3" name="Text Placeholder 2"/>
          <p:cNvSpPr>
            <a:spLocks noGrp="1"/>
          </p:cNvSpPr>
          <p:nvPr>
            <p:ph type="body" idx="1"/>
          </p:nvPr>
        </p:nvSpPr>
        <p:spPr/>
        <p:txBody>
          <a:bodyPr>
            <a:normAutofit/>
          </a:bodyPr>
          <a:lstStyle/>
          <a:p>
            <a:r>
              <a:rPr lang="en-US" sz="3200" dirty="0" smtClean="0"/>
              <a:t>This is your chance to complete an example housing application and draft a rental resume. </a:t>
            </a:r>
            <a:endParaRPr lang="en-US" sz="3200" dirty="0"/>
          </a:p>
        </p:txBody>
      </p:sp>
      <p:pic>
        <p:nvPicPr>
          <p:cNvPr id="4" name="Picture 3"/>
          <p:cNvPicPr>
            <a:picLocks noChangeAspect="1"/>
          </p:cNvPicPr>
          <p:nvPr/>
        </p:nvPicPr>
        <p:blipFill>
          <a:blip r:embed="rId3"/>
          <a:stretch>
            <a:fillRect/>
          </a:stretch>
        </p:blipFill>
        <p:spPr>
          <a:xfrm>
            <a:off x="4568704" y="280792"/>
            <a:ext cx="2628900" cy="1743075"/>
          </a:xfrm>
          <a:prstGeom prst="rect">
            <a:avLst/>
          </a:prstGeom>
        </p:spPr>
      </p:pic>
      <p:pic>
        <p:nvPicPr>
          <p:cNvPr id="5" name="Picture 4"/>
          <p:cNvPicPr>
            <a:picLocks noChangeAspect="1"/>
          </p:cNvPicPr>
          <p:nvPr/>
        </p:nvPicPr>
        <p:blipFill>
          <a:blip r:embed="rId4"/>
          <a:stretch>
            <a:fillRect/>
          </a:stretch>
        </p:blipFill>
        <p:spPr>
          <a:xfrm>
            <a:off x="8050585" y="365459"/>
            <a:ext cx="2619375" cy="1658408"/>
          </a:xfrm>
          <a:prstGeom prst="rect">
            <a:avLst/>
          </a:prstGeom>
        </p:spPr>
      </p:pic>
      <p:pic>
        <p:nvPicPr>
          <p:cNvPr id="6" name="Picture 5"/>
          <p:cNvPicPr>
            <a:picLocks noChangeAspect="1"/>
          </p:cNvPicPr>
          <p:nvPr/>
        </p:nvPicPr>
        <p:blipFill>
          <a:blip r:embed="rId5"/>
          <a:stretch>
            <a:fillRect/>
          </a:stretch>
        </p:blipFill>
        <p:spPr>
          <a:xfrm>
            <a:off x="685800" y="365459"/>
            <a:ext cx="3362325" cy="1658408"/>
          </a:xfrm>
          <a:prstGeom prst="rect">
            <a:avLst/>
          </a:prstGeom>
        </p:spPr>
      </p:pic>
    </p:spTree>
    <p:extLst>
      <p:ext uri="{BB962C8B-B14F-4D97-AF65-F5344CB8AC3E}">
        <p14:creationId xmlns:p14="http://schemas.microsoft.com/office/powerpoint/2010/main" val="4057648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and happy house hunting!</a:t>
            </a:r>
            <a:endParaRPr lang="en-US" dirty="0"/>
          </a:p>
        </p:txBody>
      </p:sp>
      <p:pic>
        <p:nvPicPr>
          <p:cNvPr id="4" name="Content Placeholder 3"/>
          <p:cNvPicPr>
            <a:picLocks noGrp="1" noChangeAspect="1"/>
          </p:cNvPicPr>
          <p:nvPr>
            <p:ph sz="quarter" idx="13"/>
          </p:nvPr>
        </p:nvPicPr>
        <p:blipFill>
          <a:blip r:embed="rId2"/>
          <a:stretch>
            <a:fillRect/>
          </a:stretch>
        </p:blipFill>
        <p:spPr>
          <a:xfrm>
            <a:off x="8463308" y="1837765"/>
            <a:ext cx="2619375" cy="1743075"/>
          </a:xfrm>
          <a:prstGeom prst="rect">
            <a:avLst/>
          </a:prstGeom>
        </p:spPr>
      </p:pic>
      <p:pic>
        <p:nvPicPr>
          <p:cNvPr id="5" name="Picture 4"/>
          <p:cNvPicPr>
            <a:picLocks noChangeAspect="1"/>
          </p:cNvPicPr>
          <p:nvPr/>
        </p:nvPicPr>
        <p:blipFill>
          <a:blip r:embed="rId3"/>
          <a:stretch>
            <a:fillRect/>
          </a:stretch>
        </p:blipFill>
        <p:spPr>
          <a:xfrm>
            <a:off x="4474542" y="1952065"/>
            <a:ext cx="2819400" cy="1628775"/>
          </a:xfrm>
          <a:prstGeom prst="rect">
            <a:avLst/>
          </a:prstGeom>
        </p:spPr>
      </p:pic>
      <p:pic>
        <p:nvPicPr>
          <p:cNvPr id="6" name="Picture 5"/>
          <p:cNvPicPr>
            <a:picLocks noChangeAspect="1"/>
          </p:cNvPicPr>
          <p:nvPr/>
        </p:nvPicPr>
        <p:blipFill>
          <a:blip r:embed="rId4"/>
          <a:stretch>
            <a:fillRect/>
          </a:stretch>
        </p:blipFill>
        <p:spPr>
          <a:xfrm>
            <a:off x="942100" y="1952065"/>
            <a:ext cx="2619375" cy="1743075"/>
          </a:xfrm>
          <a:prstGeom prst="rect">
            <a:avLst/>
          </a:prstGeom>
        </p:spPr>
      </p:pic>
      <p:pic>
        <p:nvPicPr>
          <p:cNvPr id="7" name="Picture 6"/>
          <p:cNvPicPr>
            <a:picLocks noChangeAspect="1"/>
          </p:cNvPicPr>
          <p:nvPr/>
        </p:nvPicPr>
        <p:blipFill>
          <a:blip r:embed="rId5"/>
          <a:stretch>
            <a:fillRect/>
          </a:stretch>
        </p:blipFill>
        <p:spPr>
          <a:xfrm>
            <a:off x="4574554" y="3901070"/>
            <a:ext cx="2619375" cy="1743075"/>
          </a:xfrm>
          <a:prstGeom prst="rect">
            <a:avLst/>
          </a:prstGeom>
        </p:spPr>
      </p:pic>
      <p:pic>
        <p:nvPicPr>
          <p:cNvPr id="8" name="Picture 7"/>
          <p:cNvPicPr>
            <a:picLocks noChangeAspect="1"/>
          </p:cNvPicPr>
          <p:nvPr/>
        </p:nvPicPr>
        <p:blipFill>
          <a:blip r:embed="rId6"/>
          <a:stretch>
            <a:fillRect/>
          </a:stretch>
        </p:blipFill>
        <p:spPr>
          <a:xfrm>
            <a:off x="8472833" y="3856505"/>
            <a:ext cx="2609850" cy="1752600"/>
          </a:xfrm>
          <a:prstGeom prst="rect">
            <a:avLst/>
          </a:prstGeom>
        </p:spPr>
      </p:pic>
      <p:pic>
        <p:nvPicPr>
          <p:cNvPr id="10" name="Picture 9"/>
          <p:cNvPicPr>
            <a:picLocks noChangeAspect="1"/>
          </p:cNvPicPr>
          <p:nvPr/>
        </p:nvPicPr>
        <p:blipFill>
          <a:blip r:embed="rId7"/>
          <a:stretch>
            <a:fillRect/>
          </a:stretch>
        </p:blipFill>
        <p:spPr>
          <a:xfrm>
            <a:off x="942100" y="3937467"/>
            <a:ext cx="2876550" cy="1590675"/>
          </a:xfrm>
          <a:prstGeom prst="rect">
            <a:avLst/>
          </a:prstGeom>
        </p:spPr>
      </p:pic>
    </p:spTree>
    <p:extLst>
      <p:ext uri="{BB962C8B-B14F-4D97-AF65-F5344CB8AC3E}">
        <p14:creationId xmlns:p14="http://schemas.microsoft.com/office/powerpoint/2010/main" val="128325493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all want a place to Call our Own</a:t>
            </a:r>
            <a:endParaRPr lang="en-US" dirty="0"/>
          </a:p>
        </p:txBody>
      </p:sp>
      <p:pic>
        <p:nvPicPr>
          <p:cNvPr id="4" name="zJ6VT7ciR1o"/>
          <p:cNvPicPr>
            <a:picLocks noGrp="1" noRot="1" noChangeAspect="1"/>
          </p:cNvPicPr>
          <p:nvPr>
            <p:ph sz="quarter" idx="13"/>
            <a:videoFile r:link="rId1"/>
          </p:nvPr>
        </p:nvPicPr>
        <p:blipFill>
          <a:blip r:embed="rId4"/>
          <a:stretch>
            <a:fillRect/>
          </a:stretch>
        </p:blipFill>
        <p:spPr>
          <a:xfrm>
            <a:off x="2710543" y="1837765"/>
            <a:ext cx="6253843" cy="3681292"/>
          </a:xfrm>
          <a:prstGeom prst="rect">
            <a:avLst/>
          </a:prstGeom>
        </p:spPr>
      </p:pic>
    </p:spTree>
    <p:extLst>
      <p:ext uri="{BB962C8B-B14F-4D97-AF65-F5344CB8AC3E}">
        <p14:creationId xmlns:p14="http://schemas.microsoft.com/office/powerpoint/2010/main" val="3433570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8260"/>
            <a:ext cx="6345302" cy="669237"/>
          </a:xfrm>
          <a:ln>
            <a:solidFill>
              <a:srgbClr val="7030A0"/>
            </a:solidFill>
          </a:ln>
        </p:spPr>
        <p:txBody>
          <a:bodyPr/>
          <a:lstStyle/>
          <a:p>
            <a:r>
              <a:rPr lang="en-US" dirty="0" smtClean="0"/>
              <a:t>Setting the Stage </a:t>
            </a:r>
            <a:endParaRPr lang="en-US" dirty="0"/>
          </a:p>
        </p:txBody>
      </p:sp>
      <p:pic>
        <p:nvPicPr>
          <p:cNvPr id="6" name="Picture Placeholder 5"/>
          <p:cNvPicPr>
            <a:picLocks noGrp="1" noChangeAspect="1"/>
          </p:cNvPicPr>
          <p:nvPr>
            <p:ph type="pic" idx="1"/>
          </p:nvPr>
        </p:nvPicPr>
        <p:blipFill>
          <a:blip r:embed="rId3"/>
          <a:srcRect l="14523" r="14523"/>
          <a:stretch>
            <a:fillRect/>
          </a:stretch>
        </p:blipFill>
        <p:spPr>
          <a:prstGeom prst="rect">
            <a:avLst/>
          </a:prstGeom>
        </p:spPr>
      </p:pic>
      <p:sp>
        <p:nvSpPr>
          <p:cNvPr id="5" name="Text Placeholder 4"/>
          <p:cNvSpPr>
            <a:spLocks noGrp="1"/>
          </p:cNvSpPr>
          <p:nvPr>
            <p:ph type="body" sz="half" idx="2"/>
          </p:nvPr>
        </p:nvSpPr>
        <p:spPr>
          <a:xfrm>
            <a:off x="685801" y="827497"/>
            <a:ext cx="6345301" cy="4641318"/>
          </a:xfrm>
        </p:spPr>
        <p:txBody>
          <a:bodyPr>
            <a:normAutofit/>
            <a:scene3d>
              <a:camera prst="orthographicFront"/>
              <a:lightRig rig="threePt" dir="t"/>
            </a:scene3d>
            <a:sp3d>
              <a:bevelT w="31750" h="82550"/>
            </a:sp3d>
          </a:bodyPr>
          <a:lstStyle/>
          <a:p>
            <a:pPr marL="342900" indent="-342900" algn="l">
              <a:buFont typeface="Arial" panose="020B0604020202020204" pitchFamily="34" charset="0"/>
              <a:buChar char="•"/>
            </a:pPr>
            <a:r>
              <a:rPr lang="en-US" sz="2000" dirty="0" smtClean="0">
                <a:latin typeface="Arial Black" panose="020B0A04020102020204" pitchFamily="34" charset="0"/>
              </a:rPr>
              <a:t>In Santa Clara County, the Average one-bedroom apartment rents for </a:t>
            </a:r>
            <a:r>
              <a:rPr lang="en-US" sz="3200" dirty="0" smtClean="0">
                <a:latin typeface="Arial Black" panose="020B0A04020102020204" pitchFamily="34" charset="0"/>
              </a:rPr>
              <a:t>$2,500</a:t>
            </a:r>
          </a:p>
          <a:p>
            <a:pPr marL="342900" indent="-342900" algn="l">
              <a:buFont typeface="Arial" panose="020B0604020202020204" pitchFamily="34" charset="0"/>
              <a:buChar char="•"/>
            </a:pPr>
            <a:r>
              <a:rPr lang="en-US" sz="2000" dirty="0" smtClean="0">
                <a:latin typeface="Arial Black" panose="020B0A04020102020204" pitchFamily="34" charset="0"/>
              </a:rPr>
              <a:t>Waitlists for Affordable housing are 1-4 years long</a:t>
            </a:r>
          </a:p>
          <a:p>
            <a:pPr marL="342900" indent="-342900" algn="l">
              <a:buFont typeface="Arial" panose="020B0604020202020204" pitchFamily="34" charset="0"/>
              <a:buChar char="•"/>
            </a:pPr>
            <a:r>
              <a:rPr lang="en-US" sz="2000" dirty="0" smtClean="0">
                <a:latin typeface="Arial Black" panose="020B0A04020102020204" pitchFamily="34" charset="0"/>
              </a:rPr>
              <a:t>Background and credit checks are standard</a:t>
            </a:r>
          </a:p>
          <a:p>
            <a:pPr marL="342900" indent="-342900" algn="l">
              <a:buFont typeface="Arial" panose="020B0604020202020204" pitchFamily="34" charset="0"/>
              <a:buChar char="•"/>
            </a:pPr>
            <a:r>
              <a:rPr lang="en-US" sz="2000" dirty="0" smtClean="0">
                <a:latin typeface="Arial Black" panose="020B0A04020102020204" pitchFamily="34" charset="0"/>
              </a:rPr>
              <a:t>Landlords typically ask proof of income that is for 2.5x the rent Amount </a:t>
            </a:r>
          </a:p>
          <a:p>
            <a:pPr marL="342900" indent="-342900" algn="l">
              <a:buFont typeface="Arial" panose="020B0604020202020204" pitchFamily="34" charset="0"/>
              <a:buChar char="•"/>
            </a:pPr>
            <a:endParaRPr lang="en-US" sz="2000" dirty="0">
              <a:latin typeface="Arial Black" panose="020B0A04020102020204" pitchFamily="34" charset="0"/>
            </a:endParaRPr>
          </a:p>
        </p:txBody>
      </p:sp>
    </p:spTree>
    <p:extLst>
      <p:ext uri="{BB962C8B-B14F-4D97-AF65-F5344CB8AC3E}">
        <p14:creationId xmlns:p14="http://schemas.microsoft.com/office/powerpoint/2010/main" val="266311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dirty="0" smtClean="0"/>
              <a:t>That means you have to make </a:t>
            </a:r>
            <a:r>
              <a:rPr lang="en-US" sz="6600" b="1" dirty="0" smtClean="0"/>
              <a:t>$6,250 </a:t>
            </a:r>
            <a:r>
              <a:rPr lang="en-US" sz="6600" dirty="0" smtClean="0"/>
              <a:t>a month or</a:t>
            </a:r>
            <a:br>
              <a:rPr lang="en-US" sz="6600" dirty="0" smtClean="0"/>
            </a:br>
            <a:r>
              <a:rPr lang="en-US" sz="6600" dirty="0" smtClean="0"/>
              <a:t>$75,000 a year to qualify </a:t>
            </a:r>
            <a:endParaRPr lang="en-US" sz="6600" dirty="0"/>
          </a:p>
        </p:txBody>
      </p:sp>
      <p:sp>
        <p:nvSpPr>
          <p:cNvPr id="3" name="Subtitle 2"/>
          <p:cNvSpPr>
            <a:spLocks noGrp="1"/>
          </p:cNvSpPr>
          <p:nvPr>
            <p:ph type="subTitle" idx="1"/>
          </p:nvPr>
        </p:nvSpPr>
        <p:spPr/>
        <p:txBody>
          <a:bodyPr/>
          <a:lstStyle/>
          <a:p>
            <a:r>
              <a:rPr lang="en-US" dirty="0" smtClean="0"/>
              <a:t>Rest assured there are other options and there is a path </a:t>
            </a:r>
            <a:endParaRPr lang="en-US" dirty="0"/>
          </a:p>
        </p:txBody>
      </p:sp>
    </p:spTree>
    <p:extLst>
      <p:ext uri="{BB962C8B-B14F-4D97-AF65-F5344CB8AC3E}">
        <p14:creationId xmlns:p14="http://schemas.microsoft.com/office/powerpoint/2010/main" val="23760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300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396882" cy="1837765"/>
          </a:xfrm>
        </p:spPr>
        <p:txBody>
          <a:bodyPr>
            <a:normAutofit/>
          </a:bodyPr>
          <a:lstStyle/>
          <a:p>
            <a:pPr algn="ctr"/>
            <a:r>
              <a:rPr lang="en-US" sz="4000" dirty="0" smtClean="0"/>
              <a:t>The yellow brick road to affordable housing</a:t>
            </a:r>
            <a:br>
              <a:rPr lang="en-US" sz="4000" dirty="0" smtClean="0"/>
            </a:br>
            <a:r>
              <a:rPr lang="en-US" sz="4000" dirty="0" smtClean="0"/>
              <a:t>understanding the options</a:t>
            </a:r>
            <a:br>
              <a:rPr lang="en-US" sz="4000" dirty="0" smtClean="0"/>
            </a:br>
            <a:r>
              <a:rPr lang="en-US" sz="4000" dirty="0" smtClean="0">
                <a:solidFill>
                  <a:srgbClr val="FF0000"/>
                </a:solidFill>
              </a:rPr>
              <a:t>tax credit properties</a:t>
            </a:r>
            <a:endParaRPr lang="en-US" sz="4000" dirty="0">
              <a:solidFill>
                <a:srgbClr val="FF0000"/>
              </a:solidFill>
            </a:endParaRPr>
          </a:p>
        </p:txBody>
      </p:sp>
      <p:sp>
        <p:nvSpPr>
          <p:cNvPr id="3" name="Content Placeholder 2"/>
          <p:cNvSpPr>
            <a:spLocks noGrp="1"/>
          </p:cNvSpPr>
          <p:nvPr>
            <p:ph sz="quarter" idx="13"/>
          </p:nvPr>
        </p:nvSpPr>
        <p:spPr/>
        <p:txBody>
          <a:bodyPr>
            <a:normAutofit/>
          </a:bodyPr>
          <a:lstStyle/>
          <a:p>
            <a:r>
              <a:rPr lang="en-US" sz="2800" smtClean="0"/>
              <a:t>property owners receive tax incentives for offering rent below “current market value”</a:t>
            </a:r>
          </a:p>
          <a:p>
            <a:r>
              <a:rPr lang="en-US" sz="2800" smtClean="0"/>
              <a:t>So an apartment which would rent for $2,500 would instead be offered at around $2,ooo</a:t>
            </a:r>
          </a:p>
          <a:p>
            <a:r>
              <a:rPr lang="en-US" sz="2800" smtClean="0"/>
              <a:t>Income must not exceed a certain amount</a:t>
            </a:r>
            <a:endParaRPr lang="en-US" sz="2800" dirty="0"/>
          </a:p>
        </p:txBody>
      </p:sp>
      <p:pic>
        <p:nvPicPr>
          <p:cNvPr id="6" name="Picture 5"/>
          <p:cNvPicPr>
            <a:picLocks noChangeAspect="1"/>
          </p:cNvPicPr>
          <p:nvPr/>
        </p:nvPicPr>
        <p:blipFill>
          <a:blip r:embed="rId3"/>
          <a:stretch>
            <a:fillRect/>
          </a:stretch>
        </p:blipFill>
        <p:spPr>
          <a:xfrm>
            <a:off x="9050596" y="675715"/>
            <a:ext cx="771525" cy="1162050"/>
          </a:xfrm>
          <a:prstGeom prst="rect">
            <a:avLst/>
          </a:prstGeom>
        </p:spPr>
      </p:pic>
    </p:spTree>
    <p:extLst>
      <p:ext uri="{BB962C8B-B14F-4D97-AF65-F5344CB8AC3E}">
        <p14:creationId xmlns:p14="http://schemas.microsoft.com/office/powerpoint/2010/main" val="342740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396882" cy="1837765"/>
          </a:xfrm>
        </p:spPr>
        <p:txBody>
          <a:bodyPr>
            <a:normAutofit/>
          </a:bodyPr>
          <a:lstStyle/>
          <a:p>
            <a:pPr algn="ctr"/>
            <a:r>
              <a:rPr lang="en-US" sz="4000" dirty="0" smtClean="0"/>
              <a:t>The yellow brick road to affordable housing</a:t>
            </a:r>
            <a:br>
              <a:rPr lang="en-US" sz="4000" dirty="0" smtClean="0"/>
            </a:br>
            <a:r>
              <a:rPr lang="en-US" sz="4000" dirty="0" smtClean="0"/>
              <a:t>understanding the options</a:t>
            </a:r>
            <a:br>
              <a:rPr lang="en-US" sz="4000" dirty="0" smtClean="0"/>
            </a:br>
            <a:r>
              <a:rPr lang="en-US" sz="4000" dirty="0" smtClean="0">
                <a:solidFill>
                  <a:srgbClr val="00B0F0"/>
                </a:solidFill>
              </a:rPr>
              <a:t>section 8 vouchers</a:t>
            </a:r>
            <a:endParaRPr lang="en-US" sz="4000" dirty="0">
              <a:solidFill>
                <a:srgbClr val="00B0F0"/>
              </a:solidFill>
            </a:endParaRPr>
          </a:p>
        </p:txBody>
      </p:sp>
      <p:sp>
        <p:nvSpPr>
          <p:cNvPr id="3" name="Content Placeholder 2"/>
          <p:cNvSpPr>
            <a:spLocks noGrp="1"/>
          </p:cNvSpPr>
          <p:nvPr>
            <p:ph sz="quarter" idx="13"/>
          </p:nvPr>
        </p:nvSpPr>
        <p:spPr/>
        <p:txBody>
          <a:bodyPr>
            <a:normAutofit fontScale="92500" lnSpcReduction="20000"/>
          </a:bodyPr>
          <a:lstStyle/>
          <a:p>
            <a:r>
              <a:rPr lang="en-US" sz="2800" dirty="0" smtClean="0"/>
              <a:t> Each county maintains a Section 8 voucher waitlist</a:t>
            </a:r>
          </a:p>
          <a:p>
            <a:r>
              <a:rPr lang="en-US" sz="2800" dirty="0" smtClean="0"/>
              <a:t>Some waitlists in high density areas such as Santa Clara are currently closed</a:t>
            </a:r>
          </a:p>
          <a:p>
            <a:r>
              <a:rPr lang="en-US" sz="2800" dirty="0" smtClean="0"/>
              <a:t>Recipients need to find an apartment in the community which will accept the voucher in place of rent</a:t>
            </a:r>
          </a:p>
          <a:p>
            <a:r>
              <a:rPr lang="en-US" sz="2800" dirty="0" smtClean="0"/>
              <a:t>The portion of the rent paid by the voucher recipient is based on income</a:t>
            </a:r>
            <a:endParaRPr lang="en-US" sz="2800" dirty="0"/>
          </a:p>
        </p:txBody>
      </p:sp>
      <p:pic>
        <p:nvPicPr>
          <p:cNvPr id="6" name="Picture 5"/>
          <p:cNvPicPr>
            <a:picLocks noChangeAspect="1"/>
          </p:cNvPicPr>
          <p:nvPr/>
        </p:nvPicPr>
        <p:blipFill>
          <a:blip r:embed="rId3"/>
          <a:stretch>
            <a:fillRect/>
          </a:stretch>
        </p:blipFill>
        <p:spPr>
          <a:xfrm>
            <a:off x="9106580" y="675715"/>
            <a:ext cx="771525" cy="1162050"/>
          </a:xfrm>
          <a:prstGeom prst="rect">
            <a:avLst/>
          </a:prstGeom>
        </p:spPr>
      </p:pic>
    </p:spTree>
    <p:extLst>
      <p:ext uri="{BB962C8B-B14F-4D97-AF65-F5344CB8AC3E}">
        <p14:creationId xmlns:p14="http://schemas.microsoft.com/office/powerpoint/2010/main" val="33149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396882" cy="1837765"/>
          </a:xfrm>
        </p:spPr>
        <p:txBody>
          <a:bodyPr>
            <a:normAutofit/>
          </a:bodyPr>
          <a:lstStyle/>
          <a:p>
            <a:pPr algn="ctr"/>
            <a:r>
              <a:rPr lang="en-US" sz="4000" smtClean="0"/>
              <a:t>The yellow brick road to affordable housing</a:t>
            </a:r>
            <a:br>
              <a:rPr lang="en-US" sz="4000" smtClean="0"/>
            </a:br>
            <a:r>
              <a:rPr lang="en-US" sz="4000" smtClean="0"/>
              <a:t>understanding the options</a:t>
            </a:r>
            <a:br>
              <a:rPr lang="en-US" sz="4000" smtClean="0"/>
            </a:br>
            <a:r>
              <a:rPr lang="en-US" sz="4000" smtClean="0">
                <a:solidFill>
                  <a:srgbClr val="00B050"/>
                </a:solidFill>
              </a:rPr>
              <a:t>Hud-Funded Apartment complexes</a:t>
            </a:r>
            <a:endParaRPr lang="en-US" sz="4000" dirty="0">
              <a:solidFill>
                <a:srgbClr val="00B050"/>
              </a:solidFill>
            </a:endParaRPr>
          </a:p>
        </p:txBody>
      </p:sp>
      <p:sp>
        <p:nvSpPr>
          <p:cNvPr id="3" name="Content Placeholder 2"/>
          <p:cNvSpPr>
            <a:spLocks noGrp="1"/>
          </p:cNvSpPr>
          <p:nvPr>
            <p:ph sz="quarter" idx="13"/>
          </p:nvPr>
        </p:nvSpPr>
        <p:spPr/>
        <p:txBody>
          <a:bodyPr>
            <a:normAutofit/>
          </a:bodyPr>
          <a:lstStyle/>
          <a:p>
            <a:r>
              <a:rPr lang="en-US" sz="2800" dirty="0" smtClean="0"/>
              <a:t>rent is well below current market value</a:t>
            </a:r>
          </a:p>
          <a:p>
            <a:r>
              <a:rPr lang="en-US" sz="2800" dirty="0" smtClean="0"/>
              <a:t>A 1-bedroom normally 2,500 might rent for as low as $600</a:t>
            </a:r>
          </a:p>
          <a:p>
            <a:r>
              <a:rPr lang="en-US" sz="2800" dirty="0" smtClean="0"/>
              <a:t>Income can’t be over a certain amount and this amount is much lower than the tax credit properties</a:t>
            </a:r>
            <a:endParaRPr lang="en-US" sz="2800" dirty="0"/>
          </a:p>
        </p:txBody>
      </p:sp>
      <p:pic>
        <p:nvPicPr>
          <p:cNvPr id="6" name="Picture 5"/>
          <p:cNvPicPr>
            <a:picLocks noChangeAspect="1"/>
          </p:cNvPicPr>
          <p:nvPr/>
        </p:nvPicPr>
        <p:blipFill>
          <a:blip r:embed="rId3"/>
          <a:stretch>
            <a:fillRect/>
          </a:stretch>
        </p:blipFill>
        <p:spPr>
          <a:xfrm>
            <a:off x="9964996" y="675715"/>
            <a:ext cx="771525" cy="1162050"/>
          </a:xfrm>
          <a:prstGeom prst="rect">
            <a:avLst/>
          </a:prstGeom>
        </p:spPr>
      </p:pic>
    </p:spTree>
    <p:extLst>
      <p:ext uri="{BB962C8B-B14F-4D97-AF65-F5344CB8AC3E}">
        <p14:creationId xmlns:p14="http://schemas.microsoft.com/office/powerpoint/2010/main" val="305919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I am a Student? I heard I can’t live in affordable housing and go to school Full-time”</a:t>
            </a:r>
            <a:endParaRPr lang="en-US" dirty="0"/>
          </a:p>
        </p:txBody>
      </p:sp>
      <p:pic>
        <p:nvPicPr>
          <p:cNvPr id="6" name="Picture Placeholder 5"/>
          <p:cNvPicPr>
            <a:picLocks noGrp="1" noChangeAspect="1"/>
          </p:cNvPicPr>
          <p:nvPr>
            <p:ph type="pic" idx="1"/>
          </p:nvPr>
        </p:nvPicPr>
        <p:blipFill>
          <a:blip r:embed="rId3"/>
          <a:srcRect l="36452" r="36452"/>
          <a:stretch>
            <a:fillRect/>
          </a:stretch>
        </p:blipFill>
        <p:spPr>
          <a:prstGeom prst="rect">
            <a:avLst/>
          </a:prstGeom>
        </p:spPr>
      </p:pic>
      <p:sp>
        <p:nvSpPr>
          <p:cNvPr id="4" name="Text Placeholder 3"/>
          <p:cNvSpPr>
            <a:spLocks noGrp="1"/>
          </p:cNvSpPr>
          <p:nvPr>
            <p:ph type="body" sz="half" idx="2"/>
          </p:nvPr>
        </p:nvSpPr>
        <p:spPr/>
        <p:txBody>
          <a:bodyPr>
            <a:normAutofit fontScale="92500"/>
          </a:bodyPr>
          <a:lstStyle/>
          <a:p>
            <a:r>
              <a:rPr lang="en-US" sz="3200" dirty="0" smtClean="0"/>
              <a:t>Good News! Foster Youth Are Exempt from the </a:t>
            </a:r>
            <a:r>
              <a:rPr lang="en-US" sz="3200" dirty="0" err="1" smtClean="0"/>
              <a:t>Lihtc</a:t>
            </a:r>
            <a:r>
              <a:rPr lang="en-US" sz="3200" dirty="0" smtClean="0"/>
              <a:t> (Low-Income Housing Tax Credit) Rules that Tenants can’t be a full-time student</a:t>
            </a:r>
            <a:r>
              <a:rPr lang="en-US" sz="2800" dirty="0" smtClean="0"/>
              <a:t>. </a:t>
            </a:r>
            <a:endParaRPr lang="en-US" sz="2800" dirty="0"/>
          </a:p>
        </p:txBody>
      </p:sp>
      <p:pic>
        <p:nvPicPr>
          <p:cNvPr id="7" name="Picture 6"/>
          <p:cNvPicPr>
            <a:picLocks noChangeAspect="1"/>
          </p:cNvPicPr>
          <p:nvPr/>
        </p:nvPicPr>
        <p:blipFill>
          <a:blip r:embed="rId4"/>
          <a:stretch>
            <a:fillRect/>
          </a:stretch>
        </p:blipFill>
        <p:spPr>
          <a:xfrm>
            <a:off x="2548763" y="5072936"/>
            <a:ext cx="2619375" cy="1743075"/>
          </a:xfrm>
          <a:prstGeom prst="rect">
            <a:avLst/>
          </a:prstGeom>
        </p:spPr>
      </p:pic>
      <p:pic>
        <p:nvPicPr>
          <p:cNvPr id="8" name="Picture 7"/>
          <p:cNvPicPr>
            <a:picLocks noChangeAspect="1"/>
          </p:cNvPicPr>
          <p:nvPr/>
        </p:nvPicPr>
        <p:blipFill>
          <a:blip r:embed="rId5"/>
          <a:stretch>
            <a:fillRect/>
          </a:stretch>
        </p:blipFill>
        <p:spPr>
          <a:xfrm>
            <a:off x="2953380" y="134593"/>
            <a:ext cx="1810140" cy="1101012"/>
          </a:xfrm>
          <a:prstGeom prst="rect">
            <a:avLst/>
          </a:prstGeom>
        </p:spPr>
      </p:pic>
    </p:spTree>
    <p:extLst>
      <p:ext uri="{BB962C8B-B14F-4D97-AF65-F5344CB8AC3E}">
        <p14:creationId xmlns:p14="http://schemas.microsoft.com/office/powerpoint/2010/main" val="17772820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in Even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771</TotalTime>
  <Words>1741</Words>
  <Application>Microsoft Macintosh PowerPoint</Application>
  <PresentationFormat>Widescreen</PresentationFormat>
  <Paragraphs>147</Paragraphs>
  <Slides>28</Slides>
  <Notes>20</Notes>
  <HiddenSlides>0</HiddenSlides>
  <MMClips>3</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Arial Black</vt:lpstr>
      <vt:lpstr>Calibri</vt:lpstr>
      <vt:lpstr>Impact</vt:lpstr>
      <vt:lpstr>Main Event</vt:lpstr>
      <vt:lpstr>Office Theme</vt:lpstr>
      <vt:lpstr>There’s No Place Like Home</vt:lpstr>
      <vt:lpstr>A Brief Introduction</vt:lpstr>
      <vt:lpstr>We all want a place to Call our Own</vt:lpstr>
      <vt:lpstr>Setting the Stage </vt:lpstr>
      <vt:lpstr>That means you have to make $6,250 a month or $75,000 a year to qualify </vt:lpstr>
      <vt:lpstr>The yellow brick road to affordable housing understanding the options tax credit properties</vt:lpstr>
      <vt:lpstr>The yellow brick road to affordable housing understanding the options section 8 vouchers</vt:lpstr>
      <vt:lpstr>The yellow brick road to affordable housing understanding the options Hud-Funded Apartment complexes</vt:lpstr>
      <vt:lpstr>“What if I am a Student? I heard I can’t live in affordable housing and go to school Full-time”</vt:lpstr>
      <vt:lpstr>Time to break it down into manageable Steps</vt:lpstr>
      <vt:lpstr>The yellow brick road to affordable housing the more waitlists you’re on, the better!</vt:lpstr>
      <vt:lpstr>Where to Look for Housing</vt:lpstr>
      <vt:lpstr>Where to Look for Affordable  Housing in your community</vt:lpstr>
      <vt:lpstr>PowerPoint Presentation</vt:lpstr>
      <vt:lpstr>What are your concerns in securing housing?</vt:lpstr>
      <vt:lpstr>First things first Setting appointments to look at potential rentals</vt:lpstr>
      <vt:lpstr>An Example Phone Call Inquiry</vt:lpstr>
      <vt:lpstr>What Questions will you ask?</vt:lpstr>
      <vt:lpstr>Rating priorities: you can’t have it all </vt:lpstr>
      <vt:lpstr>Preparation is the key!</vt:lpstr>
      <vt:lpstr>Who Would you more likely rent to?</vt:lpstr>
      <vt:lpstr>Creating your Portfolio</vt:lpstr>
      <vt:lpstr>References are solid gold who can you list with no rental history?</vt:lpstr>
      <vt:lpstr>Rental Resume Example</vt:lpstr>
      <vt:lpstr>Rental Resume Example</vt:lpstr>
      <vt:lpstr>Preparing to Move In</vt:lpstr>
      <vt:lpstr>Time to practice!</vt:lpstr>
      <vt:lpstr>Thank you and happy house hunting!</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There’s No Place Like Home</dc:title>
  <dc:creator>Ashley Rarick</dc:creator>
  <cp:lastModifiedBy>Deborah Raucher</cp:lastModifiedBy>
  <cp:revision>64</cp:revision>
  <dcterms:created xsi:type="dcterms:W3CDTF">2017-07-11T16:47:12Z</dcterms:created>
  <dcterms:modified xsi:type="dcterms:W3CDTF">2017-09-26T00:43:36Z</dcterms:modified>
</cp:coreProperties>
</file>