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handoutMasterIdLst>
    <p:handoutMasterId r:id="rId28"/>
  </p:handoutMasterIdLst>
  <p:sldIdLst>
    <p:sldId id="261" r:id="rId2"/>
    <p:sldId id="331" r:id="rId3"/>
    <p:sldId id="332" r:id="rId4"/>
    <p:sldId id="333" r:id="rId5"/>
    <p:sldId id="334" r:id="rId6"/>
    <p:sldId id="335" r:id="rId7"/>
    <p:sldId id="336" r:id="rId8"/>
    <p:sldId id="337" r:id="rId9"/>
    <p:sldId id="340" r:id="rId10"/>
    <p:sldId id="346" r:id="rId11"/>
    <p:sldId id="342" r:id="rId12"/>
    <p:sldId id="358" r:id="rId13"/>
    <p:sldId id="344" r:id="rId14"/>
    <p:sldId id="345" r:id="rId15"/>
    <p:sldId id="359" r:id="rId16"/>
    <p:sldId id="356" r:id="rId17"/>
    <p:sldId id="347" r:id="rId18"/>
    <p:sldId id="349" r:id="rId19"/>
    <p:sldId id="360" r:id="rId20"/>
    <p:sldId id="361" r:id="rId21"/>
    <p:sldId id="350" r:id="rId22"/>
    <p:sldId id="354" r:id="rId23"/>
    <p:sldId id="343" r:id="rId24"/>
    <p:sldId id="355" r:id="rId25"/>
    <p:sldId id="35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850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74" autoAdjust="0"/>
  </p:normalViewPr>
  <p:slideViewPr>
    <p:cSldViewPr snapToGrid="0" snapToObjects="1">
      <p:cViewPr>
        <p:scale>
          <a:sx n="100" d="100"/>
          <a:sy n="100" d="100"/>
        </p:scale>
        <p:origin x="-712" y="-5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A341C-0BF2-104E-B96F-0DE79A0F8F07}" type="datetimeFigureOut">
              <a:rPr lang="en-US" smtClean="0"/>
              <a:t>9/26/17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33F1B7-8186-6E4A-BDDD-D7DAEDBADAE1}" type="slidenum">
              <a:rPr lang="en-US" smtClean="0"/>
              <a:t>‹#›</a:t>
            </a:fld>
            <a:endParaRPr lang="en-US"/>
          </a:p>
        </p:txBody>
      </p:sp>
    </p:spTree>
    <p:extLst>
      <p:ext uri="{BB962C8B-B14F-4D97-AF65-F5344CB8AC3E}">
        <p14:creationId xmlns:p14="http://schemas.microsoft.com/office/powerpoint/2010/main" val="3906330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6E80B8-4F47-3142-83A3-51C1CB41C6FC}" type="datetimeFigureOut">
              <a:rPr lang="en-US" smtClean="0"/>
              <a:t>9/26/17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EF60B-5BD3-8E46-807C-A5DBB065A5D1}" type="slidenum">
              <a:rPr lang="en-US" smtClean="0"/>
              <a:t>‹#›</a:t>
            </a:fld>
            <a:endParaRPr lang="en-US"/>
          </a:p>
        </p:txBody>
      </p:sp>
    </p:spTree>
    <p:extLst>
      <p:ext uri="{BB962C8B-B14F-4D97-AF65-F5344CB8AC3E}">
        <p14:creationId xmlns:p14="http://schemas.microsoft.com/office/powerpoint/2010/main" val="41519795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3EF60B-5BD3-8E46-807C-A5DBB065A5D1}" type="slidenum">
              <a:rPr lang="en-US" smtClean="0"/>
              <a:t>1</a:t>
            </a:fld>
            <a:endParaRPr lang="en-US"/>
          </a:p>
        </p:txBody>
      </p:sp>
    </p:spTree>
    <p:extLst>
      <p:ext uri="{BB962C8B-B14F-4D97-AF65-F5344CB8AC3E}">
        <p14:creationId xmlns:p14="http://schemas.microsoft.com/office/powerpoint/2010/main" val="269559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speak to how often they meet and the interview process.</a:t>
            </a:r>
            <a:endParaRPr lang="en-US" dirty="0"/>
          </a:p>
        </p:txBody>
      </p:sp>
      <p:sp>
        <p:nvSpPr>
          <p:cNvPr id="4" name="Slide Number Placeholder 3"/>
          <p:cNvSpPr>
            <a:spLocks noGrp="1"/>
          </p:cNvSpPr>
          <p:nvPr>
            <p:ph type="sldNum" sz="quarter" idx="10"/>
          </p:nvPr>
        </p:nvSpPr>
        <p:spPr/>
        <p:txBody>
          <a:bodyPr/>
          <a:lstStyle/>
          <a:p>
            <a:fld id="{213EF60B-5BD3-8E46-807C-A5DBB065A5D1}" type="slidenum">
              <a:rPr lang="en-US" smtClean="0"/>
              <a:t>13</a:t>
            </a:fld>
            <a:endParaRPr lang="en-US"/>
          </a:p>
        </p:txBody>
      </p:sp>
    </p:spTree>
    <p:extLst>
      <p:ext uri="{BB962C8B-B14F-4D97-AF65-F5344CB8AC3E}">
        <p14:creationId xmlns:p14="http://schemas.microsoft.com/office/powerpoint/2010/main" val="3762586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speak to all the benefits of the program.</a:t>
            </a:r>
            <a:endParaRPr lang="en-US" dirty="0"/>
          </a:p>
        </p:txBody>
      </p:sp>
      <p:sp>
        <p:nvSpPr>
          <p:cNvPr id="4" name="Slide Number Placeholder 3"/>
          <p:cNvSpPr>
            <a:spLocks noGrp="1"/>
          </p:cNvSpPr>
          <p:nvPr>
            <p:ph type="sldNum" sz="quarter" idx="10"/>
          </p:nvPr>
        </p:nvSpPr>
        <p:spPr/>
        <p:txBody>
          <a:bodyPr/>
          <a:lstStyle/>
          <a:p>
            <a:fld id="{213EF60B-5BD3-8E46-807C-A5DBB065A5D1}" type="slidenum">
              <a:rPr lang="en-US" smtClean="0"/>
              <a:t>14</a:t>
            </a:fld>
            <a:endParaRPr lang="en-US"/>
          </a:p>
        </p:txBody>
      </p:sp>
    </p:spTree>
    <p:extLst>
      <p:ext uri="{BB962C8B-B14F-4D97-AF65-F5344CB8AC3E}">
        <p14:creationId xmlns:p14="http://schemas.microsoft.com/office/powerpoint/2010/main" val="4019882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 to the success and transition into</a:t>
            </a:r>
            <a:r>
              <a:rPr lang="en-US" baseline="0" dirty="0" smtClean="0"/>
              <a:t> Guardian Scholars.</a:t>
            </a:r>
            <a:endParaRPr lang="en-US" dirty="0"/>
          </a:p>
        </p:txBody>
      </p:sp>
      <p:sp>
        <p:nvSpPr>
          <p:cNvPr id="4" name="Slide Number Placeholder 3"/>
          <p:cNvSpPr>
            <a:spLocks noGrp="1"/>
          </p:cNvSpPr>
          <p:nvPr>
            <p:ph type="sldNum" sz="quarter" idx="10"/>
          </p:nvPr>
        </p:nvSpPr>
        <p:spPr/>
        <p:txBody>
          <a:bodyPr/>
          <a:lstStyle/>
          <a:p>
            <a:fld id="{213EF60B-5BD3-8E46-807C-A5DBB065A5D1}" type="slidenum">
              <a:rPr lang="en-US" smtClean="0"/>
              <a:t>17</a:t>
            </a:fld>
            <a:endParaRPr lang="en-US"/>
          </a:p>
        </p:txBody>
      </p:sp>
    </p:spTree>
    <p:extLst>
      <p:ext uri="{BB962C8B-B14F-4D97-AF65-F5344CB8AC3E}">
        <p14:creationId xmlns:p14="http://schemas.microsoft.com/office/powerpoint/2010/main" val="2427621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Meet in person twice a month</a:t>
            </a:r>
          </a:p>
          <a:p>
            <a:r>
              <a:rPr lang="en-US" sz="1200" dirty="0" smtClean="0"/>
              <a:t>Communicate once a week</a:t>
            </a:r>
          </a:p>
          <a:p>
            <a:r>
              <a:rPr lang="en-US" sz="1200" dirty="0" smtClean="0"/>
              <a:t>Attend 2 Promises2Kids events together</a:t>
            </a:r>
          </a:p>
          <a:p>
            <a:endParaRPr lang="en-US" dirty="0"/>
          </a:p>
        </p:txBody>
      </p:sp>
      <p:sp>
        <p:nvSpPr>
          <p:cNvPr id="4" name="Slide Number Placeholder 3"/>
          <p:cNvSpPr>
            <a:spLocks noGrp="1"/>
          </p:cNvSpPr>
          <p:nvPr>
            <p:ph type="sldNum" sz="quarter" idx="10"/>
          </p:nvPr>
        </p:nvSpPr>
        <p:spPr/>
        <p:txBody>
          <a:bodyPr/>
          <a:lstStyle/>
          <a:p>
            <a:fld id="{213EF60B-5BD3-8E46-807C-A5DBB065A5D1}" type="slidenum">
              <a:rPr lang="en-US" smtClean="0"/>
              <a:t>22</a:t>
            </a:fld>
            <a:endParaRPr lang="en-US"/>
          </a:p>
        </p:txBody>
      </p:sp>
    </p:spTree>
    <p:extLst>
      <p:ext uri="{BB962C8B-B14F-4D97-AF65-F5344CB8AC3E}">
        <p14:creationId xmlns:p14="http://schemas.microsoft.com/office/powerpoint/2010/main" val="1270321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01F9CA3-105E-4857-9057-6DB6197DA786}" type="datetimeFigureOut">
              <a:rPr lang="en-US" smtClean="0">
                <a:solidFill>
                  <a:srgbClr val="5668B0"/>
                </a:solidFill>
                <a:latin typeface="Candara"/>
              </a:rPr>
              <a:pPr/>
              <a:t>9/26/17</a:t>
            </a:fld>
            <a:endParaRPr lang="en-US">
              <a:solidFill>
                <a:srgbClr val="5668B0"/>
              </a:solidFill>
              <a:latin typeface="Candara"/>
            </a:endParaRPr>
          </a:p>
        </p:txBody>
      </p:sp>
      <p:sp>
        <p:nvSpPr>
          <p:cNvPr id="5" name="Footer Placeholder 4"/>
          <p:cNvSpPr>
            <a:spLocks noGrp="1"/>
          </p:cNvSpPr>
          <p:nvPr>
            <p:ph type="ftr" sz="quarter" idx="11"/>
          </p:nvPr>
        </p:nvSpPr>
        <p:spPr/>
        <p:txBody>
          <a:bodyPr/>
          <a:lstStyle/>
          <a:p>
            <a:endParaRPr lang="en-US">
              <a:solidFill>
                <a:srgbClr val="5668B0"/>
              </a:solidFill>
              <a:latin typeface="Candara"/>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srgbClr val="5668B0"/>
                </a:solidFill>
                <a:latin typeface="Candara"/>
              </a:rPr>
              <a:pPr/>
              <a:t>‹#›</a:t>
            </a:fld>
            <a:endParaRPr lang="en-US">
              <a:solidFill>
                <a:srgbClr val="5668B0"/>
              </a:solidFill>
              <a:latin typeface="Candar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F9CA3-105E-4857-9057-6DB6197DA786}" type="datetimeFigureOut">
              <a:rPr lang="en-US" smtClean="0">
                <a:solidFill>
                  <a:srgbClr val="5668B0"/>
                </a:solidFill>
                <a:latin typeface="Candara"/>
              </a:rPr>
              <a:pPr/>
              <a:t>9/26/17</a:t>
            </a:fld>
            <a:endParaRPr lang="en-US">
              <a:solidFill>
                <a:srgbClr val="5668B0"/>
              </a:solidFill>
              <a:latin typeface="Candara"/>
            </a:endParaRPr>
          </a:p>
        </p:txBody>
      </p:sp>
      <p:sp>
        <p:nvSpPr>
          <p:cNvPr id="5" name="Footer Placeholder 4"/>
          <p:cNvSpPr>
            <a:spLocks noGrp="1"/>
          </p:cNvSpPr>
          <p:nvPr>
            <p:ph type="ftr" sz="quarter" idx="11"/>
          </p:nvPr>
        </p:nvSpPr>
        <p:spPr/>
        <p:txBody>
          <a:bodyPr/>
          <a:lstStyle/>
          <a:p>
            <a:endParaRPr lang="en-US">
              <a:solidFill>
                <a:srgbClr val="5668B0"/>
              </a:solidFill>
              <a:latin typeface="Candara"/>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srgbClr val="5668B0"/>
                </a:solidFill>
                <a:latin typeface="Candara"/>
              </a:rPr>
              <a:pPr/>
              <a:t>‹#›</a:t>
            </a:fld>
            <a:endParaRPr lang="en-US">
              <a:solidFill>
                <a:srgbClr val="5668B0"/>
              </a:solidFill>
              <a:latin typeface="Candar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01F9CA3-105E-4857-9057-6DB6197DA786}" type="datetimeFigureOut">
              <a:rPr lang="en-US" smtClean="0">
                <a:solidFill>
                  <a:srgbClr val="5668B0"/>
                </a:solidFill>
                <a:latin typeface="Candara"/>
              </a:rPr>
              <a:pPr/>
              <a:t>9/26/17</a:t>
            </a:fld>
            <a:endParaRPr lang="en-US">
              <a:solidFill>
                <a:srgbClr val="5668B0"/>
              </a:solidFill>
              <a:latin typeface="Candara"/>
            </a:endParaRPr>
          </a:p>
        </p:txBody>
      </p:sp>
      <p:sp>
        <p:nvSpPr>
          <p:cNvPr id="5" name="Footer Placeholder 4"/>
          <p:cNvSpPr>
            <a:spLocks noGrp="1"/>
          </p:cNvSpPr>
          <p:nvPr>
            <p:ph type="ftr" sz="quarter" idx="11"/>
          </p:nvPr>
        </p:nvSpPr>
        <p:spPr/>
        <p:txBody>
          <a:bodyPr/>
          <a:lstStyle/>
          <a:p>
            <a:endParaRPr lang="en-US">
              <a:solidFill>
                <a:srgbClr val="5668B0"/>
              </a:solidFill>
              <a:latin typeface="Candara"/>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srgbClr val="5668B0"/>
                </a:solidFill>
                <a:latin typeface="Candara"/>
              </a:rPr>
              <a:pPr/>
              <a:t>‹#›</a:t>
            </a:fld>
            <a:endParaRPr lang="en-US">
              <a:solidFill>
                <a:srgbClr val="5668B0"/>
              </a:solidFill>
              <a:latin typeface="Candara"/>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F9CA3-105E-4857-9057-6DB6197DA786}" type="datetimeFigureOut">
              <a:rPr lang="en-US" smtClean="0">
                <a:solidFill>
                  <a:srgbClr val="5668B0"/>
                </a:solidFill>
                <a:latin typeface="Candara"/>
              </a:rPr>
              <a:pPr/>
              <a:t>9/26/17</a:t>
            </a:fld>
            <a:endParaRPr lang="en-US">
              <a:solidFill>
                <a:srgbClr val="5668B0"/>
              </a:solidFill>
              <a:latin typeface="Candara"/>
            </a:endParaRPr>
          </a:p>
        </p:txBody>
      </p:sp>
      <p:sp>
        <p:nvSpPr>
          <p:cNvPr id="5" name="Footer Placeholder 4"/>
          <p:cNvSpPr>
            <a:spLocks noGrp="1"/>
          </p:cNvSpPr>
          <p:nvPr>
            <p:ph type="ftr" sz="quarter" idx="11"/>
          </p:nvPr>
        </p:nvSpPr>
        <p:spPr/>
        <p:txBody>
          <a:bodyPr/>
          <a:lstStyle/>
          <a:p>
            <a:endParaRPr lang="en-US">
              <a:solidFill>
                <a:srgbClr val="5668B0"/>
              </a:solidFill>
              <a:latin typeface="Candara"/>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srgbClr val="5668B0"/>
                </a:solidFill>
                <a:latin typeface="Candara"/>
              </a:rPr>
              <a:pPr/>
              <a:t>‹#›</a:t>
            </a:fld>
            <a:endParaRPr lang="en-US">
              <a:solidFill>
                <a:srgbClr val="5668B0"/>
              </a:solidFill>
              <a:latin typeface="Candara"/>
            </a:endParaRPr>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solidFill>
                  <a:srgbClr val="5668B0"/>
                </a:solidFill>
                <a:latin typeface="Candara"/>
              </a:rPr>
              <a:pPr/>
              <a:t>9/26/17</a:t>
            </a:fld>
            <a:endParaRPr lang="en-US">
              <a:solidFill>
                <a:srgbClr val="5668B0"/>
              </a:solidFill>
              <a:latin typeface="Candara"/>
            </a:endParaRPr>
          </a:p>
        </p:txBody>
      </p:sp>
      <p:sp>
        <p:nvSpPr>
          <p:cNvPr id="5" name="Footer Placeholder 4"/>
          <p:cNvSpPr>
            <a:spLocks noGrp="1"/>
          </p:cNvSpPr>
          <p:nvPr>
            <p:ph type="ftr" sz="quarter" idx="11"/>
          </p:nvPr>
        </p:nvSpPr>
        <p:spPr/>
        <p:txBody>
          <a:bodyPr/>
          <a:lstStyle/>
          <a:p>
            <a:endParaRPr lang="en-US">
              <a:solidFill>
                <a:srgbClr val="5668B0"/>
              </a:solidFill>
              <a:latin typeface="Candara"/>
            </a:endParaRPr>
          </a:p>
        </p:txBody>
      </p:sp>
      <p:sp>
        <p:nvSpPr>
          <p:cNvPr id="6" name="Slide Number Placeholder 5"/>
          <p:cNvSpPr>
            <a:spLocks noGrp="1"/>
          </p:cNvSpPr>
          <p:nvPr>
            <p:ph type="sldNum" sz="quarter" idx="12"/>
          </p:nvPr>
        </p:nvSpPr>
        <p:spPr/>
        <p:txBody>
          <a:bodyPr/>
          <a:lstStyle/>
          <a:p>
            <a:fld id="{7F5CE407-6216-4202-80E4-A30DC2F709B2}" type="slidenum">
              <a:rPr lang="en-US" smtClean="0">
                <a:solidFill>
                  <a:srgbClr val="5668B0"/>
                </a:solidFill>
                <a:latin typeface="Candara"/>
              </a:rPr>
              <a:pPr/>
              <a:t>‹#›</a:t>
            </a:fld>
            <a:endParaRPr lang="en-US">
              <a:solidFill>
                <a:srgbClr val="5668B0"/>
              </a:solidFill>
              <a:latin typeface="Candar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01F9CA3-105E-4857-9057-6DB6197DA786}" type="datetimeFigureOut">
              <a:rPr lang="en-US" smtClean="0">
                <a:solidFill>
                  <a:srgbClr val="5668B0"/>
                </a:solidFill>
                <a:latin typeface="Candara"/>
              </a:rPr>
              <a:pPr/>
              <a:t>9/26/17</a:t>
            </a:fld>
            <a:endParaRPr lang="en-US">
              <a:solidFill>
                <a:srgbClr val="5668B0"/>
              </a:solidFill>
              <a:latin typeface="Candara"/>
            </a:endParaRPr>
          </a:p>
        </p:txBody>
      </p:sp>
      <p:sp>
        <p:nvSpPr>
          <p:cNvPr id="6" name="Footer Placeholder 5"/>
          <p:cNvSpPr>
            <a:spLocks noGrp="1"/>
          </p:cNvSpPr>
          <p:nvPr>
            <p:ph type="ftr" sz="quarter" idx="11"/>
          </p:nvPr>
        </p:nvSpPr>
        <p:spPr/>
        <p:txBody>
          <a:bodyPr/>
          <a:lstStyle/>
          <a:p>
            <a:endParaRPr lang="en-US">
              <a:solidFill>
                <a:srgbClr val="5668B0"/>
              </a:solidFill>
              <a:latin typeface="Candara"/>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srgbClr val="5668B0"/>
                </a:solidFill>
                <a:latin typeface="Candara"/>
              </a:rPr>
              <a:pPr/>
              <a:t>‹#›</a:t>
            </a:fld>
            <a:endParaRPr lang="en-US">
              <a:solidFill>
                <a:srgbClr val="5668B0"/>
              </a:solidFill>
              <a:latin typeface="Candara"/>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1F9CA3-105E-4857-9057-6DB6197DA786}" type="datetimeFigureOut">
              <a:rPr lang="en-US" smtClean="0">
                <a:solidFill>
                  <a:srgbClr val="5668B0"/>
                </a:solidFill>
                <a:latin typeface="Candara"/>
              </a:rPr>
              <a:pPr/>
              <a:t>9/26/17</a:t>
            </a:fld>
            <a:endParaRPr lang="en-US">
              <a:solidFill>
                <a:srgbClr val="5668B0"/>
              </a:solidFill>
              <a:latin typeface="Candara"/>
            </a:endParaRPr>
          </a:p>
        </p:txBody>
      </p:sp>
      <p:sp>
        <p:nvSpPr>
          <p:cNvPr id="8" name="Footer Placeholder 7"/>
          <p:cNvSpPr>
            <a:spLocks noGrp="1"/>
          </p:cNvSpPr>
          <p:nvPr>
            <p:ph type="ftr" sz="quarter" idx="11"/>
          </p:nvPr>
        </p:nvSpPr>
        <p:spPr/>
        <p:txBody>
          <a:bodyPr/>
          <a:lstStyle/>
          <a:p>
            <a:endParaRPr lang="en-US">
              <a:solidFill>
                <a:srgbClr val="5668B0"/>
              </a:solidFill>
              <a:latin typeface="Candara"/>
            </a:endParaRPr>
          </a:p>
        </p:txBody>
      </p:sp>
      <p:sp>
        <p:nvSpPr>
          <p:cNvPr id="9" name="Slide Number Placeholder 8"/>
          <p:cNvSpPr>
            <a:spLocks noGrp="1"/>
          </p:cNvSpPr>
          <p:nvPr>
            <p:ph type="sldNum" sz="quarter" idx="12"/>
          </p:nvPr>
        </p:nvSpPr>
        <p:spPr/>
        <p:txBody>
          <a:bodyPr/>
          <a:lstStyle/>
          <a:p>
            <a:fld id="{7F5CE407-6216-4202-80E4-A30DC2F709B2}" type="slidenum">
              <a:rPr lang="en-US" smtClean="0">
                <a:solidFill>
                  <a:srgbClr val="5668B0"/>
                </a:solidFill>
                <a:latin typeface="Candara"/>
              </a:rPr>
              <a:pPr/>
              <a:t>‹#›</a:t>
            </a:fld>
            <a:endParaRPr lang="en-US">
              <a:solidFill>
                <a:srgbClr val="5668B0"/>
              </a:solidFill>
              <a:latin typeface="Candar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1F9CA3-105E-4857-9057-6DB6197DA786}" type="datetimeFigureOut">
              <a:rPr lang="en-US" smtClean="0">
                <a:solidFill>
                  <a:srgbClr val="5668B0"/>
                </a:solidFill>
                <a:latin typeface="Candara"/>
              </a:rPr>
              <a:pPr/>
              <a:t>9/26/17</a:t>
            </a:fld>
            <a:endParaRPr lang="en-US">
              <a:solidFill>
                <a:srgbClr val="5668B0"/>
              </a:solidFill>
              <a:latin typeface="Candara"/>
            </a:endParaRPr>
          </a:p>
        </p:txBody>
      </p:sp>
      <p:sp>
        <p:nvSpPr>
          <p:cNvPr id="4" name="Footer Placeholder 3"/>
          <p:cNvSpPr>
            <a:spLocks noGrp="1"/>
          </p:cNvSpPr>
          <p:nvPr>
            <p:ph type="ftr" sz="quarter" idx="11"/>
          </p:nvPr>
        </p:nvSpPr>
        <p:spPr/>
        <p:txBody>
          <a:bodyPr/>
          <a:lstStyle/>
          <a:p>
            <a:endParaRPr lang="en-US">
              <a:solidFill>
                <a:srgbClr val="5668B0"/>
              </a:solidFill>
              <a:latin typeface="Candara"/>
            </a:endParaRPr>
          </a:p>
        </p:txBody>
      </p:sp>
      <p:sp>
        <p:nvSpPr>
          <p:cNvPr id="5" name="Slide Number Placeholder 4"/>
          <p:cNvSpPr>
            <a:spLocks noGrp="1"/>
          </p:cNvSpPr>
          <p:nvPr>
            <p:ph type="sldNum" sz="quarter" idx="12"/>
          </p:nvPr>
        </p:nvSpPr>
        <p:spPr/>
        <p:txBody>
          <a:bodyPr/>
          <a:lstStyle/>
          <a:p>
            <a:fld id="{7F5CE407-6216-4202-80E4-A30DC2F709B2}" type="slidenum">
              <a:rPr lang="en-US" smtClean="0">
                <a:solidFill>
                  <a:srgbClr val="5668B0"/>
                </a:solidFill>
                <a:latin typeface="Candara"/>
              </a:rPr>
              <a:pPr/>
              <a:t>‹#›</a:t>
            </a:fld>
            <a:endParaRPr lang="en-US">
              <a:solidFill>
                <a:srgbClr val="5668B0"/>
              </a:solidFill>
              <a:latin typeface="Candar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01F9CA3-105E-4857-9057-6DB6197DA786}" type="datetimeFigureOut">
              <a:rPr lang="en-US" smtClean="0">
                <a:solidFill>
                  <a:srgbClr val="5668B0"/>
                </a:solidFill>
                <a:latin typeface="Candara"/>
              </a:rPr>
              <a:pPr/>
              <a:t>9/26/17</a:t>
            </a:fld>
            <a:endParaRPr lang="en-US">
              <a:solidFill>
                <a:srgbClr val="5668B0"/>
              </a:solidFill>
              <a:latin typeface="Candara"/>
            </a:endParaRPr>
          </a:p>
        </p:txBody>
      </p:sp>
      <p:sp>
        <p:nvSpPr>
          <p:cNvPr id="3" name="Footer Placeholder 2"/>
          <p:cNvSpPr>
            <a:spLocks noGrp="1"/>
          </p:cNvSpPr>
          <p:nvPr>
            <p:ph type="ftr" sz="quarter" idx="11"/>
          </p:nvPr>
        </p:nvSpPr>
        <p:spPr/>
        <p:txBody>
          <a:bodyPr/>
          <a:lstStyle/>
          <a:p>
            <a:endParaRPr lang="en-US">
              <a:solidFill>
                <a:srgbClr val="5668B0"/>
              </a:solidFill>
              <a:latin typeface="Candara"/>
            </a:endParaRPr>
          </a:p>
        </p:txBody>
      </p:sp>
      <p:sp>
        <p:nvSpPr>
          <p:cNvPr id="4" name="Slide Number Placeholder 3"/>
          <p:cNvSpPr>
            <a:spLocks noGrp="1"/>
          </p:cNvSpPr>
          <p:nvPr>
            <p:ph type="sldNum" sz="quarter" idx="12"/>
          </p:nvPr>
        </p:nvSpPr>
        <p:spPr/>
        <p:txBody>
          <a:bodyPr/>
          <a:lstStyle/>
          <a:p>
            <a:fld id="{7F5CE407-6216-4202-80E4-A30DC2F709B2}" type="slidenum">
              <a:rPr lang="en-US" smtClean="0">
                <a:solidFill>
                  <a:srgbClr val="5668B0"/>
                </a:solidFill>
                <a:latin typeface="Candara"/>
              </a:rPr>
              <a:pPr/>
              <a:t>‹#›</a:t>
            </a:fld>
            <a:endParaRPr lang="en-US">
              <a:solidFill>
                <a:srgbClr val="5668B0"/>
              </a:solidFill>
              <a:latin typeface="Candar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01F9CA3-105E-4857-9057-6DB6197DA786}" type="datetimeFigureOut">
              <a:rPr lang="en-US" smtClean="0">
                <a:solidFill>
                  <a:srgbClr val="5668B0"/>
                </a:solidFill>
                <a:latin typeface="Candara"/>
              </a:rPr>
              <a:pPr/>
              <a:t>9/26/17</a:t>
            </a:fld>
            <a:endParaRPr lang="en-US">
              <a:solidFill>
                <a:srgbClr val="5668B0"/>
              </a:solidFill>
              <a:latin typeface="Candara"/>
            </a:endParaRPr>
          </a:p>
        </p:txBody>
      </p:sp>
      <p:sp>
        <p:nvSpPr>
          <p:cNvPr id="6" name="Footer Placeholder 5"/>
          <p:cNvSpPr>
            <a:spLocks noGrp="1"/>
          </p:cNvSpPr>
          <p:nvPr>
            <p:ph type="ftr" sz="quarter" idx="11"/>
          </p:nvPr>
        </p:nvSpPr>
        <p:spPr/>
        <p:txBody>
          <a:bodyPr/>
          <a:lstStyle/>
          <a:p>
            <a:endParaRPr lang="en-US">
              <a:solidFill>
                <a:srgbClr val="5668B0"/>
              </a:solidFill>
              <a:latin typeface="Candara"/>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srgbClr val="5668B0"/>
                </a:solidFill>
                <a:latin typeface="Candara"/>
              </a:rPr>
              <a:pPr/>
              <a:t>‹#›</a:t>
            </a:fld>
            <a:endParaRPr lang="en-US">
              <a:solidFill>
                <a:srgbClr val="5668B0"/>
              </a:solidFill>
              <a:latin typeface="Candara"/>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solidFill>
                  <a:srgbClr val="5668B0"/>
                </a:solidFill>
                <a:latin typeface="Candara"/>
              </a:rPr>
              <a:pPr/>
              <a:t>9/26/17</a:t>
            </a:fld>
            <a:endParaRPr lang="en-US">
              <a:solidFill>
                <a:srgbClr val="5668B0"/>
              </a:solidFill>
              <a:latin typeface="Candara"/>
            </a:endParaRPr>
          </a:p>
        </p:txBody>
      </p:sp>
      <p:sp>
        <p:nvSpPr>
          <p:cNvPr id="6" name="Footer Placeholder 5"/>
          <p:cNvSpPr>
            <a:spLocks noGrp="1"/>
          </p:cNvSpPr>
          <p:nvPr>
            <p:ph type="ftr" sz="quarter" idx="11"/>
          </p:nvPr>
        </p:nvSpPr>
        <p:spPr/>
        <p:txBody>
          <a:bodyPr/>
          <a:lstStyle/>
          <a:p>
            <a:endParaRPr lang="en-US">
              <a:solidFill>
                <a:srgbClr val="5668B0"/>
              </a:solidFill>
              <a:latin typeface="Candara"/>
            </a:endParaRPr>
          </a:p>
        </p:txBody>
      </p:sp>
      <p:sp>
        <p:nvSpPr>
          <p:cNvPr id="7" name="Slide Number Placeholder 6"/>
          <p:cNvSpPr>
            <a:spLocks noGrp="1"/>
          </p:cNvSpPr>
          <p:nvPr>
            <p:ph type="sldNum" sz="quarter" idx="12"/>
          </p:nvPr>
        </p:nvSpPr>
        <p:spPr/>
        <p:txBody>
          <a:bodyPr/>
          <a:lstStyle/>
          <a:p>
            <a:fld id="{7F5CE407-6216-4202-80E4-A30DC2F709B2}" type="slidenum">
              <a:rPr lang="en-US" smtClean="0">
                <a:solidFill>
                  <a:srgbClr val="5668B0"/>
                </a:solidFill>
                <a:latin typeface="Candara"/>
              </a:rPr>
              <a:pPr/>
              <a:t>‹#›</a:t>
            </a:fld>
            <a:endParaRPr lang="en-US">
              <a:solidFill>
                <a:srgbClr val="5668B0"/>
              </a:solidFill>
              <a:latin typeface="Candara"/>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defTabSz="914400"/>
            <a:fld id="{B01F9CA3-105E-4857-9057-6DB6197DA786}" type="datetimeFigureOut">
              <a:rPr lang="en-US" smtClean="0">
                <a:solidFill>
                  <a:srgbClr val="5668B0"/>
                </a:solidFill>
                <a:latin typeface="Candara"/>
              </a:rPr>
              <a:pPr defTabSz="914400"/>
              <a:t>9/26/17</a:t>
            </a:fld>
            <a:endParaRPr lang="en-US">
              <a:solidFill>
                <a:srgbClr val="5668B0"/>
              </a:solidFill>
              <a:latin typeface="Candar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defTabSz="914400"/>
            <a:endParaRPr lang="en-US">
              <a:solidFill>
                <a:srgbClr val="5668B0"/>
              </a:solidFill>
              <a:latin typeface="Candar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defTabSz="914400"/>
            <a:fld id="{7F5CE407-6216-4202-80E4-A30DC2F709B2}" type="slidenum">
              <a:rPr lang="en-US" smtClean="0">
                <a:solidFill>
                  <a:srgbClr val="5668B0"/>
                </a:solidFill>
                <a:latin typeface="Candara"/>
              </a:rPr>
              <a:pPr defTabSz="914400"/>
              <a:t>‹#›</a:t>
            </a:fld>
            <a:endParaRPr lang="en-US">
              <a:solidFill>
                <a:srgbClr val="5668B0"/>
              </a:solidFill>
              <a:latin typeface="Candar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2.wdp"/><Relationship Id="rId5" Type="http://schemas.openxmlformats.org/officeDocument/2006/relationships/image" Target="../media/image15.png"/><Relationship Id="rId6"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2K_NewLogowtag_rgb.png"/>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739088" y="665223"/>
            <a:ext cx="7765169" cy="4295372"/>
          </a:xfrm>
          <a:prstGeom prst="rect">
            <a:avLst/>
          </a:prstGeom>
        </p:spPr>
      </p:pic>
      <p:sp>
        <p:nvSpPr>
          <p:cNvPr id="3" name="TextBox 2"/>
          <p:cNvSpPr txBox="1"/>
          <p:nvPr/>
        </p:nvSpPr>
        <p:spPr>
          <a:xfrm>
            <a:off x="601133" y="30988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77916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32" y="2881056"/>
            <a:ext cx="7772400" cy="1524000"/>
          </a:xfrm>
        </p:spPr>
        <p:txBody>
          <a:bodyPr/>
          <a:lstStyle/>
          <a:p>
            <a:r>
              <a:rPr lang="en-US" dirty="0" smtClean="0"/>
              <a:t>JUNIOR GUARDIAN SCHOLARS</a:t>
            </a:r>
            <a:endParaRPr lang="en-US" dirty="0"/>
          </a:p>
        </p:txBody>
      </p:sp>
      <p:pic>
        <p:nvPicPr>
          <p:cNvPr id="4" name="Picture 3" descr="P2K_NewLogowtag_rgb.png"/>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b="14269"/>
          <a:stretch/>
        </p:blipFill>
        <p:spPr>
          <a:xfrm>
            <a:off x="2658276" y="921319"/>
            <a:ext cx="4132497" cy="1959737"/>
          </a:xfrm>
          <a:prstGeom prst="rect">
            <a:avLst/>
          </a:prstGeom>
        </p:spPr>
      </p:pic>
      <p:sp>
        <p:nvSpPr>
          <p:cNvPr id="5" name="TextBox 4"/>
          <p:cNvSpPr txBox="1"/>
          <p:nvPr/>
        </p:nvSpPr>
        <p:spPr>
          <a:xfrm>
            <a:off x="271843" y="4875766"/>
            <a:ext cx="8587557" cy="1200329"/>
          </a:xfrm>
          <a:prstGeom prst="rect">
            <a:avLst/>
          </a:prstGeom>
          <a:noFill/>
        </p:spPr>
        <p:txBody>
          <a:bodyPr wrap="square" rtlCol="0">
            <a:spAutoFit/>
          </a:bodyPr>
          <a:lstStyle/>
          <a:p>
            <a:pPr algn="ctr"/>
            <a:r>
              <a:rPr lang="en-US" sz="3600" dirty="0" smtClean="0"/>
              <a:t>Take the time and you’ll be amazing. Give us a year and you’ll gain a lifetime.</a:t>
            </a:r>
            <a:endParaRPr lang="en-US" sz="3600" dirty="0"/>
          </a:p>
        </p:txBody>
      </p:sp>
    </p:spTree>
    <p:extLst>
      <p:ext uri="{BB962C8B-B14F-4D97-AF65-F5344CB8AC3E}">
        <p14:creationId xmlns:p14="http://schemas.microsoft.com/office/powerpoint/2010/main" val="300710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EXPLORATION</a:t>
            </a:r>
            <a:endParaRPr lang="en-US" dirty="0"/>
          </a:p>
        </p:txBody>
      </p:sp>
      <p:sp>
        <p:nvSpPr>
          <p:cNvPr id="3" name="Rectangle 2"/>
          <p:cNvSpPr/>
          <p:nvPr/>
        </p:nvSpPr>
        <p:spPr>
          <a:xfrm>
            <a:off x="2867454" y="2537936"/>
            <a:ext cx="5997146" cy="4216539"/>
          </a:xfrm>
          <a:prstGeom prst="rect">
            <a:avLst/>
          </a:prstGeom>
        </p:spPr>
        <p:txBody>
          <a:bodyPr wrap="square">
            <a:spAutoFit/>
          </a:bodyPr>
          <a:lstStyle/>
          <a:p>
            <a:pPr algn="just"/>
            <a:r>
              <a:rPr lang="en-US" sz="2000" dirty="0">
                <a:solidFill>
                  <a:srgbClr val="1782BF"/>
                </a:solidFill>
              </a:rPr>
              <a:t>High school students in San Diego get the opportunity learn about careers from industry professionals. Students are exposed to careers that need education and careers that they can begin directly after high school</a:t>
            </a:r>
            <a:r>
              <a:rPr lang="en-US" sz="2000" dirty="0" smtClean="0">
                <a:solidFill>
                  <a:srgbClr val="1782BF"/>
                </a:solidFill>
              </a:rPr>
              <a:t>.</a:t>
            </a:r>
          </a:p>
          <a:p>
            <a:pPr>
              <a:lnSpc>
                <a:spcPct val="120000"/>
              </a:lnSpc>
            </a:pPr>
            <a:endParaRPr lang="en-US" sz="2000" dirty="0" smtClean="0">
              <a:solidFill>
                <a:srgbClr val="1782BF"/>
              </a:solidFill>
            </a:endParaRPr>
          </a:p>
          <a:p>
            <a:pPr>
              <a:lnSpc>
                <a:spcPct val="120000"/>
              </a:lnSpc>
            </a:pPr>
            <a:r>
              <a:rPr lang="en-US" sz="2000" dirty="0" smtClean="0">
                <a:solidFill>
                  <a:srgbClr val="1782BF"/>
                </a:solidFill>
              </a:rPr>
              <a:t>Students </a:t>
            </a:r>
            <a:r>
              <a:rPr lang="en-US" sz="2000" dirty="0">
                <a:solidFill>
                  <a:srgbClr val="1782BF"/>
                </a:solidFill>
              </a:rPr>
              <a:t>participate in</a:t>
            </a:r>
          </a:p>
          <a:p>
            <a:pPr marL="285750" indent="-285750">
              <a:lnSpc>
                <a:spcPct val="120000"/>
              </a:lnSpc>
              <a:buFontTx/>
              <a:buChar char="-"/>
            </a:pPr>
            <a:r>
              <a:rPr lang="en-US" sz="2000" dirty="0">
                <a:solidFill>
                  <a:srgbClr val="1782BF"/>
                </a:solidFill>
              </a:rPr>
              <a:t>Behind the scenes tours</a:t>
            </a:r>
          </a:p>
          <a:p>
            <a:pPr marL="285750" indent="-285750">
              <a:lnSpc>
                <a:spcPct val="120000"/>
              </a:lnSpc>
              <a:buFontTx/>
              <a:buChar char="-"/>
            </a:pPr>
            <a:r>
              <a:rPr lang="en-US" sz="2000" dirty="0">
                <a:solidFill>
                  <a:srgbClr val="1782BF"/>
                </a:solidFill>
              </a:rPr>
              <a:t>Hand on learning</a:t>
            </a:r>
          </a:p>
          <a:p>
            <a:pPr marL="285750" indent="-285750">
              <a:lnSpc>
                <a:spcPct val="120000"/>
              </a:lnSpc>
              <a:buFontTx/>
              <a:buChar char="-"/>
            </a:pPr>
            <a:r>
              <a:rPr lang="en-US" sz="2000" dirty="0">
                <a:solidFill>
                  <a:srgbClr val="1782BF"/>
                </a:solidFill>
              </a:rPr>
              <a:t>Panel discussions</a:t>
            </a:r>
          </a:p>
          <a:p>
            <a:pPr marL="285750" indent="-285750">
              <a:lnSpc>
                <a:spcPct val="120000"/>
              </a:lnSpc>
              <a:buFontTx/>
              <a:buChar char="-"/>
            </a:pPr>
            <a:r>
              <a:rPr lang="en-US" sz="2000" dirty="0">
                <a:solidFill>
                  <a:srgbClr val="1782BF"/>
                </a:solidFill>
              </a:rPr>
              <a:t>Pre-Employment Training</a:t>
            </a:r>
          </a:p>
          <a:p>
            <a:pPr algn="just"/>
            <a:endParaRPr lang="en-US" sz="2400" dirty="0">
              <a:solidFill>
                <a:schemeClr val="tx2"/>
              </a:solidFill>
            </a:endParaRPr>
          </a:p>
        </p:txBody>
      </p:sp>
      <p:pic>
        <p:nvPicPr>
          <p:cNvPr id="4" name="Picture 3" descr="20160116_130711-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102" y="2537936"/>
            <a:ext cx="2209798" cy="2413224"/>
          </a:xfrm>
          <a:prstGeom prst="rect">
            <a:avLst/>
          </a:prstGeom>
        </p:spPr>
      </p:pic>
    </p:spTree>
    <p:extLst>
      <p:ext uri="{BB962C8B-B14F-4D97-AF65-F5344CB8AC3E}">
        <p14:creationId xmlns:p14="http://schemas.microsoft.com/office/powerpoint/2010/main" val="2079381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2675467"/>
            <a:ext cx="8229600" cy="3450696"/>
          </a:xfrm>
        </p:spPr>
        <p:txBody>
          <a:bodyPr/>
          <a:lstStyle/>
          <a:p>
            <a:pPr marL="0" indent="0">
              <a:buNone/>
            </a:pPr>
            <a:r>
              <a:rPr lang="en-US" dirty="0" smtClean="0"/>
              <a:t>Challenge – Students were engaged but there was a lack of ability to collect long term program impact data due to students being young, moving placements, and lack of direct care.</a:t>
            </a:r>
          </a:p>
          <a:p>
            <a:pPr marL="0" indent="0">
              <a:buNone/>
            </a:pPr>
            <a:endParaRPr lang="en-US" dirty="0" smtClean="0"/>
          </a:p>
          <a:p>
            <a:pPr marL="0" indent="0">
              <a:buNone/>
            </a:pPr>
            <a:r>
              <a:rPr lang="en-US" dirty="0" smtClean="0"/>
              <a:t>As a result, Career Explorations was changed from a monthly program to a quarterly program that was folded within the larger Junior Guardian Scholars program.</a:t>
            </a:r>
          </a:p>
        </p:txBody>
      </p:sp>
      <p:sp>
        <p:nvSpPr>
          <p:cNvPr id="3" name="Title 1"/>
          <p:cNvSpPr>
            <a:spLocks noGrp="1"/>
          </p:cNvSpPr>
          <p:nvPr>
            <p:ph type="title"/>
          </p:nvPr>
        </p:nvSpPr>
        <p:spPr/>
        <p:txBody>
          <a:bodyPr/>
          <a:lstStyle/>
          <a:p>
            <a:r>
              <a:rPr lang="en-US" dirty="0" smtClean="0"/>
              <a:t>CAREER EXPLORATION</a:t>
            </a:r>
            <a:endParaRPr lang="en-US" dirty="0"/>
          </a:p>
        </p:txBody>
      </p:sp>
    </p:spTree>
    <p:extLst>
      <p:ext uri="{BB962C8B-B14F-4D97-AF65-F5344CB8AC3E}">
        <p14:creationId xmlns:p14="http://schemas.microsoft.com/office/powerpoint/2010/main" val="521686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JUNIOR GUARDIAN SCHOLARS</a:t>
            </a:r>
            <a:endParaRPr lang="en-US" dirty="0"/>
          </a:p>
        </p:txBody>
      </p:sp>
      <p:sp>
        <p:nvSpPr>
          <p:cNvPr id="3" name="Content Placeholder 2"/>
          <p:cNvSpPr>
            <a:spLocks noGrp="1"/>
          </p:cNvSpPr>
          <p:nvPr>
            <p:ph idx="1"/>
          </p:nvPr>
        </p:nvSpPr>
        <p:spPr>
          <a:xfrm>
            <a:off x="685800" y="2366975"/>
            <a:ext cx="7924800" cy="1951685"/>
          </a:xfrm>
        </p:spPr>
        <p:txBody>
          <a:bodyPr>
            <a:normAutofit/>
          </a:bodyPr>
          <a:lstStyle/>
          <a:p>
            <a:pPr marL="0" indent="0" algn="ctr">
              <a:lnSpc>
                <a:spcPct val="150000"/>
              </a:lnSpc>
              <a:buNone/>
            </a:pPr>
            <a:r>
              <a:rPr lang="en-US" sz="2400" dirty="0" smtClean="0"/>
              <a:t>Junior Guardian Scholars participate in unique educational program that prepare them for college and provide exposure to upcoming and advancing career fields.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0" y="4148275"/>
            <a:ext cx="5181600" cy="2406838"/>
          </a:xfrm>
          <a:prstGeom prst="rect">
            <a:avLst/>
          </a:prstGeom>
        </p:spPr>
      </p:pic>
    </p:spTree>
    <p:extLst>
      <p:ext uri="{BB962C8B-B14F-4D97-AF65-F5344CB8AC3E}">
        <p14:creationId xmlns:p14="http://schemas.microsoft.com/office/powerpoint/2010/main" val="11849195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JUNIOR GUARDIAN SCHOLARS</a:t>
            </a:r>
            <a:endParaRPr lang="en-US" dirty="0"/>
          </a:p>
        </p:txBody>
      </p:sp>
      <p:sp>
        <p:nvSpPr>
          <p:cNvPr id="3" name="Content Placeholder 2"/>
          <p:cNvSpPr>
            <a:spLocks noGrp="1"/>
          </p:cNvSpPr>
          <p:nvPr>
            <p:ph idx="1"/>
          </p:nvPr>
        </p:nvSpPr>
        <p:spPr>
          <a:xfrm>
            <a:off x="457201" y="1981200"/>
            <a:ext cx="4318000" cy="4635500"/>
          </a:xfrm>
        </p:spPr>
        <p:txBody>
          <a:bodyPr>
            <a:normAutofit/>
          </a:bodyPr>
          <a:lstStyle/>
          <a:p>
            <a:pPr>
              <a:buFontTx/>
              <a:buChar char="-"/>
            </a:pPr>
            <a:r>
              <a:rPr lang="en-US" sz="2800" dirty="0" smtClean="0">
                <a:latin typeface="Cambria"/>
                <a:cs typeface="Cambria"/>
              </a:rPr>
              <a:t>SAT Preparation</a:t>
            </a:r>
            <a:endParaRPr lang="en-US" sz="2800" dirty="0">
              <a:latin typeface="Cambria"/>
              <a:cs typeface="Cambria"/>
            </a:endParaRPr>
          </a:p>
          <a:p>
            <a:pPr>
              <a:buFontTx/>
              <a:buChar char="-"/>
            </a:pPr>
            <a:r>
              <a:rPr lang="en-US" sz="2800" dirty="0" smtClean="0">
                <a:latin typeface="Cambria"/>
                <a:cs typeface="Cambria"/>
              </a:rPr>
              <a:t>College </a:t>
            </a:r>
            <a:r>
              <a:rPr lang="en-US" sz="2800" dirty="0">
                <a:latin typeface="Cambria"/>
                <a:cs typeface="Cambria"/>
              </a:rPr>
              <a:t>Application Support </a:t>
            </a:r>
            <a:endParaRPr lang="en-US" sz="2800" dirty="0" smtClean="0">
              <a:latin typeface="Cambria"/>
              <a:cs typeface="Cambria"/>
            </a:endParaRPr>
          </a:p>
          <a:p>
            <a:pPr>
              <a:buFontTx/>
              <a:buChar char="-"/>
            </a:pPr>
            <a:r>
              <a:rPr lang="en-US" sz="2800" dirty="0" smtClean="0">
                <a:latin typeface="Cambria"/>
                <a:cs typeface="Cambria"/>
              </a:rPr>
              <a:t>Academic Connections</a:t>
            </a:r>
            <a:endParaRPr lang="en-US" sz="2800" dirty="0">
              <a:latin typeface="Cambria"/>
              <a:cs typeface="Cambria"/>
            </a:endParaRPr>
          </a:p>
          <a:p>
            <a:pPr>
              <a:buFontTx/>
              <a:buChar char="-"/>
            </a:pPr>
            <a:r>
              <a:rPr lang="en-US" sz="2800" dirty="0" smtClean="0">
                <a:latin typeface="Cambria"/>
                <a:cs typeface="Cambria"/>
              </a:rPr>
              <a:t>Exploration </a:t>
            </a:r>
            <a:r>
              <a:rPr lang="en-US" sz="2800" dirty="0">
                <a:latin typeface="Cambria"/>
                <a:cs typeface="Cambria"/>
              </a:rPr>
              <a:t>into </a:t>
            </a:r>
            <a:r>
              <a:rPr lang="en-US" sz="2800" dirty="0" smtClean="0">
                <a:latin typeface="Cambria"/>
                <a:cs typeface="Cambria"/>
              </a:rPr>
              <a:t>STEM and </a:t>
            </a:r>
            <a:r>
              <a:rPr lang="en-US" sz="2800" dirty="0" err="1" smtClean="0">
                <a:latin typeface="Cambria"/>
                <a:cs typeface="Cambria"/>
              </a:rPr>
              <a:t>STEaM</a:t>
            </a:r>
            <a:r>
              <a:rPr lang="en-US" sz="2800" dirty="0" smtClean="0">
                <a:latin typeface="Cambria"/>
                <a:cs typeface="Cambria"/>
              </a:rPr>
              <a:t> fields</a:t>
            </a:r>
          </a:p>
          <a:p>
            <a:pPr>
              <a:buFontTx/>
              <a:buChar char="-"/>
            </a:pPr>
            <a:r>
              <a:rPr lang="en-US" sz="2800" dirty="0" smtClean="0">
                <a:latin typeface="Cambria"/>
                <a:cs typeface="Cambria"/>
              </a:rPr>
              <a:t>Career Assessments</a:t>
            </a:r>
            <a:endParaRPr lang="en-US" sz="2800" dirty="0">
              <a:latin typeface="Cambria"/>
              <a:cs typeface="Cambria"/>
            </a:endParaRPr>
          </a:p>
          <a:p>
            <a:pPr>
              <a:buFontTx/>
              <a:buChar char="-"/>
            </a:pPr>
            <a:r>
              <a:rPr lang="en-US" sz="2800" dirty="0" smtClean="0">
                <a:latin typeface="Cambria"/>
                <a:cs typeface="Cambria"/>
              </a:rPr>
              <a:t>College </a:t>
            </a:r>
            <a:r>
              <a:rPr lang="en-US" sz="2800" dirty="0">
                <a:latin typeface="Cambria"/>
                <a:cs typeface="Cambria"/>
              </a:rPr>
              <a:t>Campus Tours </a:t>
            </a:r>
            <a:endParaRPr lang="en-US" sz="2800" dirty="0" smtClean="0">
              <a:latin typeface="Cambria"/>
              <a:cs typeface="Cambria"/>
            </a:endParaRPr>
          </a:p>
          <a:p>
            <a:pPr>
              <a:buFontTx/>
              <a:buChar char="-"/>
            </a:pPr>
            <a:r>
              <a:rPr lang="en-US" sz="2800" dirty="0" smtClean="0">
                <a:latin typeface="Cambria"/>
                <a:cs typeface="Cambria"/>
              </a:rPr>
              <a:t>Community Service</a:t>
            </a:r>
          </a:p>
          <a:p>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9005" y="2590800"/>
            <a:ext cx="4017795" cy="4025900"/>
          </a:xfrm>
          <a:prstGeom prst="rect">
            <a:avLst/>
          </a:prstGeom>
        </p:spPr>
      </p:pic>
    </p:spTree>
    <p:extLst>
      <p:ext uri="{BB962C8B-B14F-4D97-AF65-F5344CB8AC3E}">
        <p14:creationId xmlns:p14="http://schemas.microsoft.com/office/powerpoint/2010/main" val="17714637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2675466"/>
            <a:ext cx="8229600" cy="3839633"/>
          </a:xfrm>
        </p:spPr>
        <p:txBody>
          <a:bodyPr>
            <a:normAutofit/>
          </a:bodyPr>
          <a:lstStyle/>
          <a:p>
            <a:r>
              <a:rPr lang="en-US" dirty="0" smtClean="0"/>
              <a:t>The Junior Guardian Scholars program was designed to support current foster youth as they pursued post-secondary education at a traditional college or university.</a:t>
            </a:r>
            <a:endParaRPr lang="en-US" dirty="0"/>
          </a:p>
          <a:p>
            <a:r>
              <a:rPr lang="en-US" dirty="0" smtClean="0"/>
              <a:t>There was a lack of support for youth that chose not to attend a four-year institution.</a:t>
            </a:r>
          </a:p>
          <a:p>
            <a:r>
              <a:rPr lang="en-US" dirty="0" smtClean="0"/>
              <a:t>Promises2Kids expanded the Junior Guardian Scholars program to a dual focused model that had specific support and resources for foster youth that went to community college or vocational school </a:t>
            </a:r>
          </a:p>
        </p:txBody>
      </p:sp>
      <p:sp>
        <p:nvSpPr>
          <p:cNvPr id="3" name="Title 1"/>
          <p:cNvSpPr>
            <a:spLocks noGrp="1"/>
          </p:cNvSpPr>
          <p:nvPr>
            <p:ph type="title"/>
          </p:nvPr>
        </p:nvSpPr>
        <p:spPr/>
        <p:txBody>
          <a:bodyPr/>
          <a:lstStyle/>
          <a:p>
            <a:r>
              <a:rPr lang="en-US" dirty="0" smtClean="0"/>
              <a:t>JUNIOR GUARDIAN SCHOLARS</a:t>
            </a:r>
            <a:endParaRPr lang="en-US" dirty="0"/>
          </a:p>
        </p:txBody>
      </p:sp>
      <p:sp>
        <p:nvSpPr>
          <p:cNvPr id="2" name="TextBox 1"/>
          <p:cNvSpPr txBox="1"/>
          <p:nvPr/>
        </p:nvSpPr>
        <p:spPr>
          <a:xfrm>
            <a:off x="457200" y="1911866"/>
            <a:ext cx="3022600" cy="646331"/>
          </a:xfrm>
          <a:prstGeom prst="rect">
            <a:avLst/>
          </a:prstGeom>
          <a:noFill/>
        </p:spPr>
        <p:txBody>
          <a:bodyPr wrap="square" rtlCol="0">
            <a:spAutoFit/>
          </a:bodyPr>
          <a:lstStyle/>
          <a:p>
            <a:r>
              <a:rPr lang="en-US" sz="3600" dirty="0" smtClean="0"/>
              <a:t>EXPANSION</a:t>
            </a:r>
            <a:endParaRPr lang="en-US" sz="3600" dirty="0"/>
          </a:p>
        </p:txBody>
      </p:sp>
    </p:spTree>
    <p:extLst>
      <p:ext uri="{BB962C8B-B14F-4D97-AF65-F5344CB8AC3E}">
        <p14:creationId xmlns:p14="http://schemas.microsoft.com/office/powerpoint/2010/main" val="1261981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JUNIOR GUARDIAN SCHOLARS</a:t>
            </a:r>
            <a:endParaRPr lang="en-US" dirty="0"/>
          </a:p>
        </p:txBody>
      </p:sp>
      <p:sp>
        <p:nvSpPr>
          <p:cNvPr id="2" name="Text Placeholder 1"/>
          <p:cNvSpPr>
            <a:spLocks noGrp="1"/>
          </p:cNvSpPr>
          <p:nvPr>
            <p:ph type="body" idx="1"/>
          </p:nvPr>
        </p:nvSpPr>
        <p:spPr>
          <a:xfrm>
            <a:off x="676656" y="2247900"/>
            <a:ext cx="3822192" cy="876300"/>
          </a:xfrm>
        </p:spPr>
        <p:txBody>
          <a:bodyPr>
            <a:normAutofit/>
          </a:bodyPr>
          <a:lstStyle/>
          <a:p>
            <a:r>
              <a:rPr lang="en-US" dirty="0">
                <a:solidFill>
                  <a:schemeClr val="accent1"/>
                </a:solidFill>
              </a:rPr>
              <a:t>Community </a:t>
            </a:r>
            <a:r>
              <a:rPr lang="en-US" dirty="0" smtClean="0">
                <a:solidFill>
                  <a:schemeClr val="accent1"/>
                </a:solidFill>
              </a:rPr>
              <a:t>College </a:t>
            </a:r>
            <a:r>
              <a:rPr lang="en-US" dirty="0">
                <a:solidFill>
                  <a:schemeClr val="accent1"/>
                </a:solidFill>
              </a:rPr>
              <a:t>or </a:t>
            </a:r>
            <a:r>
              <a:rPr lang="en-US" dirty="0" smtClean="0">
                <a:solidFill>
                  <a:schemeClr val="accent1"/>
                </a:solidFill>
              </a:rPr>
              <a:t>Vocational Education Track</a:t>
            </a:r>
            <a:endParaRPr lang="en-US" dirty="0">
              <a:solidFill>
                <a:schemeClr val="accent1"/>
              </a:solidFill>
            </a:endParaRPr>
          </a:p>
        </p:txBody>
      </p:sp>
      <p:sp>
        <p:nvSpPr>
          <p:cNvPr id="3" name="Content Placeholder 2"/>
          <p:cNvSpPr>
            <a:spLocks noGrp="1"/>
          </p:cNvSpPr>
          <p:nvPr>
            <p:ph sz="half" idx="2"/>
          </p:nvPr>
        </p:nvSpPr>
        <p:spPr>
          <a:xfrm>
            <a:off x="677332" y="3124200"/>
            <a:ext cx="3820055" cy="3001963"/>
          </a:xfrm>
        </p:spPr>
        <p:txBody>
          <a:bodyPr>
            <a:normAutofit fontScale="92500"/>
          </a:bodyPr>
          <a:lstStyle/>
          <a:p>
            <a:pPr marL="0" indent="0">
              <a:buNone/>
            </a:pPr>
            <a:r>
              <a:rPr lang="en-US" sz="2400" dirty="0"/>
              <a:t>Junior Guardian Scholars are offered the support necessary to transition to a community college or a vocational school. This includes housing, tutoring, and care that ensure they complete their two to three year journey. </a:t>
            </a:r>
          </a:p>
          <a:p>
            <a:endParaRPr lang="en-US" dirty="0"/>
          </a:p>
        </p:txBody>
      </p:sp>
      <p:sp>
        <p:nvSpPr>
          <p:cNvPr id="9" name="Text Placeholder 9"/>
          <p:cNvSpPr txBox="1">
            <a:spLocks/>
          </p:cNvSpPr>
          <p:nvPr/>
        </p:nvSpPr>
        <p:spPr>
          <a:xfrm>
            <a:off x="4866745" y="2678114"/>
            <a:ext cx="3822192" cy="639762"/>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Clr>
                <a:schemeClr val="accent1"/>
              </a:buClr>
              <a:buSzPct val="100000"/>
              <a:buFont typeface="Symbol" pitchFamily="18" charset="2"/>
              <a:buNone/>
              <a:defRPr sz="2400" b="0" kern="1200">
                <a:solidFill>
                  <a:schemeClr val="tx2"/>
                </a:solidFill>
                <a:latin typeface="+mj-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600" b="1" kern="1200">
                <a:solidFill>
                  <a:schemeClr val="tx2"/>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9pPr>
          </a:lstStyle>
          <a:p>
            <a:r>
              <a:rPr lang="en-US" dirty="0" smtClean="0">
                <a:solidFill>
                  <a:srgbClr val="073779"/>
                </a:solidFill>
              </a:rPr>
              <a:t>Four-Year Education Track</a:t>
            </a:r>
            <a:endParaRPr lang="en-US" dirty="0">
              <a:solidFill>
                <a:srgbClr val="073779"/>
              </a:solidFill>
            </a:endParaRPr>
          </a:p>
        </p:txBody>
      </p:sp>
      <p:sp>
        <p:nvSpPr>
          <p:cNvPr id="14" name="Content Placeholder 10"/>
          <p:cNvSpPr txBox="1">
            <a:spLocks/>
          </p:cNvSpPr>
          <p:nvPr/>
        </p:nvSpPr>
        <p:spPr>
          <a:xfrm>
            <a:off x="4866745" y="3317876"/>
            <a:ext cx="3820055" cy="2975769"/>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4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4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9pPr>
          </a:lstStyle>
          <a:p>
            <a:pPr marL="0" indent="0">
              <a:buFont typeface="Symbol" pitchFamily="18" charset="2"/>
              <a:buNone/>
            </a:pPr>
            <a:r>
              <a:rPr lang="en-US" sz="2400" dirty="0" smtClean="0"/>
              <a:t>Junior Guardian Scholars are offered the opportunity to explore colleges and have the comprehensive support that ensures they are eligible for both CSU and UC universities. </a:t>
            </a:r>
            <a:endParaRPr lang="en-US" sz="2400" dirty="0"/>
          </a:p>
        </p:txBody>
      </p:sp>
    </p:spTree>
    <p:extLst>
      <p:ext uri="{BB962C8B-B14F-4D97-AF65-F5344CB8AC3E}">
        <p14:creationId xmlns:p14="http://schemas.microsoft.com/office/powerpoint/2010/main" val="4018748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Junior Guardian Scholars Program</a:t>
            </a:r>
            <a:endParaRPr lang="en-US" dirty="0"/>
          </a:p>
        </p:txBody>
      </p:sp>
      <p:sp>
        <p:nvSpPr>
          <p:cNvPr id="3" name="Content Placeholder 2"/>
          <p:cNvSpPr>
            <a:spLocks noGrp="1"/>
          </p:cNvSpPr>
          <p:nvPr>
            <p:ph idx="4294967295"/>
          </p:nvPr>
        </p:nvSpPr>
        <p:spPr>
          <a:xfrm>
            <a:off x="419100" y="2022871"/>
            <a:ext cx="2209800" cy="4114800"/>
          </a:xfrm>
          <a:ln>
            <a:solidFill>
              <a:srgbClr val="212121"/>
            </a:solidFill>
          </a:ln>
        </p:spPr>
        <p:txBody>
          <a:bodyPr/>
          <a:lstStyle/>
          <a:p>
            <a:pPr marL="0" indent="0" algn="ctr">
              <a:buNone/>
            </a:pPr>
            <a:r>
              <a:rPr lang="en-US" b="1" dirty="0">
                <a:latin typeface="Gill Sans Ultra Bold"/>
                <a:cs typeface="Gill Sans Ultra Bold"/>
              </a:rPr>
              <a:t>300</a:t>
            </a:r>
            <a:endParaRPr lang="en-US" dirty="0"/>
          </a:p>
          <a:p>
            <a:pPr marL="0" indent="0" algn="ctr">
              <a:buNone/>
            </a:pPr>
            <a:r>
              <a:rPr lang="en-US" dirty="0"/>
              <a:t>students</a:t>
            </a:r>
          </a:p>
          <a:p>
            <a:pPr marL="0" indent="0" algn="ctr">
              <a:buNone/>
            </a:pPr>
            <a:endParaRPr lang="en-US" dirty="0"/>
          </a:p>
          <a:p>
            <a:pPr marL="0" indent="0" algn="ctr">
              <a:buNone/>
            </a:pPr>
            <a:r>
              <a:rPr lang="en-US" b="1" dirty="0" smtClean="0">
                <a:latin typeface="Gill Sans Ultra Bold"/>
                <a:cs typeface="Gill Sans Ultra Bold"/>
              </a:rPr>
              <a:t>212</a:t>
            </a:r>
            <a:endParaRPr lang="en-US" dirty="0"/>
          </a:p>
          <a:p>
            <a:pPr marL="0" indent="0" algn="ctr">
              <a:buNone/>
            </a:pPr>
            <a:r>
              <a:rPr lang="en-US" dirty="0"/>
              <a:t>will graduate from high </a:t>
            </a:r>
            <a:r>
              <a:rPr lang="en-US" dirty="0" smtClean="0"/>
              <a:t>school</a:t>
            </a:r>
          </a:p>
          <a:p>
            <a:pPr marL="0" indent="0" algn="ctr">
              <a:buNone/>
            </a:pPr>
            <a:endParaRPr lang="en-US" dirty="0" smtClean="0">
              <a:latin typeface="Gill Sans Ultra Bold"/>
              <a:cs typeface="Gill Sans Ultra Bold"/>
            </a:endParaRPr>
          </a:p>
          <a:p>
            <a:pPr marL="0" indent="0" algn="ctr">
              <a:buNone/>
            </a:pPr>
            <a:r>
              <a:rPr lang="en-US" sz="3200" dirty="0" smtClean="0">
                <a:latin typeface="Gill Sans Ultra Bold"/>
                <a:cs typeface="Gill Sans Ultra Bold"/>
              </a:rPr>
              <a:t>70.8</a:t>
            </a:r>
            <a:r>
              <a:rPr lang="en-US" sz="3200" dirty="0" smtClean="0">
                <a:latin typeface="Gill Sans Ultra Bold"/>
                <a:cs typeface="Gill Sans Ultra Bold"/>
              </a:rPr>
              <a:t>%</a:t>
            </a:r>
            <a:endParaRPr lang="en-US" sz="3200" dirty="0">
              <a:latin typeface="Gill Sans Ultra Bold"/>
              <a:cs typeface="Gill Sans Ultra Bold"/>
            </a:endParaRPr>
          </a:p>
          <a:p>
            <a:pPr marL="0" indent="0">
              <a:buNone/>
            </a:pPr>
            <a:endParaRPr lang="en-US" dirty="0"/>
          </a:p>
        </p:txBody>
      </p:sp>
      <p:sp>
        <p:nvSpPr>
          <p:cNvPr id="4" name="Right Arrow 3"/>
          <p:cNvSpPr/>
          <p:nvPr/>
        </p:nvSpPr>
        <p:spPr bwMode="auto">
          <a:xfrm>
            <a:off x="2799273" y="2365104"/>
            <a:ext cx="3543300" cy="1518191"/>
          </a:xfrm>
          <a:prstGeom prst="rightArrow">
            <a:avLst/>
          </a:prstGeom>
          <a:solidFill>
            <a:srgbClr val="3366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5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cs typeface="Gill Sans Ultra Bold"/>
              </a:rPr>
              <a:t>Junior</a:t>
            </a:r>
            <a:r>
              <a:rPr kumimoji="0" lang="en-US" sz="2000" b="0" i="0" u="none" strike="noStrike" cap="none" normalizeH="0" dirty="0" smtClean="0">
                <a:ln>
                  <a:noFill/>
                </a:ln>
                <a:solidFill>
                  <a:schemeClr val="tx1"/>
                </a:solidFill>
                <a:effectLst/>
                <a:cs typeface="Gill Sans Ultra Bold"/>
              </a:rPr>
              <a:t> Guardian </a:t>
            </a:r>
            <a:r>
              <a:rPr lang="en-US" sz="2000" baseline="0" dirty="0" smtClean="0">
                <a:cs typeface="Gill Sans Ultra Bold"/>
              </a:rPr>
              <a:t>Scholars</a:t>
            </a:r>
            <a:endParaRPr kumimoji="0" lang="en-US" sz="2000" b="0" i="0" u="none" strike="noStrike" cap="none" normalizeH="0" baseline="0" dirty="0" smtClean="0">
              <a:ln>
                <a:noFill/>
              </a:ln>
              <a:solidFill>
                <a:schemeClr val="tx1"/>
              </a:solidFill>
              <a:effectLst/>
              <a:cs typeface="Gill Sans Ultra Bold"/>
            </a:endParaRPr>
          </a:p>
        </p:txBody>
      </p:sp>
      <p:sp>
        <p:nvSpPr>
          <p:cNvPr id="6" name="Content Placeholder 2"/>
          <p:cNvSpPr txBox="1">
            <a:spLocks/>
          </p:cNvSpPr>
          <p:nvPr/>
        </p:nvSpPr>
        <p:spPr bwMode="auto">
          <a:xfrm>
            <a:off x="6508235" y="2641600"/>
            <a:ext cx="2076965" cy="3987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47675" indent="-447675" algn="l" rtl="0" eaLnBrk="1" fontAlgn="base" hangingPunct="1">
              <a:spcBef>
                <a:spcPct val="60000"/>
              </a:spcBef>
              <a:spcAft>
                <a:spcPct val="0"/>
              </a:spcAft>
              <a:buClr>
                <a:srgbClr val="663300"/>
              </a:buClr>
              <a:buChar char="•"/>
              <a:defRPr sz="2000">
                <a:solidFill>
                  <a:srgbClr val="824100"/>
                </a:solidFill>
                <a:latin typeface="+mn-lt"/>
                <a:ea typeface="+mn-ea"/>
                <a:cs typeface="+mn-cs"/>
              </a:defRPr>
            </a:lvl1pPr>
            <a:lvl2pPr marL="889000" indent="-439738" algn="l" rtl="0" eaLnBrk="1" fontAlgn="base" hangingPunct="1">
              <a:spcBef>
                <a:spcPct val="20000"/>
              </a:spcBef>
              <a:spcAft>
                <a:spcPct val="0"/>
              </a:spcAft>
              <a:buClr>
                <a:srgbClr val="663300"/>
              </a:buClr>
              <a:buChar char="•"/>
              <a:defRPr>
                <a:solidFill>
                  <a:srgbClr val="824100"/>
                </a:solidFill>
                <a:latin typeface="+mn-lt"/>
                <a:ea typeface="+mn-ea"/>
              </a:defRPr>
            </a:lvl2pPr>
            <a:lvl3pPr marL="1293813" indent="-403225" algn="l" rtl="0" eaLnBrk="1" fontAlgn="base" hangingPunct="1">
              <a:spcBef>
                <a:spcPct val="20000"/>
              </a:spcBef>
              <a:spcAft>
                <a:spcPct val="0"/>
              </a:spcAft>
              <a:buClr>
                <a:srgbClr val="663300"/>
              </a:buClr>
              <a:buChar char="•"/>
              <a:defRPr sz="1600">
                <a:solidFill>
                  <a:srgbClr val="824100"/>
                </a:solidFill>
                <a:latin typeface="+mn-lt"/>
                <a:ea typeface="+mn-ea"/>
              </a:defRPr>
            </a:lvl3pPr>
            <a:lvl4pPr marL="1681163" indent="-385763" algn="l" rtl="0" eaLnBrk="1" fontAlgn="base" hangingPunct="1">
              <a:spcBef>
                <a:spcPct val="20000"/>
              </a:spcBef>
              <a:spcAft>
                <a:spcPct val="0"/>
              </a:spcAft>
              <a:buClr>
                <a:srgbClr val="663300"/>
              </a:buClr>
              <a:buChar char="•"/>
              <a:defRPr sz="1400">
                <a:solidFill>
                  <a:srgbClr val="824100"/>
                </a:solidFill>
                <a:latin typeface="+mn-lt"/>
                <a:ea typeface="+mn-ea"/>
              </a:defRPr>
            </a:lvl4pPr>
            <a:lvl5pPr marL="2070100" indent="-387350" algn="l" rtl="0" eaLnBrk="1" fontAlgn="base" hangingPunct="1">
              <a:spcBef>
                <a:spcPct val="20000"/>
              </a:spcBef>
              <a:spcAft>
                <a:spcPct val="0"/>
              </a:spcAft>
              <a:buClr>
                <a:srgbClr val="663300"/>
              </a:buClr>
              <a:buChar char="•"/>
              <a:defRPr sz="1400">
                <a:solidFill>
                  <a:srgbClr val="824100"/>
                </a:solidFill>
                <a:latin typeface="+mn-lt"/>
                <a:ea typeface="+mn-ea"/>
              </a:defRPr>
            </a:lvl5pPr>
            <a:lvl6pPr marL="2527300" indent="-387350" algn="l" rtl="0" eaLnBrk="1" fontAlgn="base" hangingPunct="1">
              <a:spcBef>
                <a:spcPct val="20000"/>
              </a:spcBef>
              <a:spcAft>
                <a:spcPct val="0"/>
              </a:spcAft>
              <a:buClr>
                <a:srgbClr val="663300"/>
              </a:buClr>
              <a:buChar char="•"/>
              <a:defRPr sz="1400">
                <a:solidFill>
                  <a:srgbClr val="824100"/>
                </a:solidFill>
                <a:latin typeface="+mn-lt"/>
                <a:ea typeface="+mn-ea"/>
              </a:defRPr>
            </a:lvl6pPr>
            <a:lvl7pPr marL="2984500" indent="-387350" algn="l" rtl="0" eaLnBrk="1" fontAlgn="base" hangingPunct="1">
              <a:spcBef>
                <a:spcPct val="20000"/>
              </a:spcBef>
              <a:spcAft>
                <a:spcPct val="0"/>
              </a:spcAft>
              <a:buClr>
                <a:srgbClr val="663300"/>
              </a:buClr>
              <a:buChar char="•"/>
              <a:defRPr sz="1400">
                <a:solidFill>
                  <a:srgbClr val="824100"/>
                </a:solidFill>
                <a:latin typeface="+mn-lt"/>
                <a:ea typeface="+mn-ea"/>
              </a:defRPr>
            </a:lvl7pPr>
            <a:lvl8pPr marL="3441700" indent="-387350" algn="l" rtl="0" eaLnBrk="1" fontAlgn="base" hangingPunct="1">
              <a:spcBef>
                <a:spcPct val="20000"/>
              </a:spcBef>
              <a:spcAft>
                <a:spcPct val="0"/>
              </a:spcAft>
              <a:buClr>
                <a:srgbClr val="663300"/>
              </a:buClr>
              <a:buChar char="•"/>
              <a:defRPr sz="1400">
                <a:solidFill>
                  <a:srgbClr val="824100"/>
                </a:solidFill>
                <a:latin typeface="+mn-lt"/>
                <a:ea typeface="+mn-ea"/>
              </a:defRPr>
            </a:lvl8pPr>
            <a:lvl9pPr marL="3898900" indent="-387350" algn="l" rtl="0" eaLnBrk="1" fontAlgn="base" hangingPunct="1">
              <a:spcBef>
                <a:spcPct val="20000"/>
              </a:spcBef>
              <a:spcAft>
                <a:spcPct val="0"/>
              </a:spcAft>
              <a:buClr>
                <a:srgbClr val="663300"/>
              </a:buClr>
              <a:buChar char="•"/>
              <a:defRPr sz="1400">
                <a:solidFill>
                  <a:srgbClr val="824100"/>
                </a:solidFill>
                <a:latin typeface="+mn-lt"/>
                <a:ea typeface="+mn-ea"/>
              </a:defRPr>
            </a:lvl9pPr>
          </a:lstStyle>
          <a:p>
            <a:pPr marL="0" indent="0" algn="ctr">
              <a:buFontTx/>
              <a:buNone/>
            </a:pPr>
            <a:r>
              <a:rPr lang="en-US" sz="2400" b="1" dirty="0" smtClean="0">
                <a:solidFill>
                  <a:srgbClr val="0850D0"/>
                </a:solidFill>
                <a:latin typeface="Gill Sans Ultra Bold"/>
                <a:cs typeface="Gill Sans Ultra Bold"/>
              </a:rPr>
              <a:t>43</a:t>
            </a:r>
            <a:endParaRPr lang="en-US" sz="2400" dirty="0" smtClean="0">
              <a:solidFill>
                <a:srgbClr val="0850D0"/>
              </a:solidFill>
            </a:endParaRPr>
          </a:p>
          <a:p>
            <a:pPr marL="0" indent="0" algn="ctr">
              <a:spcBef>
                <a:spcPts val="240"/>
              </a:spcBef>
              <a:buFontTx/>
              <a:buNone/>
            </a:pPr>
            <a:r>
              <a:rPr lang="en-US" dirty="0" smtClean="0">
                <a:solidFill>
                  <a:srgbClr val="0850D0"/>
                </a:solidFill>
              </a:rPr>
              <a:t>students</a:t>
            </a:r>
          </a:p>
          <a:p>
            <a:pPr marL="0" indent="0" algn="ctr">
              <a:buFontTx/>
              <a:buNone/>
            </a:pPr>
            <a:endParaRPr lang="en-US" dirty="0" smtClean="0">
              <a:solidFill>
                <a:srgbClr val="0850D0"/>
              </a:solidFill>
            </a:endParaRPr>
          </a:p>
          <a:p>
            <a:pPr marL="0" indent="0" algn="ctr">
              <a:buFontTx/>
              <a:buNone/>
            </a:pPr>
            <a:r>
              <a:rPr lang="en-US" sz="2400" b="1" dirty="0" smtClean="0">
                <a:solidFill>
                  <a:srgbClr val="0850D0"/>
                </a:solidFill>
                <a:latin typeface="Gill Sans Ultra Bold"/>
                <a:cs typeface="Gill Sans Ultra Bold"/>
              </a:rPr>
              <a:t>39</a:t>
            </a:r>
            <a:endParaRPr lang="en-US" sz="2400" dirty="0" smtClean="0">
              <a:solidFill>
                <a:srgbClr val="0850D0"/>
              </a:solidFill>
            </a:endParaRPr>
          </a:p>
          <a:p>
            <a:pPr marL="0" indent="0" algn="ctr">
              <a:spcBef>
                <a:spcPts val="240"/>
              </a:spcBef>
              <a:buFontTx/>
              <a:buNone/>
            </a:pPr>
            <a:r>
              <a:rPr lang="en-US" dirty="0" smtClean="0">
                <a:solidFill>
                  <a:srgbClr val="0850D0"/>
                </a:solidFill>
              </a:rPr>
              <a:t>graduated from  high school</a:t>
            </a:r>
          </a:p>
          <a:p>
            <a:pPr marL="0" indent="0" algn="ctr">
              <a:buFontTx/>
              <a:buNone/>
            </a:pPr>
            <a:endParaRPr lang="en-US" dirty="0" smtClean="0">
              <a:solidFill>
                <a:srgbClr val="0850D0"/>
              </a:solidFill>
              <a:latin typeface="Gill Sans Ultra Bold"/>
              <a:cs typeface="Gill Sans Ultra Bold"/>
            </a:endParaRPr>
          </a:p>
          <a:p>
            <a:pPr marL="0" indent="0" algn="ctr">
              <a:spcBef>
                <a:spcPts val="480"/>
              </a:spcBef>
              <a:buFontTx/>
              <a:buNone/>
            </a:pPr>
            <a:r>
              <a:rPr lang="en-US" sz="4000" dirty="0" smtClean="0">
                <a:solidFill>
                  <a:srgbClr val="0850D0"/>
                </a:solidFill>
                <a:latin typeface="Gill Sans Ultra Bold"/>
                <a:cs typeface="Gill Sans Ultra Bold"/>
              </a:rPr>
              <a:t>90%</a:t>
            </a:r>
          </a:p>
          <a:p>
            <a:pPr marL="0" indent="0">
              <a:buFontTx/>
              <a:buNone/>
            </a:pPr>
            <a:endParaRPr lang="en-US" dirty="0"/>
          </a:p>
        </p:txBody>
      </p:sp>
      <p:sp>
        <p:nvSpPr>
          <p:cNvPr id="7" name="Down Arrow 6"/>
          <p:cNvSpPr/>
          <p:nvPr/>
        </p:nvSpPr>
        <p:spPr bwMode="auto">
          <a:xfrm>
            <a:off x="1409700" y="2933700"/>
            <a:ext cx="228600" cy="3810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8" name="Down Arrow 7"/>
          <p:cNvSpPr/>
          <p:nvPr/>
        </p:nvSpPr>
        <p:spPr bwMode="auto">
          <a:xfrm>
            <a:off x="1409700" y="5033798"/>
            <a:ext cx="228600" cy="3810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3" name="Down Arrow 12"/>
          <p:cNvSpPr/>
          <p:nvPr/>
        </p:nvSpPr>
        <p:spPr bwMode="auto">
          <a:xfrm>
            <a:off x="7404100" y="5313198"/>
            <a:ext cx="342900" cy="3810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sp>
        <p:nvSpPr>
          <p:cNvPr id="14" name="Down Arrow 13"/>
          <p:cNvSpPr/>
          <p:nvPr/>
        </p:nvSpPr>
        <p:spPr bwMode="auto">
          <a:xfrm>
            <a:off x="7404100" y="3619500"/>
            <a:ext cx="342900" cy="3810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4709" y="4000500"/>
            <a:ext cx="3106635" cy="2717800"/>
          </a:xfrm>
          <a:prstGeom prst="rect">
            <a:avLst/>
          </a:prstGeom>
        </p:spPr>
      </p:pic>
    </p:spTree>
    <p:extLst>
      <p:ext uri="{BB962C8B-B14F-4D97-AF65-F5344CB8AC3E}">
        <p14:creationId xmlns:p14="http://schemas.microsoft.com/office/powerpoint/2010/main" val="34605741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32" y="2881056"/>
            <a:ext cx="7772400" cy="1524000"/>
          </a:xfrm>
        </p:spPr>
        <p:txBody>
          <a:bodyPr/>
          <a:lstStyle/>
          <a:p>
            <a:r>
              <a:rPr lang="en-US" dirty="0" smtClean="0"/>
              <a:t>GUARDIAN SCHOLARS</a:t>
            </a:r>
            <a:endParaRPr lang="en-US" dirty="0"/>
          </a:p>
        </p:txBody>
      </p:sp>
      <p:pic>
        <p:nvPicPr>
          <p:cNvPr id="4" name="Picture 3" descr="P2K_NewLogowtag_rgb.png"/>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b="14269"/>
          <a:stretch/>
        </p:blipFill>
        <p:spPr>
          <a:xfrm>
            <a:off x="2658276" y="921319"/>
            <a:ext cx="4132497" cy="1959737"/>
          </a:xfrm>
          <a:prstGeom prst="rect">
            <a:avLst/>
          </a:prstGeom>
        </p:spPr>
      </p:pic>
      <p:sp>
        <p:nvSpPr>
          <p:cNvPr id="5" name="TextBox 4"/>
          <p:cNvSpPr txBox="1"/>
          <p:nvPr/>
        </p:nvSpPr>
        <p:spPr>
          <a:xfrm>
            <a:off x="271843" y="4875766"/>
            <a:ext cx="8587557" cy="1569660"/>
          </a:xfrm>
          <a:prstGeom prst="rect">
            <a:avLst/>
          </a:prstGeom>
          <a:noFill/>
        </p:spPr>
        <p:txBody>
          <a:bodyPr wrap="square" rtlCol="0">
            <a:spAutoFit/>
          </a:bodyPr>
          <a:lstStyle/>
          <a:p>
            <a:pPr algn="ctr"/>
            <a:r>
              <a:rPr lang="en-US" sz="3600" dirty="0">
                <a:cs typeface="Brush Script MT Italic"/>
              </a:rPr>
              <a:t>Education is the most powerful weapon which you can use to change the </a:t>
            </a:r>
            <a:r>
              <a:rPr lang="en-US" sz="3600" dirty="0" smtClean="0">
                <a:cs typeface="Brush Script MT Italic"/>
              </a:rPr>
              <a:t>world</a:t>
            </a:r>
            <a:endParaRPr lang="en-US" sz="2400" dirty="0">
              <a:cs typeface="Brush Script MT Italic"/>
            </a:endParaRPr>
          </a:p>
          <a:p>
            <a:pPr algn="r"/>
            <a:r>
              <a:rPr lang="en-US" sz="2400" dirty="0">
                <a:cs typeface="Brush Script MT Italic"/>
              </a:rPr>
              <a:t>- Nelson Mandela</a:t>
            </a:r>
          </a:p>
        </p:txBody>
      </p:sp>
    </p:spTree>
    <p:extLst>
      <p:ext uri="{BB962C8B-B14F-4D97-AF65-F5344CB8AC3E}">
        <p14:creationId xmlns:p14="http://schemas.microsoft.com/office/powerpoint/2010/main" val="2222520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535767"/>
            <a:ext cx="8229600" cy="3450696"/>
          </a:xfrm>
        </p:spPr>
        <p:txBody>
          <a:bodyPr>
            <a:normAutofit lnSpcReduction="10000"/>
          </a:bodyPr>
          <a:lstStyle/>
          <a:p>
            <a:pPr marL="0" indent="0">
              <a:buNone/>
            </a:pPr>
            <a:r>
              <a:rPr lang="en-US" dirty="0" smtClean="0"/>
              <a:t>Guardian Scholars was established in 2001 as a support for foster youth that had aged out of care and were pursuing post secondary education.</a:t>
            </a:r>
          </a:p>
          <a:p>
            <a:pPr marL="0" indent="0">
              <a:buNone/>
            </a:pPr>
            <a:endParaRPr lang="en-US" dirty="0"/>
          </a:p>
          <a:p>
            <a:pPr marL="0" indent="0">
              <a:buNone/>
            </a:pPr>
            <a:r>
              <a:rPr lang="en-US" dirty="0" smtClean="0"/>
              <a:t>Students were given a stipend twice a year that was based on the assumed costs of the institution they were attending.</a:t>
            </a:r>
          </a:p>
          <a:p>
            <a:pPr marL="742950" indent="-273050"/>
            <a:r>
              <a:rPr lang="en-US" dirty="0" smtClean="0"/>
              <a:t>Four-year students received slightly more than community college students.</a:t>
            </a:r>
          </a:p>
          <a:p>
            <a:pPr marL="742950" indent="-273050"/>
            <a:r>
              <a:rPr lang="en-US" dirty="0" smtClean="0"/>
              <a:t>Stipends were dispersed twice a year.</a:t>
            </a:r>
            <a:endParaRPr lang="en-US" dirty="0"/>
          </a:p>
        </p:txBody>
      </p:sp>
      <p:sp>
        <p:nvSpPr>
          <p:cNvPr id="3" name="Title 2"/>
          <p:cNvSpPr>
            <a:spLocks noGrp="1"/>
          </p:cNvSpPr>
          <p:nvPr>
            <p:ph type="title"/>
          </p:nvPr>
        </p:nvSpPr>
        <p:spPr/>
        <p:txBody>
          <a:bodyPr/>
          <a:lstStyle/>
          <a:p>
            <a:r>
              <a:rPr lang="en-US" dirty="0" smtClean="0"/>
              <a:t>GUARDIAN SCHOLARS</a:t>
            </a:r>
            <a:endParaRPr lang="en-US" dirty="0"/>
          </a:p>
        </p:txBody>
      </p:sp>
    </p:spTree>
    <p:extLst>
      <p:ext uri="{BB962C8B-B14F-4D97-AF65-F5344CB8AC3E}">
        <p14:creationId xmlns:p14="http://schemas.microsoft.com/office/powerpoint/2010/main" val="2256517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3153" y="2701030"/>
            <a:ext cx="8304939" cy="2677656"/>
          </a:xfrm>
          <a:prstGeom prst="rect">
            <a:avLst/>
          </a:prstGeom>
        </p:spPr>
        <p:txBody>
          <a:bodyPr wrap="square">
            <a:spAutoFit/>
          </a:bodyPr>
          <a:lstStyle/>
          <a:p>
            <a:r>
              <a:rPr lang="en-US" sz="2400" dirty="0">
                <a:solidFill>
                  <a:schemeClr val="tx2"/>
                </a:solidFill>
                <a:cs typeface="Palatino"/>
              </a:rPr>
              <a:t>Promises2Kids is a leading non-profit with a commitment to helping foster children live a brighter future.  </a:t>
            </a:r>
          </a:p>
          <a:p>
            <a:endParaRPr lang="en-US" sz="2400" dirty="0">
              <a:solidFill>
                <a:schemeClr val="tx2"/>
              </a:solidFill>
              <a:cs typeface="Palatino"/>
            </a:endParaRPr>
          </a:p>
          <a:p>
            <a:r>
              <a:rPr lang="en-US" sz="2400" dirty="0">
                <a:solidFill>
                  <a:schemeClr val="tx2"/>
                </a:solidFill>
                <a:cs typeface="Palatino"/>
              </a:rPr>
              <a:t>Through our unique services and programs, we respond to the diverse needs of San Diego’s foster </a:t>
            </a:r>
            <a:r>
              <a:rPr lang="en-US" sz="2400" dirty="0" smtClean="0">
                <a:solidFill>
                  <a:schemeClr val="tx2"/>
                </a:solidFill>
                <a:cs typeface="Palatino"/>
              </a:rPr>
              <a:t>children </a:t>
            </a:r>
            <a:r>
              <a:rPr lang="en-US" sz="2400" dirty="0">
                <a:solidFill>
                  <a:schemeClr val="tx2"/>
                </a:solidFill>
                <a:cs typeface="Palatino"/>
              </a:rPr>
              <a:t>of all ages, promoting positive </a:t>
            </a:r>
            <a:r>
              <a:rPr lang="en-US" sz="2400" dirty="0" smtClean="0">
                <a:solidFill>
                  <a:schemeClr val="tx2"/>
                </a:solidFill>
                <a:cs typeface="Palatino"/>
              </a:rPr>
              <a:t>lifelong </a:t>
            </a:r>
            <a:r>
              <a:rPr lang="en-US" sz="2400" dirty="0">
                <a:solidFill>
                  <a:schemeClr val="tx2"/>
                </a:solidFill>
                <a:cs typeface="Palatino"/>
              </a:rPr>
              <a:t>skills they will carry through </a:t>
            </a:r>
            <a:r>
              <a:rPr lang="en-US" sz="2400" dirty="0" smtClean="0">
                <a:solidFill>
                  <a:schemeClr val="tx2"/>
                </a:solidFill>
                <a:cs typeface="Palatino"/>
              </a:rPr>
              <a:t>adulthood</a:t>
            </a:r>
            <a:r>
              <a:rPr lang="en-US" sz="2400" dirty="0">
                <a:solidFill>
                  <a:schemeClr val="tx2"/>
                </a:solidFill>
                <a:cs typeface="Palatino"/>
              </a:rPr>
              <a:t>.  </a:t>
            </a:r>
          </a:p>
        </p:txBody>
      </p:sp>
      <p:pic>
        <p:nvPicPr>
          <p:cNvPr id="8" name="Picture 7" descr="P2K_NewLogowtag_rgb.png"/>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b="14269"/>
          <a:stretch/>
        </p:blipFill>
        <p:spPr>
          <a:xfrm>
            <a:off x="4901637" y="262033"/>
            <a:ext cx="3252121" cy="1542240"/>
          </a:xfrm>
          <a:prstGeom prst="rect">
            <a:avLst/>
          </a:prstGeom>
        </p:spPr>
      </p:pic>
      <p:pic>
        <p:nvPicPr>
          <p:cNvPr id="4" name="Picture 3" descr="000801_0269_019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21287">
            <a:off x="7547100" y="4798902"/>
            <a:ext cx="1213314" cy="1819969"/>
          </a:xfrm>
          <a:prstGeom prst="rect">
            <a:avLst/>
          </a:prstGeom>
        </p:spPr>
      </p:pic>
    </p:spTree>
    <p:extLst>
      <p:ext uri="{BB962C8B-B14F-4D97-AF65-F5344CB8AC3E}">
        <p14:creationId xmlns:p14="http://schemas.microsoft.com/office/powerpoint/2010/main" val="11218413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Guardian Scholars students needed a more robust program that could adapt to their growing needs.</a:t>
            </a:r>
          </a:p>
          <a:p>
            <a:r>
              <a:rPr lang="en-US" dirty="0" smtClean="0"/>
              <a:t>Program launched a community mentor program to help ground students in people outside of the professional system of care</a:t>
            </a:r>
          </a:p>
          <a:p>
            <a:r>
              <a:rPr lang="en-US" dirty="0" smtClean="0"/>
              <a:t>Stipends were dispersed on a monthly basis directly to students to keep them engaged with Promises2Kids and resources in the community.</a:t>
            </a:r>
            <a:endParaRPr lang="en-US" dirty="0"/>
          </a:p>
        </p:txBody>
      </p:sp>
      <p:sp>
        <p:nvSpPr>
          <p:cNvPr id="2" name="Title 1"/>
          <p:cNvSpPr>
            <a:spLocks noGrp="1"/>
          </p:cNvSpPr>
          <p:nvPr>
            <p:ph type="title"/>
          </p:nvPr>
        </p:nvSpPr>
        <p:spPr/>
        <p:txBody>
          <a:bodyPr/>
          <a:lstStyle/>
          <a:p>
            <a:r>
              <a:rPr lang="en-US" dirty="0" smtClean="0"/>
              <a:t>GUARDIAN SCHOLARS</a:t>
            </a:r>
            <a:endParaRPr lang="en-US" dirty="0"/>
          </a:p>
        </p:txBody>
      </p:sp>
    </p:spTree>
    <p:extLst>
      <p:ext uri="{BB962C8B-B14F-4D97-AF65-F5344CB8AC3E}">
        <p14:creationId xmlns:p14="http://schemas.microsoft.com/office/powerpoint/2010/main" val="1839772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GUARDIAN SCHOLARS</a:t>
            </a:r>
            <a:endParaRPr lang="en-US" dirty="0"/>
          </a:p>
        </p:txBody>
      </p:sp>
      <p:sp>
        <p:nvSpPr>
          <p:cNvPr id="3" name="Content Placeholder 2"/>
          <p:cNvSpPr>
            <a:spLocks noGrp="1"/>
          </p:cNvSpPr>
          <p:nvPr>
            <p:ph sz="quarter" idx="13"/>
          </p:nvPr>
        </p:nvSpPr>
        <p:spPr>
          <a:ln>
            <a:solidFill>
              <a:srgbClr val="073779"/>
            </a:solidFill>
          </a:ln>
        </p:spPr>
        <p:txBody>
          <a:bodyPr>
            <a:normAutofit/>
          </a:bodyPr>
          <a:lstStyle/>
          <a:p>
            <a:pPr marL="0" indent="0" algn="ctr">
              <a:lnSpc>
                <a:spcPct val="110000"/>
              </a:lnSpc>
              <a:buNone/>
            </a:pPr>
            <a:r>
              <a:rPr lang="en-US" sz="2400" b="1" dirty="0" smtClean="0"/>
              <a:t>CASE MANAGEMENT</a:t>
            </a:r>
          </a:p>
          <a:p>
            <a:pPr marL="0" indent="0" algn="ctr">
              <a:lnSpc>
                <a:spcPct val="110000"/>
              </a:lnSpc>
              <a:buNone/>
            </a:pPr>
            <a:r>
              <a:rPr lang="en-US" sz="2400" dirty="0" smtClean="0"/>
              <a:t>Scholars are assigned a contact that is with them throughout their time with the Guardian Scholars Program. </a:t>
            </a:r>
          </a:p>
        </p:txBody>
      </p:sp>
      <p:sp>
        <p:nvSpPr>
          <p:cNvPr id="6" name="Content Placeholder 5"/>
          <p:cNvSpPr>
            <a:spLocks noGrp="1"/>
          </p:cNvSpPr>
          <p:nvPr>
            <p:ph sz="quarter" idx="14"/>
          </p:nvPr>
        </p:nvSpPr>
        <p:spPr>
          <a:ln>
            <a:solidFill>
              <a:srgbClr val="073779"/>
            </a:solidFill>
          </a:ln>
        </p:spPr>
        <p:txBody>
          <a:bodyPr/>
          <a:lstStyle/>
          <a:p>
            <a:pPr marL="0" indent="0" algn="ctr">
              <a:lnSpc>
                <a:spcPct val="110000"/>
              </a:lnSpc>
              <a:buNone/>
            </a:pPr>
            <a:r>
              <a:rPr lang="en-US" b="1" dirty="0" smtClean="0"/>
              <a:t>SCHOLARSHIP</a:t>
            </a:r>
            <a:endParaRPr lang="en-US" b="1" dirty="0"/>
          </a:p>
          <a:p>
            <a:pPr marL="0" indent="0" algn="ctr">
              <a:buNone/>
            </a:pPr>
            <a:r>
              <a:rPr lang="en-US" dirty="0"/>
              <a:t>Students receive a $3200 to be dispersed monthly throughout the academic year.</a:t>
            </a:r>
          </a:p>
          <a:p>
            <a:pPr marL="0" indent="0">
              <a:buNone/>
            </a:pPr>
            <a:endParaRPr lang="en-US" dirty="0"/>
          </a:p>
        </p:txBody>
      </p:sp>
      <p:pic>
        <p:nvPicPr>
          <p:cNvPr id="7" name="Picture 6"/>
          <p:cNvPicPr>
            <a:picLocks noChangeAspect="1"/>
          </p:cNvPicPr>
          <p:nvPr/>
        </p:nvPicPr>
        <p:blipFill>
          <a:blip r:embed="rId2" cstate="email">
            <a:extLst>
              <a:ext uri="{BEBA8EAE-BF5A-486C-A8C5-ECC9F3942E4B}">
                <a14:imgProps xmlns:a14="http://schemas.microsoft.com/office/drawing/2010/main">
                  <a14:imgLayer r:embed="rId3">
                    <a14:imgEffect>
                      <a14:backgroundRemoval t="521" b="97917" l="9896" r="89844">
                        <a14:foregroundMark x1="16667" y1="75781" x2="16667" y2="75781"/>
                        <a14:foregroundMark x1="16406" y1="61719" x2="16406" y2="61719"/>
                        <a14:foregroundMark x1="55990" y1="19531" x2="55990" y2="19531"/>
                        <a14:foregroundMark x1="45573" y1="14063" x2="45573" y2="14063"/>
                        <a14:foregroundMark x1="45313" y1="5469" x2="45313" y2="5469"/>
                        <a14:foregroundMark x1="45052" y1="1563" x2="45052" y2="1563"/>
                        <a14:foregroundMark x1="18229" y1="72917" x2="18229" y2="72917"/>
                        <a14:foregroundMark x1="17448" y1="71354" x2="17448" y2="71354"/>
                        <a14:foregroundMark x1="17448" y1="71354" x2="17448" y2="71354"/>
                        <a14:foregroundMark x1="19010" y1="82031" x2="19010" y2="82031"/>
                        <a14:foregroundMark x1="19010" y1="82031" x2="19010" y2="82031"/>
                        <a14:foregroundMark x1="48958" y1="20833" x2="48958" y2="20833"/>
                        <a14:foregroundMark x1="20313" y1="89844" x2="20313" y2="89844"/>
                        <a14:backgroundMark x1="18229" y1="87240" x2="18229" y2="87240"/>
                        <a14:backgroundMark x1="60677" y1="33333" x2="60677" y2="33333"/>
                        <a14:backgroundMark x1="58594" y1="30208" x2="58594" y2="30208"/>
                        <a14:backgroundMark x1="59375" y1="40625" x2="59375" y2="40625"/>
                        <a14:backgroundMark x1="68229" y1="41406" x2="68229" y2="41406"/>
                      </a14:backgroundRemoval>
                    </a14:imgEffect>
                  </a14:imgLayer>
                </a14:imgProps>
              </a:ext>
              <a:ext uri="{28A0092B-C50C-407E-A947-70E740481C1C}">
                <a14:useLocalDpi xmlns:a14="http://schemas.microsoft.com/office/drawing/2010/main"/>
              </a:ext>
            </a:extLst>
          </a:blip>
          <a:stretch>
            <a:fillRect/>
          </a:stretch>
        </p:blipFill>
        <p:spPr>
          <a:xfrm>
            <a:off x="317500" y="4475480"/>
            <a:ext cx="1651000" cy="16510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95552">
            <a:off x="6747434" y="4293835"/>
            <a:ext cx="1718148" cy="1718148"/>
          </a:xfrm>
          <a:prstGeom prst="rect">
            <a:avLst/>
          </a:prstGeom>
        </p:spPr>
      </p:pic>
    </p:spTree>
    <p:extLst>
      <p:ext uri="{BB962C8B-B14F-4D97-AF65-F5344CB8AC3E}">
        <p14:creationId xmlns:p14="http://schemas.microsoft.com/office/powerpoint/2010/main" val="7310633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GUARDIAN SCHOLARS</a:t>
            </a:r>
            <a:endParaRPr lang="en-US" dirty="0"/>
          </a:p>
        </p:txBody>
      </p:sp>
      <p:sp>
        <p:nvSpPr>
          <p:cNvPr id="3" name="Content Placeholder 2"/>
          <p:cNvSpPr>
            <a:spLocks noGrp="1"/>
          </p:cNvSpPr>
          <p:nvPr>
            <p:ph sz="quarter" idx="13"/>
          </p:nvPr>
        </p:nvSpPr>
        <p:spPr>
          <a:ln>
            <a:solidFill>
              <a:srgbClr val="073779"/>
            </a:solidFill>
          </a:ln>
        </p:spPr>
        <p:txBody>
          <a:bodyPr>
            <a:normAutofit/>
          </a:bodyPr>
          <a:lstStyle/>
          <a:p>
            <a:pPr marL="0" indent="0" algn="ctr">
              <a:lnSpc>
                <a:spcPct val="110000"/>
              </a:lnSpc>
              <a:buNone/>
            </a:pPr>
            <a:r>
              <a:rPr lang="en-US" sz="2400" b="1" dirty="0" smtClean="0"/>
              <a:t>MENTORING</a:t>
            </a:r>
          </a:p>
          <a:p>
            <a:pPr marL="0" indent="0" algn="ctr">
              <a:lnSpc>
                <a:spcPct val="110000"/>
              </a:lnSpc>
              <a:buNone/>
            </a:pPr>
            <a:r>
              <a:rPr lang="en-US" sz="2400" dirty="0" smtClean="0"/>
              <a:t>Scholars are paired with a community member that can begin assisting them with their transition to adulthood.</a:t>
            </a:r>
          </a:p>
        </p:txBody>
      </p:sp>
      <p:sp>
        <p:nvSpPr>
          <p:cNvPr id="6" name="Content Placeholder 5"/>
          <p:cNvSpPr>
            <a:spLocks noGrp="1"/>
          </p:cNvSpPr>
          <p:nvPr>
            <p:ph sz="quarter" idx="14"/>
          </p:nvPr>
        </p:nvSpPr>
        <p:spPr>
          <a:ln>
            <a:solidFill>
              <a:srgbClr val="073779"/>
            </a:solidFill>
          </a:ln>
        </p:spPr>
        <p:txBody>
          <a:bodyPr/>
          <a:lstStyle/>
          <a:p>
            <a:pPr marL="0" indent="0" algn="ctr">
              <a:lnSpc>
                <a:spcPct val="110000"/>
              </a:lnSpc>
              <a:buNone/>
            </a:pPr>
            <a:r>
              <a:rPr lang="en-US" b="1" dirty="0" smtClean="0"/>
              <a:t>WORKSHOPS</a:t>
            </a:r>
            <a:endParaRPr lang="en-US" b="1" dirty="0"/>
          </a:p>
          <a:p>
            <a:pPr marL="0" indent="0" algn="ctr">
              <a:buNone/>
            </a:pPr>
            <a:r>
              <a:rPr lang="en-US" dirty="0"/>
              <a:t>Promises2Kids provides workshops and trainings for the students to learn to be successful at school and in life</a:t>
            </a:r>
            <a:r>
              <a:rPr lang="en-US" dirty="0" smtClean="0"/>
              <a:t>.</a:t>
            </a:r>
            <a:endParaRPr lang="en-US" dirty="0"/>
          </a:p>
        </p:txBody>
      </p:sp>
      <p:pic>
        <p:nvPicPr>
          <p:cNvPr id="5" name="Picture 4"/>
          <p:cNvPicPr>
            <a:picLocks noChangeAspect="1"/>
          </p:cNvPicPr>
          <p:nvPr/>
        </p:nvPicPr>
        <p:blipFill>
          <a:blip r:embed="rId3" cstate="email">
            <a:extLst>
              <a:ext uri="{BEBA8EAE-BF5A-486C-A8C5-ECC9F3942E4B}">
                <a14:imgProps xmlns:a14="http://schemas.microsoft.com/office/drawing/2010/main">
                  <a14:imgLayer r:embed="rId4">
                    <a14:imgEffect>
                      <a14:backgroundRemoval t="279" b="100000" l="266" r="100000">
                        <a14:foregroundMark x1="14628" y1="22284" x2="14628" y2="22284"/>
                        <a14:foregroundMark x1="26330" y1="38719" x2="26330" y2="38719"/>
                        <a14:foregroundMark x1="31649" y1="45682" x2="31649" y2="45682"/>
                        <a14:foregroundMark x1="22074" y1="35097" x2="22074" y2="35097"/>
                        <a14:foregroundMark x1="21277" y1="31755" x2="21277" y2="31755"/>
                        <a14:foregroundMark x1="19149" y1="29248" x2="19149" y2="29248"/>
                        <a14:foregroundMark x1="19149" y1="29248" x2="19149" y2="29248"/>
                        <a14:foregroundMark x1="29787" y1="45125" x2="29787" y2="45125"/>
                        <a14:foregroundMark x1="27926" y1="39833" x2="27926" y2="39833"/>
                        <a14:foregroundMark x1="29255" y1="42061" x2="29255" y2="42061"/>
                        <a14:foregroundMark x1="22872" y1="33426" x2="22872" y2="33426"/>
                        <a14:foregroundMark x1="75532" y1="22006" x2="75532" y2="22006"/>
                        <a14:foregroundMark x1="12234" y1="18663" x2="12234" y2="18663"/>
                        <a14:foregroundMark x1="10372" y1="16156" x2="10372" y2="16156"/>
                        <a14:foregroundMark x1="7713" y1="14206" x2="7713" y2="14206"/>
                        <a14:backgroundMark x1="28723" y1="43175" x2="28723" y2="43175"/>
                        <a14:backgroundMark x1="28723" y1="43175" x2="28723" y2="43175"/>
                        <a14:backgroundMark x1="27394" y1="45125" x2="27394" y2="45125"/>
                      </a14:backgroundRemoval>
                    </a14:imgEffect>
                  </a14:imgLayer>
                </a14:imgProps>
              </a:ext>
              <a:ext uri="{28A0092B-C50C-407E-A947-70E740481C1C}">
                <a14:useLocalDpi xmlns:a14="http://schemas.microsoft.com/office/drawing/2010/main"/>
              </a:ext>
            </a:extLst>
          </a:blip>
          <a:stretch>
            <a:fillRect/>
          </a:stretch>
        </p:blipFill>
        <p:spPr>
          <a:xfrm>
            <a:off x="6982909" y="4709160"/>
            <a:ext cx="1373691" cy="1311583"/>
          </a:xfrm>
          <a:prstGeom prst="rect">
            <a:avLst/>
          </a:prstGeom>
        </p:spPr>
      </p:pic>
      <p:pic>
        <p:nvPicPr>
          <p:cNvPr id="7" name="Picture 6"/>
          <p:cNvPicPr>
            <a:picLocks noChangeAspect="1"/>
          </p:cNvPicPr>
          <p:nvPr/>
        </p:nvPicPr>
        <p:blipFill>
          <a:blip r:embed="rId5" cstate="email">
            <a:extLst>
              <a:ext uri="{BEBA8EAE-BF5A-486C-A8C5-ECC9F3942E4B}">
                <a14:imgProps xmlns:a14="http://schemas.microsoft.com/office/drawing/2010/main">
                  <a14:imgLayer r:embed="rId6">
                    <a14:imgEffect>
                      <a14:backgroundRemoval t="8222" b="90000" l="1556" r="90000"/>
                    </a14:imgEffect>
                  </a14:imgLayer>
                </a14:imgProps>
              </a:ext>
              <a:ext uri="{28A0092B-C50C-407E-A947-70E740481C1C}">
                <a14:useLocalDpi xmlns:a14="http://schemas.microsoft.com/office/drawing/2010/main"/>
              </a:ext>
            </a:extLst>
          </a:blip>
          <a:stretch>
            <a:fillRect/>
          </a:stretch>
        </p:blipFill>
        <p:spPr>
          <a:xfrm>
            <a:off x="803655" y="4889500"/>
            <a:ext cx="1368045" cy="1368045"/>
          </a:xfrm>
          <a:prstGeom prst="rect">
            <a:avLst/>
          </a:prstGeom>
        </p:spPr>
      </p:pic>
    </p:spTree>
    <p:extLst>
      <p:ext uri="{BB962C8B-B14F-4D97-AF65-F5344CB8AC3E}">
        <p14:creationId xmlns:p14="http://schemas.microsoft.com/office/powerpoint/2010/main" val="33453579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924800" cy="879475"/>
          </a:xfrm>
        </p:spPr>
        <p:txBody>
          <a:bodyPr/>
          <a:lstStyle/>
          <a:p>
            <a:r>
              <a:rPr lang="en-US" dirty="0" smtClean="0"/>
              <a:t>The Promises2Kids Difference</a:t>
            </a:r>
            <a:endParaRPr lang="en-US" dirty="0"/>
          </a:p>
        </p:txBody>
      </p:sp>
      <p:pic>
        <p:nvPicPr>
          <p:cNvPr id="22" name="Picture 21"/>
          <p:cNvPicPr>
            <a:picLocks noChangeAspect="1"/>
          </p:cNvPicPr>
          <p:nvPr/>
        </p:nvPicPr>
        <p:blipFill>
          <a:blip r:embed="rId2" cstate="email">
            <a:extLst>
              <a:ext uri="{BEBA8EAE-BF5A-486C-A8C5-ECC9F3942E4B}">
                <a14:imgProps xmlns:a14="http://schemas.microsoft.com/office/drawing/2010/main">
                  <a14:imgLayer r:embed="rId3">
                    <a14:imgEffect>
                      <a14:backgroundRemoval t="667" b="100000" l="0" r="100000"/>
                    </a14:imgEffect>
                  </a14:imgLayer>
                </a14:imgProps>
              </a:ext>
              <a:ext uri="{28A0092B-C50C-407E-A947-70E740481C1C}">
                <a14:useLocalDpi xmlns:a14="http://schemas.microsoft.com/office/drawing/2010/main"/>
              </a:ext>
            </a:extLst>
          </a:blip>
          <a:stretch>
            <a:fillRect/>
          </a:stretch>
        </p:blipFill>
        <p:spPr>
          <a:xfrm>
            <a:off x="2743200" y="1981200"/>
            <a:ext cx="3657600" cy="4343400"/>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83493">
            <a:off x="7381397" y="1614291"/>
            <a:ext cx="1649990" cy="911619"/>
          </a:xfrm>
          <a:prstGeom prst="rect">
            <a:avLst/>
          </a:prstGeom>
        </p:spPr>
      </p:pic>
      <p:pic>
        <p:nvPicPr>
          <p:cNvPr id="4" name="Picture 3" descr="P2K_NewLogowtag_cmyk.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9100" y="4646168"/>
            <a:ext cx="2786005" cy="1538732"/>
          </a:xfrm>
          <a:prstGeom prst="rect">
            <a:avLst/>
          </a:prstGeom>
        </p:spPr>
      </p:pic>
      <p:sp>
        <p:nvSpPr>
          <p:cNvPr id="14" name="Content Placeholder 2"/>
          <p:cNvSpPr txBox="1">
            <a:spLocks/>
          </p:cNvSpPr>
          <p:nvPr/>
        </p:nvSpPr>
        <p:spPr bwMode="auto">
          <a:xfrm>
            <a:off x="250851" y="2119231"/>
            <a:ext cx="2494154" cy="46667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47675" indent="-447675" algn="l" rtl="0" eaLnBrk="1" fontAlgn="base" hangingPunct="1">
              <a:spcBef>
                <a:spcPct val="60000"/>
              </a:spcBef>
              <a:spcAft>
                <a:spcPct val="0"/>
              </a:spcAft>
              <a:buClr>
                <a:srgbClr val="663300"/>
              </a:buClr>
              <a:buChar char="•"/>
              <a:defRPr sz="2000">
                <a:solidFill>
                  <a:srgbClr val="824100"/>
                </a:solidFill>
                <a:latin typeface="+mn-lt"/>
                <a:ea typeface="+mn-ea"/>
                <a:cs typeface="+mn-cs"/>
              </a:defRPr>
            </a:lvl1pPr>
            <a:lvl2pPr marL="889000" indent="-439738" algn="l" rtl="0" eaLnBrk="1" fontAlgn="base" hangingPunct="1">
              <a:spcBef>
                <a:spcPct val="20000"/>
              </a:spcBef>
              <a:spcAft>
                <a:spcPct val="0"/>
              </a:spcAft>
              <a:buClr>
                <a:srgbClr val="663300"/>
              </a:buClr>
              <a:buChar char="•"/>
              <a:defRPr>
                <a:solidFill>
                  <a:srgbClr val="824100"/>
                </a:solidFill>
                <a:latin typeface="+mn-lt"/>
                <a:ea typeface="+mn-ea"/>
              </a:defRPr>
            </a:lvl2pPr>
            <a:lvl3pPr marL="1293813" indent="-403225" algn="l" rtl="0" eaLnBrk="1" fontAlgn="base" hangingPunct="1">
              <a:spcBef>
                <a:spcPct val="20000"/>
              </a:spcBef>
              <a:spcAft>
                <a:spcPct val="0"/>
              </a:spcAft>
              <a:buClr>
                <a:srgbClr val="663300"/>
              </a:buClr>
              <a:buChar char="•"/>
              <a:defRPr sz="1600">
                <a:solidFill>
                  <a:srgbClr val="824100"/>
                </a:solidFill>
                <a:latin typeface="+mn-lt"/>
                <a:ea typeface="+mn-ea"/>
              </a:defRPr>
            </a:lvl3pPr>
            <a:lvl4pPr marL="1681163" indent="-385763" algn="l" rtl="0" eaLnBrk="1" fontAlgn="base" hangingPunct="1">
              <a:spcBef>
                <a:spcPct val="20000"/>
              </a:spcBef>
              <a:spcAft>
                <a:spcPct val="0"/>
              </a:spcAft>
              <a:buClr>
                <a:srgbClr val="663300"/>
              </a:buClr>
              <a:buChar char="•"/>
              <a:defRPr sz="1400">
                <a:solidFill>
                  <a:srgbClr val="824100"/>
                </a:solidFill>
                <a:latin typeface="+mn-lt"/>
                <a:ea typeface="+mn-ea"/>
              </a:defRPr>
            </a:lvl4pPr>
            <a:lvl5pPr marL="2070100" indent="-387350" algn="l" rtl="0" eaLnBrk="1" fontAlgn="base" hangingPunct="1">
              <a:spcBef>
                <a:spcPct val="20000"/>
              </a:spcBef>
              <a:spcAft>
                <a:spcPct val="0"/>
              </a:spcAft>
              <a:buClr>
                <a:srgbClr val="663300"/>
              </a:buClr>
              <a:buChar char="•"/>
              <a:defRPr sz="1400">
                <a:solidFill>
                  <a:srgbClr val="824100"/>
                </a:solidFill>
                <a:latin typeface="+mn-lt"/>
                <a:ea typeface="+mn-ea"/>
              </a:defRPr>
            </a:lvl5pPr>
            <a:lvl6pPr marL="2527300" indent="-387350" algn="l" rtl="0" eaLnBrk="1" fontAlgn="base" hangingPunct="1">
              <a:spcBef>
                <a:spcPct val="20000"/>
              </a:spcBef>
              <a:spcAft>
                <a:spcPct val="0"/>
              </a:spcAft>
              <a:buClr>
                <a:srgbClr val="663300"/>
              </a:buClr>
              <a:buChar char="•"/>
              <a:defRPr sz="1400">
                <a:solidFill>
                  <a:srgbClr val="824100"/>
                </a:solidFill>
                <a:latin typeface="+mn-lt"/>
                <a:ea typeface="+mn-ea"/>
              </a:defRPr>
            </a:lvl6pPr>
            <a:lvl7pPr marL="2984500" indent="-387350" algn="l" rtl="0" eaLnBrk="1" fontAlgn="base" hangingPunct="1">
              <a:spcBef>
                <a:spcPct val="20000"/>
              </a:spcBef>
              <a:spcAft>
                <a:spcPct val="0"/>
              </a:spcAft>
              <a:buClr>
                <a:srgbClr val="663300"/>
              </a:buClr>
              <a:buChar char="•"/>
              <a:defRPr sz="1400">
                <a:solidFill>
                  <a:srgbClr val="824100"/>
                </a:solidFill>
                <a:latin typeface="+mn-lt"/>
                <a:ea typeface="+mn-ea"/>
              </a:defRPr>
            </a:lvl7pPr>
            <a:lvl8pPr marL="3441700" indent="-387350" algn="l" rtl="0" eaLnBrk="1" fontAlgn="base" hangingPunct="1">
              <a:spcBef>
                <a:spcPct val="20000"/>
              </a:spcBef>
              <a:spcAft>
                <a:spcPct val="0"/>
              </a:spcAft>
              <a:buClr>
                <a:srgbClr val="663300"/>
              </a:buClr>
              <a:buChar char="•"/>
              <a:defRPr sz="1400">
                <a:solidFill>
                  <a:srgbClr val="824100"/>
                </a:solidFill>
                <a:latin typeface="+mn-lt"/>
                <a:ea typeface="+mn-ea"/>
              </a:defRPr>
            </a:lvl8pPr>
            <a:lvl9pPr marL="3898900" indent="-387350" algn="l" rtl="0" eaLnBrk="1" fontAlgn="base" hangingPunct="1">
              <a:spcBef>
                <a:spcPct val="20000"/>
              </a:spcBef>
              <a:spcAft>
                <a:spcPct val="0"/>
              </a:spcAft>
              <a:buClr>
                <a:srgbClr val="663300"/>
              </a:buClr>
              <a:buChar char="•"/>
              <a:defRPr sz="1400">
                <a:solidFill>
                  <a:srgbClr val="824100"/>
                </a:solidFill>
                <a:latin typeface="+mn-lt"/>
                <a:ea typeface="+mn-ea"/>
              </a:defRPr>
            </a:lvl9pPr>
          </a:lstStyle>
          <a:p>
            <a:pPr marL="0" indent="0" algn="ctr">
              <a:lnSpc>
                <a:spcPct val="50000"/>
              </a:lnSpc>
              <a:buNone/>
            </a:pPr>
            <a:endParaRPr lang="en-US" dirty="0" smtClean="0"/>
          </a:p>
          <a:p>
            <a:pPr marL="0" indent="0" algn="ctr">
              <a:spcBef>
                <a:spcPts val="0"/>
              </a:spcBef>
              <a:buNone/>
            </a:pPr>
            <a:r>
              <a:rPr lang="en-US" sz="1800" b="1" dirty="0" smtClean="0">
                <a:solidFill>
                  <a:schemeClr val="accent1"/>
                </a:solidFill>
                <a:latin typeface="Palatino"/>
                <a:cs typeface="Palatino"/>
              </a:rPr>
              <a:t>300</a:t>
            </a:r>
            <a:endParaRPr lang="en-US" sz="1800" dirty="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students</a:t>
            </a:r>
            <a:endParaRPr lang="en-US" sz="1800" dirty="0" smtClean="0">
              <a:solidFill>
                <a:schemeClr val="accent1"/>
              </a:solidFill>
              <a:latin typeface="Palatino"/>
              <a:cs typeface="Palatino"/>
            </a:endParaRPr>
          </a:p>
          <a:p>
            <a:pPr marL="0" indent="0" algn="ctr">
              <a:spcBef>
                <a:spcPts val="0"/>
              </a:spcBef>
              <a:buNone/>
            </a:pPr>
            <a:endParaRPr lang="en-US" sz="1800" b="1" dirty="0" smtClean="0">
              <a:solidFill>
                <a:schemeClr val="accent1"/>
              </a:solidFill>
              <a:latin typeface="Palatino"/>
              <a:cs typeface="Palatino"/>
            </a:endParaRPr>
          </a:p>
          <a:p>
            <a:pPr marL="0" indent="0" algn="ctr">
              <a:spcBef>
                <a:spcPts val="0"/>
              </a:spcBef>
              <a:buNone/>
            </a:pPr>
            <a:endParaRPr lang="en-US" sz="1800" b="1" dirty="0">
              <a:solidFill>
                <a:schemeClr val="accent1"/>
              </a:solidFill>
              <a:latin typeface="Palatino"/>
              <a:cs typeface="Palatino"/>
            </a:endParaRPr>
          </a:p>
          <a:p>
            <a:pPr marL="0" indent="0" algn="ctr">
              <a:spcBef>
                <a:spcPts val="0"/>
              </a:spcBef>
              <a:buNone/>
            </a:pPr>
            <a:r>
              <a:rPr lang="en-US" sz="1800" b="1" dirty="0" smtClean="0">
                <a:solidFill>
                  <a:schemeClr val="accent1"/>
                </a:solidFill>
                <a:latin typeface="Palatino"/>
                <a:cs typeface="Palatino"/>
              </a:rPr>
              <a:t>212</a:t>
            </a:r>
            <a:endParaRPr lang="en-US" sz="1800" b="1" dirty="0" smtClean="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will graduate from high school</a:t>
            </a:r>
          </a:p>
          <a:p>
            <a:pPr marL="0" indent="0" algn="ctr">
              <a:spcBef>
                <a:spcPts val="0"/>
              </a:spcBef>
              <a:buNone/>
            </a:pPr>
            <a:endParaRPr lang="en-US" sz="1800" b="1" dirty="0" smtClean="0">
              <a:solidFill>
                <a:schemeClr val="accent1"/>
              </a:solidFill>
              <a:latin typeface="Palatino"/>
              <a:cs typeface="Palatino"/>
            </a:endParaRPr>
          </a:p>
          <a:p>
            <a:pPr marL="0" indent="0" algn="ctr">
              <a:spcBef>
                <a:spcPts val="0"/>
              </a:spcBef>
              <a:buNone/>
            </a:pPr>
            <a:endParaRPr lang="en-US" sz="1800" b="1" dirty="0" smtClean="0">
              <a:solidFill>
                <a:schemeClr val="accent1"/>
              </a:solidFill>
              <a:latin typeface="Palatino"/>
              <a:cs typeface="Palatino"/>
            </a:endParaRPr>
          </a:p>
          <a:p>
            <a:pPr marL="0" indent="0" algn="ctr">
              <a:spcBef>
                <a:spcPts val="0"/>
              </a:spcBef>
              <a:buNone/>
            </a:pPr>
            <a:r>
              <a:rPr lang="en-US" sz="1800" b="1" dirty="0" smtClean="0">
                <a:solidFill>
                  <a:schemeClr val="accent1"/>
                </a:solidFill>
                <a:latin typeface="Palatino"/>
                <a:cs typeface="Palatino"/>
              </a:rPr>
              <a:t>116</a:t>
            </a:r>
            <a:endParaRPr lang="en-US" sz="1800" b="1" dirty="0" smtClean="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will attend </a:t>
            </a:r>
            <a:r>
              <a:rPr lang="en-US" sz="1800" dirty="0" smtClean="0">
                <a:solidFill>
                  <a:schemeClr val="accent1"/>
                </a:solidFill>
                <a:latin typeface="Palatino"/>
                <a:cs typeface="Palatino"/>
              </a:rPr>
              <a:t>college</a:t>
            </a:r>
            <a:endParaRPr lang="en-US" sz="1800" dirty="0">
              <a:solidFill>
                <a:schemeClr val="accent1"/>
              </a:solidFill>
              <a:latin typeface="Palatino"/>
              <a:cs typeface="Palatino"/>
            </a:endParaRPr>
          </a:p>
          <a:p>
            <a:pPr marL="0" indent="0" algn="ctr">
              <a:spcBef>
                <a:spcPts val="0"/>
              </a:spcBef>
              <a:buNone/>
            </a:pPr>
            <a:endParaRPr lang="en-US" sz="1800" b="1" dirty="0" smtClean="0">
              <a:solidFill>
                <a:schemeClr val="accent1"/>
              </a:solidFill>
              <a:latin typeface="Palatino"/>
              <a:cs typeface="Palatino"/>
            </a:endParaRPr>
          </a:p>
          <a:p>
            <a:pPr marL="0" indent="0" algn="ctr">
              <a:spcBef>
                <a:spcPts val="0"/>
              </a:spcBef>
              <a:buNone/>
            </a:pPr>
            <a:endParaRPr lang="en-US" sz="1800" b="1" dirty="0" smtClean="0">
              <a:solidFill>
                <a:schemeClr val="accent1"/>
              </a:solidFill>
              <a:latin typeface="Palatino"/>
              <a:cs typeface="Palatino"/>
            </a:endParaRPr>
          </a:p>
          <a:p>
            <a:pPr marL="0" indent="0" algn="ctr">
              <a:spcBef>
                <a:spcPts val="0"/>
              </a:spcBef>
              <a:buNone/>
            </a:pPr>
            <a:r>
              <a:rPr lang="en-US" sz="1800" b="1" dirty="0" smtClean="0">
                <a:solidFill>
                  <a:schemeClr val="accent1"/>
                </a:solidFill>
                <a:latin typeface="Palatino"/>
                <a:cs typeface="Palatino"/>
              </a:rPr>
              <a:t>9</a:t>
            </a:r>
            <a:endParaRPr lang="en-US" sz="1800" b="1" dirty="0" smtClean="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will earn a college degree</a:t>
            </a:r>
            <a:endParaRPr lang="en-US" sz="1800" dirty="0">
              <a:solidFill>
                <a:schemeClr val="accent1"/>
              </a:solidFill>
              <a:latin typeface="Palatino"/>
              <a:cs typeface="Palatino"/>
            </a:endParaRPr>
          </a:p>
        </p:txBody>
      </p:sp>
      <p:sp>
        <p:nvSpPr>
          <p:cNvPr id="15" name="Down Arrow 14"/>
          <p:cNvSpPr/>
          <p:nvPr/>
        </p:nvSpPr>
        <p:spPr>
          <a:xfrm>
            <a:off x="1369222" y="5404854"/>
            <a:ext cx="256062" cy="3871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Down Arrow 15"/>
          <p:cNvSpPr/>
          <p:nvPr/>
        </p:nvSpPr>
        <p:spPr>
          <a:xfrm>
            <a:off x="1369222" y="4345880"/>
            <a:ext cx="256062" cy="3871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Down Arrow 16"/>
          <p:cNvSpPr/>
          <p:nvPr/>
        </p:nvSpPr>
        <p:spPr>
          <a:xfrm>
            <a:off x="1369222" y="2985698"/>
            <a:ext cx="256062" cy="3871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ontent Placeholder 2"/>
          <p:cNvSpPr txBox="1">
            <a:spLocks/>
          </p:cNvSpPr>
          <p:nvPr/>
        </p:nvSpPr>
        <p:spPr bwMode="auto">
          <a:xfrm>
            <a:off x="6400800" y="2070100"/>
            <a:ext cx="2494154" cy="46597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47675" indent="-447675" algn="l" rtl="0" eaLnBrk="1" fontAlgn="base" hangingPunct="1">
              <a:spcBef>
                <a:spcPct val="60000"/>
              </a:spcBef>
              <a:spcAft>
                <a:spcPct val="0"/>
              </a:spcAft>
              <a:buClr>
                <a:srgbClr val="663300"/>
              </a:buClr>
              <a:buChar char="•"/>
              <a:defRPr sz="2000">
                <a:solidFill>
                  <a:srgbClr val="824100"/>
                </a:solidFill>
                <a:latin typeface="+mn-lt"/>
                <a:ea typeface="+mn-ea"/>
                <a:cs typeface="+mn-cs"/>
              </a:defRPr>
            </a:lvl1pPr>
            <a:lvl2pPr marL="889000" indent="-439738" algn="l" rtl="0" eaLnBrk="1" fontAlgn="base" hangingPunct="1">
              <a:spcBef>
                <a:spcPct val="20000"/>
              </a:spcBef>
              <a:spcAft>
                <a:spcPct val="0"/>
              </a:spcAft>
              <a:buClr>
                <a:srgbClr val="663300"/>
              </a:buClr>
              <a:buChar char="•"/>
              <a:defRPr>
                <a:solidFill>
                  <a:srgbClr val="824100"/>
                </a:solidFill>
                <a:latin typeface="+mn-lt"/>
                <a:ea typeface="+mn-ea"/>
              </a:defRPr>
            </a:lvl2pPr>
            <a:lvl3pPr marL="1293813" indent="-403225" algn="l" rtl="0" eaLnBrk="1" fontAlgn="base" hangingPunct="1">
              <a:spcBef>
                <a:spcPct val="20000"/>
              </a:spcBef>
              <a:spcAft>
                <a:spcPct val="0"/>
              </a:spcAft>
              <a:buClr>
                <a:srgbClr val="663300"/>
              </a:buClr>
              <a:buChar char="•"/>
              <a:defRPr sz="1600">
                <a:solidFill>
                  <a:srgbClr val="824100"/>
                </a:solidFill>
                <a:latin typeface="+mn-lt"/>
                <a:ea typeface="+mn-ea"/>
              </a:defRPr>
            </a:lvl3pPr>
            <a:lvl4pPr marL="1681163" indent="-385763" algn="l" rtl="0" eaLnBrk="1" fontAlgn="base" hangingPunct="1">
              <a:spcBef>
                <a:spcPct val="20000"/>
              </a:spcBef>
              <a:spcAft>
                <a:spcPct val="0"/>
              </a:spcAft>
              <a:buClr>
                <a:srgbClr val="663300"/>
              </a:buClr>
              <a:buChar char="•"/>
              <a:defRPr sz="1400">
                <a:solidFill>
                  <a:srgbClr val="824100"/>
                </a:solidFill>
                <a:latin typeface="+mn-lt"/>
                <a:ea typeface="+mn-ea"/>
              </a:defRPr>
            </a:lvl4pPr>
            <a:lvl5pPr marL="2070100" indent="-387350" algn="l" rtl="0" eaLnBrk="1" fontAlgn="base" hangingPunct="1">
              <a:spcBef>
                <a:spcPct val="20000"/>
              </a:spcBef>
              <a:spcAft>
                <a:spcPct val="0"/>
              </a:spcAft>
              <a:buClr>
                <a:srgbClr val="663300"/>
              </a:buClr>
              <a:buChar char="•"/>
              <a:defRPr sz="1400">
                <a:solidFill>
                  <a:srgbClr val="824100"/>
                </a:solidFill>
                <a:latin typeface="+mn-lt"/>
                <a:ea typeface="+mn-ea"/>
              </a:defRPr>
            </a:lvl5pPr>
            <a:lvl6pPr marL="2527300" indent="-387350" algn="l" rtl="0" eaLnBrk="1" fontAlgn="base" hangingPunct="1">
              <a:spcBef>
                <a:spcPct val="20000"/>
              </a:spcBef>
              <a:spcAft>
                <a:spcPct val="0"/>
              </a:spcAft>
              <a:buClr>
                <a:srgbClr val="663300"/>
              </a:buClr>
              <a:buChar char="•"/>
              <a:defRPr sz="1400">
                <a:solidFill>
                  <a:srgbClr val="824100"/>
                </a:solidFill>
                <a:latin typeface="+mn-lt"/>
                <a:ea typeface="+mn-ea"/>
              </a:defRPr>
            </a:lvl6pPr>
            <a:lvl7pPr marL="2984500" indent="-387350" algn="l" rtl="0" eaLnBrk="1" fontAlgn="base" hangingPunct="1">
              <a:spcBef>
                <a:spcPct val="20000"/>
              </a:spcBef>
              <a:spcAft>
                <a:spcPct val="0"/>
              </a:spcAft>
              <a:buClr>
                <a:srgbClr val="663300"/>
              </a:buClr>
              <a:buChar char="•"/>
              <a:defRPr sz="1400">
                <a:solidFill>
                  <a:srgbClr val="824100"/>
                </a:solidFill>
                <a:latin typeface="+mn-lt"/>
                <a:ea typeface="+mn-ea"/>
              </a:defRPr>
            </a:lvl7pPr>
            <a:lvl8pPr marL="3441700" indent="-387350" algn="l" rtl="0" eaLnBrk="1" fontAlgn="base" hangingPunct="1">
              <a:spcBef>
                <a:spcPct val="20000"/>
              </a:spcBef>
              <a:spcAft>
                <a:spcPct val="0"/>
              </a:spcAft>
              <a:buClr>
                <a:srgbClr val="663300"/>
              </a:buClr>
              <a:buChar char="•"/>
              <a:defRPr sz="1400">
                <a:solidFill>
                  <a:srgbClr val="824100"/>
                </a:solidFill>
                <a:latin typeface="+mn-lt"/>
                <a:ea typeface="+mn-ea"/>
              </a:defRPr>
            </a:lvl8pPr>
            <a:lvl9pPr marL="3898900" indent="-387350" algn="l" rtl="0" eaLnBrk="1" fontAlgn="base" hangingPunct="1">
              <a:spcBef>
                <a:spcPct val="20000"/>
              </a:spcBef>
              <a:spcAft>
                <a:spcPct val="0"/>
              </a:spcAft>
              <a:buClr>
                <a:srgbClr val="663300"/>
              </a:buClr>
              <a:buChar char="•"/>
              <a:defRPr sz="1400">
                <a:solidFill>
                  <a:srgbClr val="824100"/>
                </a:solidFill>
                <a:latin typeface="+mn-lt"/>
                <a:ea typeface="+mn-ea"/>
              </a:defRPr>
            </a:lvl9pPr>
          </a:lstStyle>
          <a:p>
            <a:pPr marL="0" indent="0" algn="ctr">
              <a:lnSpc>
                <a:spcPct val="50000"/>
              </a:lnSpc>
              <a:buNone/>
            </a:pPr>
            <a:endParaRPr lang="en-US" dirty="0" smtClean="0"/>
          </a:p>
          <a:p>
            <a:pPr marL="0" indent="0" algn="ctr">
              <a:spcBef>
                <a:spcPts val="0"/>
              </a:spcBef>
              <a:buNone/>
            </a:pPr>
            <a:r>
              <a:rPr lang="en-US" sz="1800" b="1" dirty="0" smtClean="0">
                <a:solidFill>
                  <a:schemeClr val="accent1"/>
                </a:solidFill>
                <a:latin typeface="Palatino"/>
                <a:cs typeface="Palatino"/>
              </a:rPr>
              <a:t>300</a:t>
            </a:r>
            <a:endParaRPr lang="en-US" sz="1800" dirty="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students</a:t>
            </a:r>
            <a:endParaRPr lang="en-US" sz="1800" dirty="0" smtClean="0">
              <a:solidFill>
                <a:schemeClr val="accent1"/>
              </a:solidFill>
              <a:latin typeface="Palatino"/>
              <a:cs typeface="Palatino"/>
            </a:endParaRPr>
          </a:p>
          <a:p>
            <a:pPr marL="0" indent="0" algn="ctr">
              <a:spcBef>
                <a:spcPts val="0"/>
              </a:spcBef>
              <a:buNone/>
            </a:pPr>
            <a:endParaRPr lang="en-US" sz="1800" b="1" dirty="0" smtClean="0">
              <a:solidFill>
                <a:schemeClr val="accent1"/>
              </a:solidFill>
              <a:latin typeface="Palatino"/>
              <a:cs typeface="Palatino"/>
            </a:endParaRPr>
          </a:p>
          <a:p>
            <a:pPr marL="0" indent="0" algn="ctr">
              <a:spcBef>
                <a:spcPts val="0"/>
              </a:spcBef>
              <a:buNone/>
            </a:pPr>
            <a:endParaRPr lang="en-US" sz="1800" b="1" dirty="0">
              <a:solidFill>
                <a:schemeClr val="accent1"/>
              </a:solidFill>
              <a:latin typeface="Palatino"/>
              <a:cs typeface="Palatino"/>
            </a:endParaRPr>
          </a:p>
          <a:p>
            <a:pPr marL="0" indent="0" algn="ctr">
              <a:spcBef>
                <a:spcPts val="0"/>
              </a:spcBef>
              <a:buNone/>
            </a:pPr>
            <a:r>
              <a:rPr lang="en-US" sz="1800" b="1" dirty="0" smtClean="0">
                <a:solidFill>
                  <a:schemeClr val="accent1"/>
                </a:solidFill>
                <a:latin typeface="Palatino"/>
                <a:cs typeface="Palatino"/>
              </a:rPr>
              <a:t>270</a:t>
            </a:r>
            <a:endParaRPr lang="en-US" sz="1800" b="1" dirty="0" smtClean="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will graduate from high school</a:t>
            </a:r>
          </a:p>
          <a:p>
            <a:pPr marL="0" indent="0" algn="ctr">
              <a:spcBef>
                <a:spcPts val="0"/>
              </a:spcBef>
              <a:buNone/>
            </a:pPr>
            <a:endParaRPr lang="en-US" sz="1800" b="1" dirty="0" smtClean="0">
              <a:solidFill>
                <a:schemeClr val="accent1"/>
              </a:solidFill>
              <a:latin typeface="Palatino"/>
              <a:cs typeface="Palatino"/>
            </a:endParaRPr>
          </a:p>
          <a:p>
            <a:pPr marL="0" indent="0" algn="ctr">
              <a:spcBef>
                <a:spcPts val="0"/>
              </a:spcBef>
              <a:buNone/>
            </a:pPr>
            <a:endParaRPr lang="en-US" sz="1800" b="1" dirty="0" smtClean="0">
              <a:solidFill>
                <a:schemeClr val="accent1"/>
              </a:solidFill>
              <a:latin typeface="Palatino"/>
              <a:cs typeface="Palatino"/>
            </a:endParaRPr>
          </a:p>
          <a:p>
            <a:pPr marL="0" indent="0" algn="ctr">
              <a:spcBef>
                <a:spcPts val="0"/>
              </a:spcBef>
              <a:buNone/>
            </a:pPr>
            <a:r>
              <a:rPr lang="en-US" sz="1800" b="1" dirty="0" smtClean="0">
                <a:solidFill>
                  <a:schemeClr val="accent1"/>
                </a:solidFill>
                <a:latin typeface="Palatino"/>
                <a:cs typeface="Palatino"/>
              </a:rPr>
              <a:t>243</a:t>
            </a:r>
            <a:endParaRPr lang="en-US" sz="1800" b="1" dirty="0" smtClean="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will attend </a:t>
            </a:r>
            <a:r>
              <a:rPr lang="en-US" sz="1800" dirty="0" smtClean="0">
                <a:solidFill>
                  <a:schemeClr val="accent1"/>
                </a:solidFill>
                <a:latin typeface="Palatino"/>
                <a:cs typeface="Palatino"/>
              </a:rPr>
              <a:t>college</a:t>
            </a:r>
            <a:endParaRPr lang="en-US" sz="1800" dirty="0">
              <a:solidFill>
                <a:schemeClr val="accent1"/>
              </a:solidFill>
              <a:latin typeface="Palatino"/>
              <a:cs typeface="Palatino"/>
            </a:endParaRPr>
          </a:p>
          <a:p>
            <a:pPr marL="0" indent="0" algn="ctr">
              <a:spcBef>
                <a:spcPts val="0"/>
              </a:spcBef>
              <a:buNone/>
            </a:pPr>
            <a:endParaRPr lang="en-US" sz="1800" b="1" dirty="0" smtClean="0">
              <a:solidFill>
                <a:schemeClr val="accent1"/>
              </a:solidFill>
              <a:latin typeface="Palatino"/>
              <a:cs typeface="Palatino"/>
            </a:endParaRPr>
          </a:p>
          <a:p>
            <a:pPr marL="0" indent="0" algn="ctr">
              <a:spcBef>
                <a:spcPts val="0"/>
              </a:spcBef>
              <a:buNone/>
            </a:pPr>
            <a:endParaRPr lang="en-US" sz="1800" b="1" dirty="0" smtClean="0">
              <a:solidFill>
                <a:schemeClr val="accent1"/>
              </a:solidFill>
              <a:latin typeface="Palatino"/>
              <a:cs typeface="Palatino"/>
            </a:endParaRPr>
          </a:p>
          <a:p>
            <a:pPr marL="0" indent="0" algn="ctr">
              <a:spcBef>
                <a:spcPts val="0"/>
              </a:spcBef>
              <a:buNone/>
            </a:pPr>
            <a:r>
              <a:rPr lang="en-US" sz="1800" b="1" dirty="0" smtClean="0">
                <a:solidFill>
                  <a:schemeClr val="accent1"/>
                </a:solidFill>
                <a:latin typeface="Palatino"/>
                <a:cs typeface="Palatino"/>
              </a:rPr>
              <a:t>194</a:t>
            </a:r>
            <a:endParaRPr lang="en-US" sz="1800" b="1" dirty="0" smtClean="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will earn a college degree</a:t>
            </a:r>
            <a:endParaRPr lang="en-US" sz="1800" dirty="0">
              <a:solidFill>
                <a:schemeClr val="accent1"/>
              </a:solidFill>
              <a:latin typeface="Palatino"/>
              <a:cs typeface="Palatino"/>
            </a:endParaRPr>
          </a:p>
        </p:txBody>
      </p:sp>
      <p:sp>
        <p:nvSpPr>
          <p:cNvPr id="31" name="Down Arrow 30"/>
          <p:cNvSpPr/>
          <p:nvPr/>
        </p:nvSpPr>
        <p:spPr>
          <a:xfrm>
            <a:off x="7519171" y="5366349"/>
            <a:ext cx="256062" cy="3871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Down Arrow 31"/>
          <p:cNvSpPr/>
          <p:nvPr/>
        </p:nvSpPr>
        <p:spPr>
          <a:xfrm>
            <a:off x="7519171" y="4259012"/>
            <a:ext cx="256062" cy="3871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Down Arrow 32"/>
          <p:cNvSpPr/>
          <p:nvPr/>
        </p:nvSpPr>
        <p:spPr>
          <a:xfrm>
            <a:off x="7519171" y="2899471"/>
            <a:ext cx="256062" cy="3871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7728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GUARDIAN SCHOLARS</a:t>
            </a:r>
            <a:endParaRPr lang="en-US" dirty="0"/>
          </a:p>
        </p:txBody>
      </p:sp>
      <p:sp>
        <p:nvSpPr>
          <p:cNvPr id="3" name="Content Placeholder 2"/>
          <p:cNvSpPr>
            <a:spLocks noGrp="1"/>
          </p:cNvSpPr>
          <p:nvPr>
            <p:ph idx="1"/>
          </p:nvPr>
        </p:nvSpPr>
        <p:spPr>
          <a:xfrm>
            <a:off x="685800" y="2565401"/>
            <a:ext cx="7924800" cy="812800"/>
          </a:xfrm>
        </p:spPr>
        <p:txBody>
          <a:bodyPr/>
          <a:lstStyle/>
          <a:p>
            <a:pPr marL="0" indent="0" algn="ctr">
              <a:buNone/>
            </a:pPr>
            <a:r>
              <a:rPr lang="en-US" sz="3600" dirty="0" smtClean="0"/>
              <a:t>In their own words… Student Voice</a:t>
            </a:r>
            <a:endParaRPr lang="en-US" sz="3600" dirty="0"/>
          </a:p>
        </p:txBody>
      </p:sp>
      <p:pic>
        <p:nvPicPr>
          <p:cNvPr id="4" name="Picture 3" descr="THE Group Photo.jpg"/>
          <p:cNvPicPr>
            <a:picLocks noChangeAspect="1"/>
          </p:cNvPicPr>
          <p:nvPr/>
        </p:nvPicPr>
        <p:blipFill rotWithShape="1">
          <a:blip r:embed="rId2">
            <a:extLst>
              <a:ext uri="{28A0092B-C50C-407E-A947-70E740481C1C}">
                <a14:useLocalDpi xmlns:a14="http://schemas.microsoft.com/office/drawing/2010/main" val="0"/>
              </a:ext>
            </a:extLst>
          </a:blip>
          <a:srcRect t="27814" b="26582"/>
          <a:stretch/>
        </p:blipFill>
        <p:spPr>
          <a:xfrm>
            <a:off x="457200" y="3378201"/>
            <a:ext cx="8301486" cy="2527205"/>
          </a:xfrm>
          <a:prstGeom prst="rect">
            <a:avLst/>
          </a:prstGeom>
        </p:spPr>
      </p:pic>
      <p:sp>
        <p:nvSpPr>
          <p:cNvPr id="7" name="Content Placeholder 2"/>
          <p:cNvSpPr txBox="1">
            <a:spLocks/>
          </p:cNvSpPr>
          <p:nvPr/>
        </p:nvSpPr>
        <p:spPr>
          <a:xfrm>
            <a:off x="685800" y="5905406"/>
            <a:ext cx="7924800" cy="8128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lang="en-US" sz="3600" dirty="0" smtClean="0"/>
              <a:t>2017 – 2018 Guardian Scholars</a:t>
            </a:r>
            <a:endParaRPr lang="en-US" sz="3600" dirty="0"/>
          </a:p>
        </p:txBody>
      </p:sp>
    </p:spTree>
    <p:extLst>
      <p:ext uri="{BB962C8B-B14F-4D97-AF65-F5344CB8AC3E}">
        <p14:creationId xmlns:p14="http://schemas.microsoft.com/office/powerpoint/2010/main" val="5477808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432" y="4914660"/>
            <a:ext cx="7772400" cy="1524000"/>
          </a:xfrm>
        </p:spPr>
        <p:txBody>
          <a:bodyPr>
            <a:normAutofit/>
          </a:bodyPr>
          <a:lstStyle/>
          <a:p>
            <a:r>
              <a:rPr lang="en-US" sz="8800" dirty="0" smtClean="0">
                <a:solidFill>
                  <a:schemeClr val="tx1"/>
                </a:solidFill>
              </a:rPr>
              <a:t>THANK YOU</a:t>
            </a:r>
            <a:endParaRPr lang="en-US" sz="8800" dirty="0">
              <a:solidFill>
                <a:schemeClr val="tx1"/>
              </a:solidFill>
            </a:endParaRPr>
          </a:p>
        </p:txBody>
      </p:sp>
      <p:pic>
        <p:nvPicPr>
          <p:cNvPr id="4" name="Picture 3" descr="P2K_NewLogowtag_rgb.png"/>
          <p:cNvPicPr>
            <a:picLocks noChangeAspect="1"/>
          </p:cNvPicPr>
          <p:nvPr/>
        </p:nvPicPr>
        <p:blipFill>
          <a:blip r:embed="rId2" cstate="print">
            <a:biLevel thresh="25000"/>
            <a:extLst>
              <a:ext uri="{28A0092B-C50C-407E-A947-70E740481C1C}">
                <a14:useLocalDpi xmlns:a14="http://schemas.microsoft.com/office/drawing/2010/main"/>
              </a:ext>
            </a:extLst>
          </a:blip>
          <a:stretch>
            <a:fillRect/>
          </a:stretch>
        </p:blipFill>
        <p:spPr>
          <a:xfrm>
            <a:off x="1475689" y="423923"/>
            <a:ext cx="6322112" cy="3497132"/>
          </a:xfrm>
          <a:prstGeom prst="rect">
            <a:avLst/>
          </a:prstGeom>
        </p:spPr>
      </p:pic>
    </p:spTree>
    <p:extLst>
      <p:ext uri="{BB962C8B-B14F-4D97-AF65-F5344CB8AC3E}">
        <p14:creationId xmlns:p14="http://schemas.microsoft.com/office/powerpoint/2010/main" val="279778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3153" y="2479276"/>
            <a:ext cx="8304939" cy="4241161"/>
          </a:xfrm>
          <a:prstGeom prst="rect">
            <a:avLst/>
          </a:prstGeom>
        </p:spPr>
        <p:txBody>
          <a:bodyPr wrap="square">
            <a:spAutoFit/>
          </a:bodyPr>
          <a:lstStyle/>
          <a:p>
            <a:r>
              <a:rPr lang="en-US" sz="2800" b="1" dirty="0" smtClean="0">
                <a:solidFill>
                  <a:srgbClr val="1782BF"/>
                </a:solidFill>
                <a:cs typeface="Palatino"/>
              </a:rPr>
              <a:t>A.B. and Jessie Polinsky Children’s Center</a:t>
            </a:r>
          </a:p>
          <a:p>
            <a:endParaRPr lang="en-US" sz="2000" dirty="0">
              <a:solidFill>
                <a:srgbClr val="1782BF"/>
              </a:solidFill>
              <a:cs typeface="Palatino"/>
            </a:endParaRPr>
          </a:p>
          <a:p>
            <a:pPr>
              <a:lnSpc>
                <a:spcPct val="120000"/>
              </a:lnSpc>
            </a:pPr>
            <a:r>
              <a:rPr lang="en-US" sz="2000" dirty="0">
                <a:solidFill>
                  <a:srgbClr val="1782BF"/>
                </a:solidFill>
                <a:cs typeface="Palatino"/>
              </a:rPr>
              <a:t>San Diego’s emergency shelter for children who cannot remain at home as a result of abuse or neglect.  Promises2Kids provides programs at the A.B. &amp; Jessie Polinsky Center that </a:t>
            </a:r>
            <a:r>
              <a:rPr lang="en-US" sz="2000" dirty="0" smtClean="0">
                <a:solidFill>
                  <a:srgbClr val="1782BF"/>
                </a:solidFill>
                <a:cs typeface="Palatino"/>
              </a:rPr>
              <a:t>emphasize </a:t>
            </a:r>
            <a:r>
              <a:rPr lang="en-US" sz="2000" dirty="0">
                <a:solidFill>
                  <a:srgbClr val="1782BF"/>
                </a:solidFill>
                <a:cs typeface="Palatino"/>
              </a:rPr>
              <a:t>early childhood </a:t>
            </a:r>
            <a:r>
              <a:rPr lang="en-US" sz="2000" dirty="0" smtClean="0">
                <a:solidFill>
                  <a:srgbClr val="1782BF"/>
                </a:solidFill>
                <a:cs typeface="Palatino"/>
              </a:rPr>
              <a:t>development</a:t>
            </a:r>
            <a:r>
              <a:rPr lang="en-US" sz="2000" dirty="0">
                <a:solidFill>
                  <a:srgbClr val="1782BF"/>
                </a:solidFill>
                <a:cs typeface="Palatino"/>
              </a:rPr>
              <a:t>, recreation, </a:t>
            </a:r>
            <a:r>
              <a:rPr lang="en-US" sz="2000" dirty="0" smtClean="0">
                <a:solidFill>
                  <a:srgbClr val="1782BF"/>
                </a:solidFill>
                <a:cs typeface="Palatino"/>
              </a:rPr>
              <a:t>health and </a:t>
            </a:r>
            <a:r>
              <a:rPr lang="en-US" sz="2000" dirty="0">
                <a:solidFill>
                  <a:srgbClr val="1782BF"/>
                </a:solidFill>
                <a:cs typeface="Palatino"/>
              </a:rPr>
              <a:t>well-being, and mentoring. </a:t>
            </a:r>
            <a:endParaRPr lang="en-US" sz="2000" dirty="0" smtClean="0">
              <a:solidFill>
                <a:srgbClr val="1782BF"/>
              </a:solidFill>
              <a:cs typeface="Palatino"/>
            </a:endParaRPr>
          </a:p>
          <a:p>
            <a:pPr lvl="1">
              <a:lnSpc>
                <a:spcPct val="120000"/>
              </a:lnSpc>
            </a:pPr>
            <a:endParaRPr lang="en-US" sz="800" dirty="0" smtClean="0">
              <a:solidFill>
                <a:srgbClr val="1782BF"/>
              </a:solidFill>
              <a:cs typeface="Palatino"/>
            </a:endParaRPr>
          </a:p>
          <a:p>
            <a:pPr marL="800100" lvl="1" indent="-342900">
              <a:lnSpc>
                <a:spcPct val="120000"/>
              </a:lnSpc>
              <a:buFont typeface="Arial"/>
              <a:buChar char="•"/>
            </a:pPr>
            <a:r>
              <a:rPr lang="en-US" sz="2000" dirty="0" smtClean="0">
                <a:solidFill>
                  <a:srgbClr val="1782BF"/>
                </a:solidFill>
                <a:cs typeface="Palatino"/>
              </a:rPr>
              <a:t>Developmental Screening and Enhancement Program</a:t>
            </a:r>
          </a:p>
          <a:p>
            <a:pPr marL="800100" lvl="1" indent="-342900">
              <a:lnSpc>
                <a:spcPct val="120000"/>
              </a:lnSpc>
              <a:buFont typeface="Arial"/>
              <a:buChar char="•"/>
            </a:pPr>
            <a:r>
              <a:rPr lang="en-US" sz="2000" dirty="0" smtClean="0">
                <a:solidFill>
                  <a:srgbClr val="1782BF"/>
                </a:solidFill>
                <a:cs typeface="Palatino"/>
              </a:rPr>
              <a:t>Pre-School</a:t>
            </a:r>
          </a:p>
          <a:p>
            <a:pPr marL="800100" lvl="1" indent="-342900">
              <a:lnSpc>
                <a:spcPct val="120000"/>
              </a:lnSpc>
              <a:buFont typeface="Arial"/>
              <a:buChar char="•"/>
            </a:pPr>
            <a:r>
              <a:rPr lang="en-US" sz="2000" dirty="0" smtClean="0">
                <a:solidFill>
                  <a:srgbClr val="1782BF"/>
                </a:solidFill>
                <a:cs typeface="Palatino"/>
              </a:rPr>
              <a:t>Pet Therapy</a:t>
            </a:r>
          </a:p>
          <a:p>
            <a:pPr marL="800100" lvl="1" indent="-342900">
              <a:lnSpc>
                <a:spcPct val="120000"/>
              </a:lnSpc>
              <a:buFont typeface="Arial"/>
              <a:buChar char="•"/>
            </a:pPr>
            <a:r>
              <a:rPr lang="en-US" sz="2000" dirty="0" smtClean="0">
                <a:solidFill>
                  <a:srgbClr val="1782BF"/>
                </a:solidFill>
                <a:cs typeface="Palatino"/>
              </a:rPr>
              <a:t>Youth2Youth Mentorship</a:t>
            </a:r>
            <a:endParaRPr lang="en-US" sz="2000" dirty="0">
              <a:solidFill>
                <a:srgbClr val="1782BF"/>
              </a:solidFill>
              <a:cs typeface="Palatino"/>
            </a:endParaRPr>
          </a:p>
          <a:p>
            <a:endParaRPr lang="en-US" sz="2000" dirty="0">
              <a:latin typeface="Palatino"/>
              <a:cs typeface="Palatino"/>
            </a:endParaRPr>
          </a:p>
        </p:txBody>
      </p:sp>
      <p:pic>
        <p:nvPicPr>
          <p:cNvPr id="8" name="Picture 7" descr="P2K_NewLogowtag_rgb.png"/>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b="14269"/>
          <a:stretch/>
        </p:blipFill>
        <p:spPr>
          <a:xfrm>
            <a:off x="4901637" y="262033"/>
            <a:ext cx="3252121" cy="1542240"/>
          </a:xfrm>
          <a:prstGeom prst="rect">
            <a:avLst/>
          </a:prstGeom>
        </p:spPr>
      </p:pic>
    </p:spTree>
    <p:extLst>
      <p:ext uri="{BB962C8B-B14F-4D97-AF65-F5344CB8AC3E}">
        <p14:creationId xmlns:p14="http://schemas.microsoft.com/office/powerpoint/2010/main" val="29147563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7518" y="2122791"/>
            <a:ext cx="5307579" cy="3923126"/>
          </a:xfrm>
          <a:prstGeom prst="rect">
            <a:avLst/>
          </a:prstGeom>
        </p:spPr>
        <p:txBody>
          <a:bodyPr wrap="square">
            <a:spAutoFit/>
          </a:bodyPr>
          <a:lstStyle/>
          <a:p>
            <a:r>
              <a:rPr lang="en-US" sz="2800" b="1" dirty="0" smtClean="0">
                <a:solidFill>
                  <a:srgbClr val="1782BF"/>
                </a:solidFill>
                <a:cs typeface="Palatino"/>
              </a:rPr>
              <a:t>Camp Connect</a:t>
            </a:r>
          </a:p>
          <a:p>
            <a:endParaRPr lang="en-US" sz="2000" dirty="0">
              <a:solidFill>
                <a:srgbClr val="1782BF"/>
              </a:solidFill>
              <a:cs typeface="Palatino"/>
            </a:endParaRPr>
          </a:p>
          <a:p>
            <a:pPr>
              <a:lnSpc>
                <a:spcPct val="120000"/>
              </a:lnSpc>
            </a:pPr>
            <a:r>
              <a:rPr lang="en-US" sz="2000" dirty="0">
                <a:solidFill>
                  <a:srgbClr val="1782BF"/>
                </a:solidFill>
                <a:cs typeface="Palatino"/>
              </a:rPr>
              <a:t>Promises2Kids’ Camp Connect provides one way for family bonds to remain strong.  Camp </a:t>
            </a:r>
            <a:r>
              <a:rPr lang="en-US" sz="2000" dirty="0" smtClean="0">
                <a:solidFill>
                  <a:srgbClr val="1782BF"/>
                </a:solidFill>
                <a:cs typeface="Palatino"/>
              </a:rPr>
              <a:t>Connect unites </a:t>
            </a:r>
            <a:r>
              <a:rPr lang="en-US" sz="2000" dirty="0">
                <a:solidFill>
                  <a:srgbClr val="1782BF"/>
                </a:solidFill>
                <a:cs typeface="Palatino"/>
              </a:rPr>
              <a:t>brothers and sisters in the </a:t>
            </a:r>
            <a:r>
              <a:rPr lang="en-US" sz="2000" dirty="0" smtClean="0">
                <a:solidFill>
                  <a:srgbClr val="1782BF"/>
                </a:solidFill>
                <a:cs typeface="Palatino"/>
              </a:rPr>
              <a:t>foster </a:t>
            </a:r>
            <a:r>
              <a:rPr lang="en-US" sz="2000" dirty="0">
                <a:solidFill>
                  <a:srgbClr val="1782BF"/>
                </a:solidFill>
                <a:cs typeface="Palatino"/>
              </a:rPr>
              <a:t>care system that do not live </a:t>
            </a:r>
            <a:r>
              <a:rPr lang="en-US" sz="2000" dirty="0" smtClean="0">
                <a:solidFill>
                  <a:srgbClr val="1782BF"/>
                </a:solidFill>
                <a:cs typeface="Palatino"/>
              </a:rPr>
              <a:t>together </a:t>
            </a:r>
            <a:r>
              <a:rPr lang="en-US" sz="2000" dirty="0">
                <a:solidFill>
                  <a:srgbClr val="1782BF"/>
                </a:solidFill>
                <a:cs typeface="Palatino"/>
              </a:rPr>
              <a:t>to enjoy </a:t>
            </a:r>
            <a:r>
              <a:rPr lang="en-US" sz="2000" dirty="0" smtClean="0">
                <a:solidFill>
                  <a:srgbClr val="1782BF"/>
                </a:solidFill>
                <a:cs typeface="Palatino"/>
              </a:rPr>
              <a:t>year long fun activities.</a:t>
            </a:r>
            <a:endParaRPr lang="en-US" sz="2000" dirty="0">
              <a:solidFill>
                <a:srgbClr val="1782BF"/>
              </a:solidFill>
              <a:cs typeface="Palatino"/>
            </a:endParaRPr>
          </a:p>
          <a:p>
            <a:pPr lvl="1">
              <a:lnSpc>
                <a:spcPct val="120000"/>
              </a:lnSpc>
            </a:pPr>
            <a:endParaRPr lang="en-US" sz="800" dirty="0" smtClean="0">
              <a:solidFill>
                <a:srgbClr val="1782BF"/>
              </a:solidFill>
              <a:cs typeface="Palatino"/>
            </a:endParaRPr>
          </a:p>
          <a:p>
            <a:pPr marL="800100" lvl="1" indent="-342900">
              <a:lnSpc>
                <a:spcPct val="120000"/>
              </a:lnSpc>
              <a:buFont typeface="Arial"/>
              <a:buChar char="•"/>
            </a:pPr>
            <a:r>
              <a:rPr lang="en-US" sz="2000" dirty="0" smtClean="0">
                <a:solidFill>
                  <a:srgbClr val="1782BF"/>
                </a:solidFill>
                <a:cs typeface="Palatino"/>
              </a:rPr>
              <a:t>Monthly Events</a:t>
            </a:r>
          </a:p>
          <a:p>
            <a:pPr marL="800100" lvl="1" indent="-342900">
              <a:lnSpc>
                <a:spcPct val="120000"/>
              </a:lnSpc>
              <a:buFont typeface="Arial"/>
              <a:buChar char="•"/>
            </a:pPr>
            <a:r>
              <a:rPr lang="en-US" sz="2000" dirty="0" smtClean="0">
                <a:solidFill>
                  <a:srgbClr val="1782BF"/>
                </a:solidFill>
                <a:cs typeface="Palatino"/>
              </a:rPr>
              <a:t>Family Dinner Night</a:t>
            </a:r>
          </a:p>
          <a:p>
            <a:pPr marL="800100" lvl="1" indent="-342900">
              <a:lnSpc>
                <a:spcPct val="120000"/>
              </a:lnSpc>
              <a:buFont typeface="Arial"/>
              <a:buChar char="•"/>
            </a:pPr>
            <a:r>
              <a:rPr lang="en-US" sz="2000" dirty="0" smtClean="0">
                <a:solidFill>
                  <a:srgbClr val="1782BF"/>
                </a:solidFill>
                <a:cs typeface="Palatino"/>
              </a:rPr>
              <a:t>Four Day Camp</a:t>
            </a:r>
            <a:endParaRPr lang="en-US" sz="2000" dirty="0">
              <a:solidFill>
                <a:srgbClr val="1782BF"/>
              </a:solidFill>
              <a:cs typeface="Palatino"/>
            </a:endParaRPr>
          </a:p>
        </p:txBody>
      </p:sp>
      <p:pic>
        <p:nvPicPr>
          <p:cNvPr id="8" name="Picture 7" descr="P2K_NewLogowtag_rgb.png"/>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b="14269"/>
          <a:stretch/>
        </p:blipFill>
        <p:spPr>
          <a:xfrm>
            <a:off x="4901637" y="262033"/>
            <a:ext cx="3252121" cy="1542240"/>
          </a:xfrm>
          <a:prstGeom prst="rect">
            <a:avLst/>
          </a:prstGeom>
        </p:spPr>
      </p:pic>
      <p:pic>
        <p:nvPicPr>
          <p:cNvPr id="4" name="Picture 3" descr="2015CCSUMMER.sisters side hug.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0199" y="2776281"/>
            <a:ext cx="2433559" cy="3638967"/>
          </a:xfrm>
          <a:prstGeom prst="rect">
            <a:avLst/>
          </a:prstGeom>
        </p:spPr>
      </p:pic>
    </p:spTree>
    <p:extLst>
      <p:ext uri="{BB962C8B-B14F-4D97-AF65-F5344CB8AC3E}">
        <p14:creationId xmlns:p14="http://schemas.microsoft.com/office/powerpoint/2010/main" val="30464170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23026" y="2479276"/>
            <a:ext cx="5385066" cy="4130362"/>
          </a:xfrm>
          <a:prstGeom prst="rect">
            <a:avLst/>
          </a:prstGeom>
        </p:spPr>
        <p:txBody>
          <a:bodyPr wrap="square">
            <a:spAutoFit/>
          </a:bodyPr>
          <a:lstStyle/>
          <a:p>
            <a:r>
              <a:rPr lang="en-US" sz="2800" b="1" dirty="0" smtClean="0">
                <a:solidFill>
                  <a:srgbClr val="1782BF"/>
                </a:solidFill>
                <a:latin typeface="+mj-lt"/>
                <a:cs typeface="Palatino"/>
              </a:rPr>
              <a:t>Foster Funds</a:t>
            </a:r>
          </a:p>
          <a:p>
            <a:endParaRPr lang="en-US" sz="2000" dirty="0">
              <a:solidFill>
                <a:srgbClr val="1782BF"/>
              </a:solidFill>
              <a:latin typeface="+mj-lt"/>
              <a:cs typeface="Palatino"/>
            </a:endParaRPr>
          </a:p>
          <a:p>
            <a:pPr>
              <a:lnSpc>
                <a:spcPct val="120000"/>
              </a:lnSpc>
            </a:pPr>
            <a:r>
              <a:rPr lang="en-US" dirty="0">
                <a:solidFill>
                  <a:srgbClr val="1782BF"/>
                </a:solidFill>
                <a:latin typeface="+mj-lt"/>
                <a:cs typeface="Cambria"/>
              </a:rPr>
              <a:t>This unique fund grants foster children’s wishes for basic items and special treats  that most children take for </a:t>
            </a:r>
            <a:r>
              <a:rPr lang="en-US" dirty="0" smtClean="0">
                <a:solidFill>
                  <a:srgbClr val="1782BF"/>
                </a:solidFill>
                <a:latin typeface="+mj-lt"/>
                <a:cs typeface="Cambria"/>
              </a:rPr>
              <a:t>granted. Children </a:t>
            </a:r>
            <a:r>
              <a:rPr lang="en-US" dirty="0">
                <a:solidFill>
                  <a:srgbClr val="1782BF"/>
                </a:solidFill>
                <a:latin typeface="+mj-lt"/>
                <a:cs typeface="Cambria"/>
              </a:rPr>
              <a:t>often request funds for sports fees, music lessons, </a:t>
            </a:r>
            <a:r>
              <a:rPr lang="en-US" dirty="0" smtClean="0">
                <a:solidFill>
                  <a:srgbClr val="1782BF"/>
                </a:solidFill>
                <a:latin typeface="+mj-lt"/>
                <a:cs typeface="Cambria"/>
              </a:rPr>
              <a:t>graduation </a:t>
            </a:r>
            <a:r>
              <a:rPr lang="en-US" dirty="0">
                <a:solidFill>
                  <a:srgbClr val="1782BF"/>
                </a:solidFill>
                <a:latin typeface="+mj-lt"/>
                <a:cs typeface="Cambria"/>
              </a:rPr>
              <a:t>related fees, prom, camp, </a:t>
            </a:r>
            <a:r>
              <a:rPr lang="en-US" dirty="0" smtClean="0">
                <a:solidFill>
                  <a:srgbClr val="1782BF"/>
                </a:solidFill>
                <a:latin typeface="+mj-lt"/>
                <a:cs typeface="Cambria"/>
              </a:rPr>
              <a:t>or other activities </a:t>
            </a:r>
            <a:r>
              <a:rPr lang="en-US" dirty="0">
                <a:solidFill>
                  <a:srgbClr val="1782BF"/>
                </a:solidFill>
                <a:latin typeface="+mj-lt"/>
                <a:cs typeface="Cambria"/>
              </a:rPr>
              <a:t>they otherwise </a:t>
            </a:r>
            <a:r>
              <a:rPr lang="en-US" dirty="0" smtClean="0">
                <a:solidFill>
                  <a:srgbClr val="1782BF"/>
                </a:solidFill>
                <a:latin typeface="+mj-lt"/>
                <a:cs typeface="Cambria"/>
              </a:rPr>
              <a:t>could </a:t>
            </a:r>
            <a:r>
              <a:rPr lang="en-US" dirty="0">
                <a:solidFill>
                  <a:srgbClr val="1782BF"/>
                </a:solidFill>
                <a:latin typeface="+mj-lt"/>
                <a:cs typeface="Cambria"/>
              </a:rPr>
              <a:t>not afford. </a:t>
            </a:r>
            <a:endParaRPr lang="en-US" dirty="0" smtClean="0">
              <a:solidFill>
                <a:srgbClr val="1782BF"/>
              </a:solidFill>
              <a:latin typeface="+mj-lt"/>
              <a:cs typeface="Cambria"/>
            </a:endParaRPr>
          </a:p>
          <a:p>
            <a:pPr marL="800100" lvl="1" indent="-342900">
              <a:lnSpc>
                <a:spcPct val="120000"/>
              </a:lnSpc>
              <a:buFont typeface="Arial"/>
              <a:buChar char="•"/>
            </a:pPr>
            <a:r>
              <a:rPr lang="en-US" dirty="0" smtClean="0">
                <a:solidFill>
                  <a:srgbClr val="1782BF"/>
                </a:solidFill>
                <a:latin typeface="+mj-lt"/>
                <a:cs typeface="Cambria"/>
              </a:rPr>
              <a:t>Birthday Club</a:t>
            </a:r>
          </a:p>
          <a:p>
            <a:pPr marL="800100" lvl="1" indent="-342900">
              <a:lnSpc>
                <a:spcPct val="120000"/>
              </a:lnSpc>
              <a:buFont typeface="Arial"/>
              <a:buChar char="•"/>
            </a:pPr>
            <a:r>
              <a:rPr lang="en-US" dirty="0" smtClean="0">
                <a:solidFill>
                  <a:srgbClr val="1782BF"/>
                </a:solidFill>
                <a:latin typeface="+mj-lt"/>
                <a:cs typeface="Cambria"/>
              </a:rPr>
              <a:t>Something Special</a:t>
            </a:r>
          </a:p>
          <a:p>
            <a:pPr marL="800100" lvl="1" indent="-342900">
              <a:lnSpc>
                <a:spcPct val="120000"/>
              </a:lnSpc>
              <a:buFont typeface="Arial"/>
              <a:buChar char="•"/>
            </a:pPr>
            <a:r>
              <a:rPr lang="en-US" dirty="0" smtClean="0">
                <a:solidFill>
                  <a:srgbClr val="1782BF"/>
                </a:solidFill>
                <a:latin typeface="+mj-lt"/>
                <a:cs typeface="Cambria"/>
              </a:rPr>
              <a:t>Community Drives</a:t>
            </a:r>
            <a:endParaRPr lang="en-US" dirty="0">
              <a:solidFill>
                <a:srgbClr val="1782BF"/>
              </a:solidFill>
              <a:latin typeface="+mj-lt"/>
              <a:cs typeface="Cambria"/>
            </a:endParaRPr>
          </a:p>
          <a:p>
            <a:endParaRPr lang="en-US" sz="2000" dirty="0">
              <a:latin typeface="Palatino"/>
              <a:cs typeface="Palatino"/>
            </a:endParaRPr>
          </a:p>
        </p:txBody>
      </p:sp>
      <p:pic>
        <p:nvPicPr>
          <p:cNvPr id="8" name="Picture 7" descr="P2K_NewLogowtag_rgb.png"/>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b="14269"/>
          <a:stretch/>
        </p:blipFill>
        <p:spPr>
          <a:xfrm>
            <a:off x="4901637" y="262033"/>
            <a:ext cx="3252121" cy="154224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418" y="4390099"/>
            <a:ext cx="2731911" cy="16764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418" y="2256499"/>
            <a:ext cx="2731911" cy="1828800"/>
          </a:xfrm>
          <a:prstGeom prst="rect">
            <a:avLst/>
          </a:prstGeom>
        </p:spPr>
      </p:pic>
    </p:spTree>
    <p:extLst>
      <p:ext uri="{BB962C8B-B14F-4D97-AF65-F5344CB8AC3E}">
        <p14:creationId xmlns:p14="http://schemas.microsoft.com/office/powerpoint/2010/main" val="30464170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3153" y="2479276"/>
            <a:ext cx="8304939" cy="1990288"/>
          </a:xfrm>
          <a:prstGeom prst="rect">
            <a:avLst/>
          </a:prstGeom>
        </p:spPr>
        <p:txBody>
          <a:bodyPr wrap="square">
            <a:spAutoFit/>
          </a:bodyPr>
          <a:lstStyle/>
          <a:p>
            <a:r>
              <a:rPr lang="en-US" sz="2800" b="1" dirty="0" smtClean="0">
                <a:solidFill>
                  <a:srgbClr val="1782BF"/>
                </a:solidFill>
                <a:cs typeface="Palatino"/>
              </a:rPr>
              <a:t>Guardian Scholars</a:t>
            </a:r>
          </a:p>
          <a:p>
            <a:pPr>
              <a:lnSpc>
                <a:spcPct val="120000"/>
              </a:lnSpc>
            </a:pPr>
            <a:endParaRPr lang="en-US" sz="2000" dirty="0">
              <a:solidFill>
                <a:srgbClr val="1782BF"/>
              </a:solidFill>
              <a:cs typeface="Palatino"/>
            </a:endParaRPr>
          </a:p>
          <a:p>
            <a:pPr>
              <a:lnSpc>
                <a:spcPct val="120000"/>
              </a:lnSpc>
            </a:pPr>
            <a:r>
              <a:rPr lang="en-US" sz="2000" dirty="0">
                <a:solidFill>
                  <a:srgbClr val="1782BF"/>
                </a:solidFill>
                <a:cs typeface="Palatino"/>
              </a:rPr>
              <a:t>Guardian Scholars supports </a:t>
            </a:r>
            <a:r>
              <a:rPr lang="en-US" sz="2000" dirty="0" smtClean="0">
                <a:solidFill>
                  <a:srgbClr val="1782BF"/>
                </a:solidFill>
                <a:cs typeface="Palatino"/>
              </a:rPr>
              <a:t>foster </a:t>
            </a:r>
            <a:r>
              <a:rPr lang="en-US" sz="2000" dirty="0">
                <a:solidFill>
                  <a:srgbClr val="1782BF"/>
                </a:solidFill>
                <a:cs typeface="Palatino"/>
              </a:rPr>
              <a:t>youth who wish to obtain </a:t>
            </a:r>
            <a:r>
              <a:rPr lang="en-US" sz="2000" dirty="0" smtClean="0">
                <a:solidFill>
                  <a:srgbClr val="1782BF"/>
                </a:solidFill>
                <a:cs typeface="Palatino"/>
              </a:rPr>
              <a:t>a university</a:t>
            </a:r>
            <a:r>
              <a:rPr lang="en-US" sz="2000" dirty="0">
                <a:solidFill>
                  <a:srgbClr val="1782BF"/>
                </a:solidFill>
                <a:cs typeface="Palatino"/>
              </a:rPr>
              <a:t>, community college, or trade school education.  The </a:t>
            </a:r>
            <a:r>
              <a:rPr lang="en-US" sz="2000" dirty="0" smtClean="0">
                <a:solidFill>
                  <a:srgbClr val="1782BF"/>
                </a:solidFill>
                <a:cs typeface="Palatino"/>
              </a:rPr>
              <a:t>program </a:t>
            </a:r>
            <a:r>
              <a:rPr lang="en-US" sz="2000" dirty="0">
                <a:solidFill>
                  <a:srgbClr val="1782BF"/>
                </a:solidFill>
                <a:cs typeface="Palatino"/>
              </a:rPr>
              <a:t>provides </a:t>
            </a:r>
            <a:r>
              <a:rPr lang="en-US" sz="2000" dirty="0" smtClean="0">
                <a:solidFill>
                  <a:srgbClr val="1782BF"/>
                </a:solidFill>
                <a:cs typeface="Palatino"/>
              </a:rPr>
              <a:t>students with </a:t>
            </a:r>
            <a:r>
              <a:rPr lang="en-US" sz="2000" dirty="0">
                <a:solidFill>
                  <a:srgbClr val="1782BF"/>
                </a:solidFill>
                <a:cs typeface="Palatino"/>
              </a:rPr>
              <a:t>the </a:t>
            </a:r>
            <a:r>
              <a:rPr lang="en-US" sz="2000" dirty="0" smtClean="0">
                <a:solidFill>
                  <a:srgbClr val="1782BF"/>
                </a:solidFill>
                <a:cs typeface="Palatino"/>
              </a:rPr>
              <a:t>support </a:t>
            </a:r>
            <a:r>
              <a:rPr lang="en-US" sz="2000" dirty="0">
                <a:solidFill>
                  <a:srgbClr val="1782BF"/>
                </a:solidFill>
                <a:cs typeface="Palatino"/>
              </a:rPr>
              <a:t>to fulfill their </a:t>
            </a:r>
            <a:r>
              <a:rPr lang="en-US" sz="2000" dirty="0" smtClean="0">
                <a:solidFill>
                  <a:srgbClr val="1782BF"/>
                </a:solidFill>
                <a:cs typeface="Palatino"/>
              </a:rPr>
              <a:t>career and higher education goals.</a:t>
            </a:r>
            <a:endParaRPr lang="en-US" sz="800" dirty="0" smtClean="0">
              <a:solidFill>
                <a:srgbClr val="1782BF"/>
              </a:solidFill>
              <a:cs typeface="Palatino"/>
            </a:endParaRPr>
          </a:p>
        </p:txBody>
      </p:sp>
      <p:pic>
        <p:nvPicPr>
          <p:cNvPr id="8" name="Picture 7" descr="P2K_NewLogowtag_rgb.png"/>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b="14269"/>
          <a:stretch/>
        </p:blipFill>
        <p:spPr>
          <a:xfrm>
            <a:off x="4901637" y="262033"/>
            <a:ext cx="3252121" cy="154224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8802" y="4838896"/>
            <a:ext cx="5858715" cy="1674732"/>
          </a:xfrm>
          <a:prstGeom prst="rect">
            <a:avLst/>
          </a:prstGeom>
        </p:spPr>
      </p:pic>
    </p:spTree>
    <p:extLst>
      <p:ext uri="{BB962C8B-B14F-4D97-AF65-F5344CB8AC3E}">
        <p14:creationId xmlns:p14="http://schemas.microsoft.com/office/powerpoint/2010/main" val="30464170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154" y="1258333"/>
            <a:ext cx="4584948" cy="4235007"/>
          </a:xfrm>
          <a:prstGeom prst="rect">
            <a:avLst/>
          </a:prstGeom>
        </p:spPr>
        <p:txBody>
          <a:bodyPr wrap="square">
            <a:spAutoFit/>
          </a:bodyPr>
          <a:lstStyle/>
          <a:p>
            <a:r>
              <a:rPr lang="en-US" sz="2800" b="1" dirty="0" smtClean="0">
                <a:cs typeface="Cambria"/>
              </a:rPr>
              <a:t>National Statistics </a:t>
            </a:r>
          </a:p>
          <a:p>
            <a:endParaRPr lang="en-US" sz="900" b="1" dirty="0" smtClean="0">
              <a:cs typeface="Cambria"/>
            </a:endParaRPr>
          </a:p>
          <a:p>
            <a:pPr marL="285750" indent="-285750">
              <a:lnSpc>
                <a:spcPct val="120000"/>
              </a:lnSpc>
              <a:buFont typeface="Arial"/>
              <a:buChar char="•"/>
            </a:pPr>
            <a:r>
              <a:rPr lang="en-US" dirty="0" smtClean="0">
                <a:cs typeface="Cambria"/>
              </a:rPr>
              <a:t>70.8</a:t>
            </a:r>
            <a:r>
              <a:rPr lang="en-US" dirty="0" smtClean="0">
                <a:cs typeface="Cambria"/>
              </a:rPr>
              <a:t>% </a:t>
            </a:r>
            <a:r>
              <a:rPr lang="en-US" dirty="0">
                <a:cs typeface="Cambria"/>
              </a:rPr>
              <a:t>of foster youth complete high </a:t>
            </a:r>
            <a:r>
              <a:rPr lang="en-US" dirty="0" smtClean="0">
                <a:cs typeface="Cambria"/>
              </a:rPr>
              <a:t>school by age 19 </a:t>
            </a:r>
            <a:endParaRPr lang="en-US" dirty="0">
              <a:cs typeface="Cambria"/>
            </a:endParaRPr>
          </a:p>
          <a:p>
            <a:pPr>
              <a:lnSpc>
                <a:spcPct val="120000"/>
              </a:lnSpc>
            </a:pPr>
            <a:r>
              <a:rPr lang="en-US" dirty="0" smtClean="0">
                <a:cs typeface="Cambria"/>
              </a:rPr>
              <a:t>	</a:t>
            </a:r>
            <a:r>
              <a:rPr lang="en-US" sz="1600" dirty="0" smtClean="0">
                <a:cs typeface="Cambria"/>
              </a:rPr>
              <a:t>(</a:t>
            </a:r>
            <a:r>
              <a:rPr lang="en-US" sz="1600" dirty="0">
                <a:cs typeface="Cambria"/>
              </a:rPr>
              <a:t>Compared to </a:t>
            </a:r>
            <a:r>
              <a:rPr lang="en-US" sz="1600" dirty="0" smtClean="0">
                <a:cs typeface="Cambria"/>
              </a:rPr>
              <a:t>88</a:t>
            </a:r>
            <a:r>
              <a:rPr lang="en-US" sz="1600" dirty="0" smtClean="0">
                <a:cs typeface="Cambria"/>
              </a:rPr>
              <a:t>% </a:t>
            </a:r>
            <a:r>
              <a:rPr lang="en-US" sz="1600" dirty="0">
                <a:cs typeface="Cambria"/>
              </a:rPr>
              <a:t>of the general </a:t>
            </a:r>
            <a:r>
              <a:rPr lang="en-US" sz="1600" dirty="0" smtClean="0">
                <a:cs typeface="Cambria"/>
              </a:rPr>
              <a:t>	population)</a:t>
            </a:r>
          </a:p>
          <a:p>
            <a:pPr marL="285750" indent="-285750">
              <a:lnSpc>
                <a:spcPct val="120000"/>
              </a:lnSpc>
              <a:buFont typeface="Arial"/>
              <a:buChar char="•"/>
            </a:pPr>
            <a:endParaRPr lang="en-US" sz="1600" dirty="0">
              <a:cs typeface="Cambria"/>
            </a:endParaRPr>
          </a:p>
          <a:p>
            <a:pPr marL="285750" indent="-285750">
              <a:lnSpc>
                <a:spcPct val="120000"/>
              </a:lnSpc>
              <a:buFont typeface="Arial"/>
              <a:buChar char="•"/>
            </a:pPr>
            <a:r>
              <a:rPr lang="en-US" dirty="0" smtClean="0">
                <a:cs typeface="Cambria"/>
              </a:rPr>
              <a:t>54.8</a:t>
            </a:r>
            <a:r>
              <a:rPr lang="en-US" dirty="0" smtClean="0">
                <a:cs typeface="Cambria"/>
              </a:rPr>
              <a:t>% </a:t>
            </a:r>
            <a:r>
              <a:rPr lang="en-US" dirty="0">
                <a:cs typeface="Cambria"/>
              </a:rPr>
              <a:t>of foster youth who complete high school will attend college</a:t>
            </a:r>
          </a:p>
          <a:p>
            <a:pPr marL="285750" indent="-285750">
              <a:lnSpc>
                <a:spcPct val="120000"/>
              </a:lnSpc>
              <a:buFont typeface="Arial"/>
              <a:buChar char="•"/>
            </a:pPr>
            <a:endParaRPr lang="en-US" dirty="0" smtClean="0">
              <a:cs typeface="Cambria"/>
            </a:endParaRPr>
          </a:p>
          <a:p>
            <a:pPr marL="285750" indent="-285750">
              <a:lnSpc>
                <a:spcPct val="120000"/>
              </a:lnSpc>
              <a:buFont typeface="Arial"/>
              <a:buChar char="•"/>
            </a:pPr>
            <a:r>
              <a:rPr lang="en-US" dirty="0" smtClean="0">
                <a:cs typeface="Cambria"/>
              </a:rPr>
              <a:t>After six years, the amount of time for Federal Financial Aid for a full time student, 8% will earn a 2 or 4 year degree.</a:t>
            </a:r>
            <a:endParaRPr lang="en-US" dirty="0">
              <a:cs typeface="Cambria"/>
            </a:endParaRPr>
          </a:p>
        </p:txBody>
      </p:sp>
      <p:sp>
        <p:nvSpPr>
          <p:cNvPr id="5" name="Content Placeholder 2"/>
          <p:cNvSpPr txBox="1">
            <a:spLocks/>
          </p:cNvSpPr>
          <p:nvPr/>
        </p:nvSpPr>
        <p:spPr bwMode="auto">
          <a:xfrm>
            <a:off x="5780305" y="1562100"/>
            <a:ext cx="2494154" cy="49391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447675" indent="-447675" algn="l" rtl="0" eaLnBrk="1" fontAlgn="base" hangingPunct="1">
              <a:spcBef>
                <a:spcPct val="60000"/>
              </a:spcBef>
              <a:spcAft>
                <a:spcPct val="0"/>
              </a:spcAft>
              <a:buClr>
                <a:srgbClr val="663300"/>
              </a:buClr>
              <a:buChar char="•"/>
              <a:defRPr sz="2000">
                <a:solidFill>
                  <a:srgbClr val="824100"/>
                </a:solidFill>
                <a:latin typeface="+mn-lt"/>
                <a:ea typeface="+mn-ea"/>
                <a:cs typeface="+mn-cs"/>
              </a:defRPr>
            </a:lvl1pPr>
            <a:lvl2pPr marL="889000" indent="-439738" algn="l" rtl="0" eaLnBrk="1" fontAlgn="base" hangingPunct="1">
              <a:spcBef>
                <a:spcPct val="20000"/>
              </a:spcBef>
              <a:spcAft>
                <a:spcPct val="0"/>
              </a:spcAft>
              <a:buClr>
                <a:srgbClr val="663300"/>
              </a:buClr>
              <a:buChar char="•"/>
              <a:defRPr>
                <a:solidFill>
                  <a:srgbClr val="824100"/>
                </a:solidFill>
                <a:latin typeface="+mn-lt"/>
                <a:ea typeface="+mn-ea"/>
              </a:defRPr>
            </a:lvl2pPr>
            <a:lvl3pPr marL="1293813" indent="-403225" algn="l" rtl="0" eaLnBrk="1" fontAlgn="base" hangingPunct="1">
              <a:spcBef>
                <a:spcPct val="20000"/>
              </a:spcBef>
              <a:spcAft>
                <a:spcPct val="0"/>
              </a:spcAft>
              <a:buClr>
                <a:srgbClr val="663300"/>
              </a:buClr>
              <a:buChar char="•"/>
              <a:defRPr sz="1600">
                <a:solidFill>
                  <a:srgbClr val="824100"/>
                </a:solidFill>
                <a:latin typeface="+mn-lt"/>
                <a:ea typeface="+mn-ea"/>
              </a:defRPr>
            </a:lvl3pPr>
            <a:lvl4pPr marL="1681163" indent="-385763" algn="l" rtl="0" eaLnBrk="1" fontAlgn="base" hangingPunct="1">
              <a:spcBef>
                <a:spcPct val="20000"/>
              </a:spcBef>
              <a:spcAft>
                <a:spcPct val="0"/>
              </a:spcAft>
              <a:buClr>
                <a:srgbClr val="663300"/>
              </a:buClr>
              <a:buChar char="•"/>
              <a:defRPr sz="1400">
                <a:solidFill>
                  <a:srgbClr val="824100"/>
                </a:solidFill>
                <a:latin typeface="+mn-lt"/>
                <a:ea typeface="+mn-ea"/>
              </a:defRPr>
            </a:lvl4pPr>
            <a:lvl5pPr marL="2070100" indent="-387350" algn="l" rtl="0" eaLnBrk="1" fontAlgn="base" hangingPunct="1">
              <a:spcBef>
                <a:spcPct val="20000"/>
              </a:spcBef>
              <a:spcAft>
                <a:spcPct val="0"/>
              </a:spcAft>
              <a:buClr>
                <a:srgbClr val="663300"/>
              </a:buClr>
              <a:buChar char="•"/>
              <a:defRPr sz="1400">
                <a:solidFill>
                  <a:srgbClr val="824100"/>
                </a:solidFill>
                <a:latin typeface="+mn-lt"/>
                <a:ea typeface="+mn-ea"/>
              </a:defRPr>
            </a:lvl5pPr>
            <a:lvl6pPr marL="2527300" indent="-387350" algn="l" rtl="0" eaLnBrk="1" fontAlgn="base" hangingPunct="1">
              <a:spcBef>
                <a:spcPct val="20000"/>
              </a:spcBef>
              <a:spcAft>
                <a:spcPct val="0"/>
              </a:spcAft>
              <a:buClr>
                <a:srgbClr val="663300"/>
              </a:buClr>
              <a:buChar char="•"/>
              <a:defRPr sz="1400">
                <a:solidFill>
                  <a:srgbClr val="824100"/>
                </a:solidFill>
                <a:latin typeface="+mn-lt"/>
                <a:ea typeface="+mn-ea"/>
              </a:defRPr>
            </a:lvl6pPr>
            <a:lvl7pPr marL="2984500" indent="-387350" algn="l" rtl="0" eaLnBrk="1" fontAlgn="base" hangingPunct="1">
              <a:spcBef>
                <a:spcPct val="20000"/>
              </a:spcBef>
              <a:spcAft>
                <a:spcPct val="0"/>
              </a:spcAft>
              <a:buClr>
                <a:srgbClr val="663300"/>
              </a:buClr>
              <a:buChar char="•"/>
              <a:defRPr sz="1400">
                <a:solidFill>
                  <a:srgbClr val="824100"/>
                </a:solidFill>
                <a:latin typeface="+mn-lt"/>
                <a:ea typeface="+mn-ea"/>
              </a:defRPr>
            </a:lvl7pPr>
            <a:lvl8pPr marL="3441700" indent="-387350" algn="l" rtl="0" eaLnBrk="1" fontAlgn="base" hangingPunct="1">
              <a:spcBef>
                <a:spcPct val="20000"/>
              </a:spcBef>
              <a:spcAft>
                <a:spcPct val="0"/>
              </a:spcAft>
              <a:buClr>
                <a:srgbClr val="663300"/>
              </a:buClr>
              <a:buChar char="•"/>
              <a:defRPr sz="1400">
                <a:solidFill>
                  <a:srgbClr val="824100"/>
                </a:solidFill>
                <a:latin typeface="+mn-lt"/>
                <a:ea typeface="+mn-ea"/>
              </a:defRPr>
            </a:lvl8pPr>
            <a:lvl9pPr marL="3898900" indent="-387350" algn="l" rtl="0" eaLnBrk="1" fontAlgn="base" hangingPunct="1">
              <a:spcBef>
                <a:spcPct val="20000"/>
              </a:spcBef>
              <a:spcAft>
                <a:spcPct val="0"/>
              </a:spcAft>
              <a:buClr>
                <a:srgbClr val="663300"/>
              </a:buClr>
              <a:buChar char="•"/>
              <a:defRPr sz="1400">
                <a:solidFill>
                  <a:srgbClr val="824100"/>
                </a:solidFill>
                <a:latin typeface="+mn-lt"/>
                <a:ea typeface="+mn-ea"/>
              </a:defRPr>
            </a:lvl9pPr>
          </a:lstStyle>
          <a:p>
            <a:pPr marL="0" indent="0" algn="ctr">
              <a:lnSpc>
                <a:spcPct val="50000"/>
              </a:lnSpc>
              <a:buNone/>
            </a:pPr>
            <a:endParaRPr lang="en-US" dirty="0" smtClean="0"/>
          </a:p>
          <a:p>
            <a:pPr marL="0" indent="0" algn="ctr">
              <a:spcBef>
                <a:spcPts val="0"/>
              </a:spcBef>
              <a:buNone/>
            </a:pPr>
            <a:r>
              <a:rPr lang="en-US" sz="2400" b="1" dirty="0" smtClean="0">
                <a:solidFill>
                  <a:schemeClr val="accent1"/>
                </a:solidFill>
                <a:latin typeface="Palatino"/>
                <a:cs typeface="Palatino"/>
              </a:rPr>
              <a:t>300</a:t>
            </a:r>
            <a:endParaRPr lang="en-US" sz="2400" dirty="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students</a:t>
            </a:r>
            <a:endParaRPr lang="en-US" sz="1800" dirty="0" smtClean="0">
              <a:solidFill>
                <a:schemeClr val="accent1"/>
              </a:solidFill>
              <a:latin typeface="Palatino"/>
              <a:cs typeface="Palatino"/>
            </a:endParaRPr>
          </a:p>
          <a:p>
            <a:pPr marL="0" indent="0" algn="ctr">
              <a:spcBef>
                <a:spcPts val="0"/>
              </a:spcBef>
              <a:buNone/>
            </a:pPr>
            <a:endParaRPr lang="en-US" sz="2400" b="1" dirty="0">
              <a:solidFill>
                <a:schemeClr val="accent1"/>
              </a:solidFill>
              <a:latin typeface="Palatino"/>
              <a:cs typeface="Palatino"/>
            </a:endParaRPr>
          </a:p>
          <a:p>
            <a:pPr marL="0" indent="0" algn="ctr">
              <a:spcBef>
                <a:spcPts val="0"/>
              </a:spcBef>
              <a:buNone/>
            </a:pPr>
            <a:r>
              <a:rPr lang="en-US" sz="2400" b="1" dirty="0" smtClean="0">
                <a:solidFill>
                  <a:schemeClr val="accent1"/>
                </a:solidFill>
                <a:latin typeface="Palatino"/>
                <a:cs typeface="Palatino"/>
              </a:rPr>
              <a:t>212</a:t>
            </a:r>
            <a:endParaRPr lang="en-US" sz="2400" b="1" dirty="0" smtClean="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will graduate from high school</a:t>
            </a:r>
          </a:p>
          <a:p>
            <a:pPr marL="0" indent="0" algn="ctr">
              <a:spcBef>
                <a:spcPts val="0"/>
              </a:spcBef>
              <a:buNone/>
            </a:pPr>
            <a:endParaRPr lang="en-US" sz="2400" b="1" dirty="0" smtClean="0">
              <a:solidFill>
                <a:schemeClr val="accent1"/>
              </a:solidFill>
              <a:latin typeface="Palatino"/>
              <a:cs typeface="Palatino"/>
            </a:endParaRPr>
          </a:p>
          <a:p>
            <a:pPr marL="0" indent="0" algn="ctr">
              <a:spcBef>
                <a:spcPts val="0"/>
              </a:spcBef>
              <a:buNone/>
            </a:pPr>
            <a:r>
              <a:rPr lang="en-US" sz="2400" b="1" dirty="0" smtClean="0">
                <a:solidFill>
                  <a:schemeClr val="accent1"/>
                </a:solidFill>
                <a:latin typeface="Palatino"/>
                <a:cs typeface="Palatino"/>
              </a:rPr>
              <a:t>116</a:t>
            </a:r>
            <a:endParaRPr lang="en-US" sz="2400" b="1" dirty="0" smtClean="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will attend </a:t>
            </a:r>
            <a:r>
              <a:rPr lang="en-US" sz="1800" dirty="0" smtClean="0">
                <a:solidFill>
                  <a:schemeClr val="accent1"/>
                </a:solidFill>
                <a:latin typeface="Palatino"/>
                <a:cs typeface="Palatino"/>
              </a:rPr>
              <a:t>college</a:t>
            </a:r>
            <a:endParaRPr lang="en-US" sz="1800" dirty="0">
              <a:solidFill>
                <a:schemeClr val="accent1"/>
              </a:solidFill>
              <a:latin typeface="Palatino"/>
              <a:cs typeface="Palatino"/>
            </a:endParaRPr>
          </a:p>
          <a:p>
            <a:pPr marL="0" indent="0" algn="ctr">
              <a:spcBef>
                <a:spcPts val="0"/>
              </a:spcBef>
              <a:buNone/>
            </a:pPr>
            <a:endParaRPr lang="en-US" sz="2400" b="1" dirty="0" smtClean="0">
              <a:solidFill>
                <a:schemeClr val="accent1"/>
              </a:solidFill>
              <a:latin typeface="Palatino"/>
              <a:cs typeface="Palatino"/>
            </a:endParaRPr>
          </a:p>
          <a:p>
            <a:pPr marL="0" indent="0" algn="ctr">
              <a:spcBef>
                <a:spcPts val="0"/>
              </a:spcBef>
              <a:buNone/>
            </a:pPr>
            <a:r>
              <a:rPr lang="en-US" sz="2400" b="1" dirty="0" smtClean="0">
                <a:solidFill>
                  <a:schemeClr val="accent1"/>
                </a:solidFill>
                <a:latin typeface="Palatino"/>
                <a:cs typeface="Palatino"/>
              </a:rPr>
              <a:t>9</a:t>
            </a:r>
            <a:endParaRPr lang="en-US" sz="2400" b="1" dirty="0" smtClean="0">
              <a:solidFill>
                <a:schemeClr val="accent1"/>
              </a:solidFill>
              <a:latin typeface="Palatino"/>
              <a:cs typeface="Palatino"/>
            </a:endParaRPr>
          </a:p>
          <a:p>
            <a:pPr marL="0" indent="0" algn="ctr">
              <a:spcBef>
                <a:spcPts val="0"/>
              </a:spcBef>
              <a:buNone/>
            </a:pPr>
            <a:r>
              <a:rPr lang="en-US" sz="1800" dirty="0" smtClean="0">
                <a:solidFill>
                  <a:schemeClr val="accent1"/>
                </a:solidFill>
                <a:latin typeface="Palatino"/>
                <a:cs typeface="Palatino"/>
              </a:rPr>
              <a:t>will earn a college degree</a:t>
            </a:r>
            <a:endParaRPr lang="en-US" sz="1800" dirty="0">
              <a:solidFill>
                <a:schemeClr val="accent1"/>
              </a:solidFill>
              <a:latin typeface="Palatino"/>
              <a:cs typeface="Palatino"/>
            </a:endParaRPr>
          </a:p>
        </p:txBody>
      </p:sp>
      <p:sp>
        <p:nvSpPr>
          <p:cNvPr id="9" name="Down Arrow 8"/>
          <p:cNvSpPr/>
          <p:nvPr/>
        </p:nvSpPr>
        <p:spPr>
          <a:xfrm>
            <a:off x="6898676" y="4705544"/>
            <a:ext cx="256062" cy="3871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a:off x="6890614" y="3702244"/>
            <a:ext cx="256062" cy="3871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6926652" y="2432244"/>
            <a:ext cx="256062" cy="3871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4170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2K_NewLogowtag_rgb.png"/>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b="14269"/>
          <a:stretch/>
        </p:blipFill>
        <p:spPr>
          <a:xfrm>
            <a:off x="4901637" y="262033"/>
            <a:ext cx="3252121" cy="1542240"/>
          </a:xfrm>
          <a:prstGeom prst="rect">
            <a:avLst/>
          </a:prstGeom>
        </p:spPr>
      </p:pic>
      <p:sp>
        <p:nvSpPr>
          <p:cNvPr id="4" name="Rectangle 4"/>
          <p:cNvSpPr txBox="1">
            <a:spLocks noChangeArrowheads="1"/>
          </p:cNvSpPr>
          <p:nvPr/>
        </p:nvSpPr>
        <p:spPr>
          <a:xfrm>
            <a:off x="685800" y="2690119"/>
            <a:ext cx="7924800" cy="32766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lang="en-US" sz="3200" dirty="0" smtClean="0">
                <a:latin typeface="Cambria"/>
                <a:cs typeface="Cambria"/>
              </a:rPr>
              <a:t>“Something is happening when foster youth exit the system. While we are supporting them in the transition, those skills are not carrying through </a:t>
            </a:r>
            <a:r>
              <a:rPr lang="en-US" sz="3200" dirty="0" smtClean="0">
                <a:latin typeface="Cambria"/>
                <a:cs typeface="Cambria"/>
              </a:rPr>
              <a:t>in earning post-secondary education. </a:t>
            </a:r>
            <a:r>
              <a:rPr lang="en-US" sz="3200" dirty="0" smtClean="0">
                <a:latin typeface="Cambria"/>
                <a:cs typeface="Cambria"/>
              </a:rPr>
              <a:t>”</a:t>
            </a:r>
            <a:endParaRPr lang="en-US" sz="3200" dirty="0" smtClean="0">
              <a:latin typeface="Cambria"/>
              <a:cs typeface="Cambria"/>
            </a:endParaRPr>
          </a:p>
          <a:p>
            <a:pPr marL="0" indent="0" algn="r">
              <a:buFont typeface="Symbol" pitchFamily="18" charset="2"/>
              <a:buNone/>
            </a:pPr>
            <a:endParaRPr lang="en-US" sz="2000" dirty="0" smtClean="0">
              <a:latin typeface="Cambria"/>
              <a:cs typeface="Cambria"/>
            </a:endParaRPr>
          </a:p>
          <a:p>
            <a:pPr marL="0" indent="0" algn="r">
              <a:buFont typeface="Symbol" pitchFamily="18" charset="2"/>
              <a:buNone/>
            </a:pPr>
            <a:r>
              <a:rPr lang="en-US" sz="2000" dirty="0" smtClean="0">
                <a:latin typeface="Cambria"/>
                <a:cs typeface="Cambria"/>
              </a:rPr>
              <a:t>- Stephanie Ortega, VPO Promises2Kids</a:t>
            </a:r>
            <a:endParaRPr lang="en-US" sz="2000" dirty="0">
              <a:latin typeface="Cambria"/>
              <a:cs typeface="Cambria"/>
            </a:endParaRPr>
          </a:p>
        </p:txBody>
      </p:sp>
    </p:spTree>
    <p:extLst>
      <p:ext uri="{BB962C8B-B14F-4D97-AF65-F5344CB8AC3E}">
        <p14:creationId xmlns:p14="http://schemas.microsoft.com/office/powerpoint/2010/main" val="30464170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32" y="2881056"/>
            <a:ext cx="7772400" cy="1524000"/>
          </a:xfrm>
        </p:spPr>
        <p:txBody>
          <a:bodyPr/>
          <a:lstStyle/>
          <a:p>
            <a:r>
              <a:rPr lang="en-US" dirty="0" smtClean="0"/>
              <a:t>GUARDIAN SCHOLARS</a:t>
            </a:r>
            <a:endParaRPr lang="en-US" dirty="0"/>
          </a:p>
        </p:txBody>
      </p:sp>
      <p:pic>
        <p:nvPicPr>
          <p:cNvPr id="4" name="Picture 3" descr="P2K_NewLogowtag_rgb.png"/>
          <p:cNvPicPr>
            <a:picLocks noChangeAspect="1"/>
          </p:cNvPicPr>
          <p:nvPr/>
        </p:nvPicPr>
        <p:blipFill rotWithShape="1">
          <a:blip r:embed="rId2" cstate="email">
            <a:biLevel thresh="25000"/>
            <a:extLst>
              <a:ext uri="{28A0092B-C50C-407E-A947-70E740481C1C}">
                <a14:useLocalDpi xmlns:a14="http://schemas.microsoft.com/office/drawing/2010/main"/>
              </a:ext>
            </a:extLst>
          </a:blip>
          <a:srcRect b="14269"/>
          <a:stretch/>
        </p:blipFill>
        <p:spPr>
          <a:xfrm>
            <a:off x="2658276" y="921319"/>
            <a:ext cx="4132497" cy="1959737"/>
          </a:xfrm>
          <a:prstGeom prst="rect">
            <a:avLst/>
          </a:prstGeom>
        </p:spPr>
      </p:pic>
      <p:sp>
        <p:nvSpPr>
          <p:cNvPr id="5" name="TextBox 4"/>
          <p:cNvSpPr txBox="1"/>
          <p:nvPr/>
        </p:nvSpPr>
        <p:spPr>
          <a:xfrm>
            <a:off x="1464454" y="4914419"/>
            <a:ext cx="6505154" cy="646331"/>
          </a:xfrm>
          <a:prstGeom prst="rect">
            <a:avLst/>
          </a:prstGeom>
          <a:noFill/>
        </p:spPr>
        <p:txBody>
          <a:bodyPr wrap="square" rtlCol="0">
            <a:spAutoFit/>
          </a:bodyPr>
          <a:lstStyle/>
          <a:p>
            <a:pPr algn="ctr"/>
            <a:r>
              <a:rPr lang="en-US" sz="3600" dirty="0" smtClean="0"/>
              <a:t>Start early and finish strong.</a:t>
            </a:r>
            <a:endParaRPr lang="en-US" sz="3600" dirty="0"/>
          </a:p>
        </p:txBody>
      </p:sp>
    </p:spTree>
    <p:extLst>
      <p:ext uri="{BB962C8B-B14F-4D97-AF65-F5344CB8AC3E}">
        <p14:creationId xmlns:p14="http://schemas.microsoft.com/office/powerpoint/2010/main" val="38094261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Custom 1">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10916</TotalTime>
  <Words>1037</Words>
  <Application>Microsoft Macintosh PowerPoint</Application>
  <PresentationFormat>On-screen Show (4:3)</PresentationFormat>
  <Paragraphs>171</Paragraphs>
  <Slides>25</Slides>
  <Notes>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GUARDIAN SCHOLARS</vt:lpstr>
      <vt:lpstr>JUNIOR GUARDIAN SCHOLARS</vt:lpstr>
      <vt:lpstr>CAREER EXPLORATION</vt:lpstr>
      <vt:lpstr>CAREER EXPLORATION</vt:lpstr>
      <vt:lpstr>JUNIOR GUARDIAN SCHOLARS</vt:lpstr>
      <vt:lpstr>JUNIOR GUARDIAN SCHOLARS</vt:lpstr>
      <vt:lpstr>JUNIOR GUARDIAN SCHOLARS</vt:lpstr>
      <vt:lpstr>JUNIOR GUARDIAN SCHOLARS</vt:lpstr>
      <vt:lpstr>Junior Guardian Scholars Program</vt:lpstr>
      <vt:lpstr>GUARDIAN SCHOLARS</vt:lpstr>
      <vt:lpstr>GUARDIAN SCHOLARS</vt:lpstr>
      <vt:lpstr>GUARDIAN SCHOLARS</vt:lpstr>
      <vt:lpstr>GUARDIAN SCHOLARS</vt:lpstr>
      <vt:lpstr>GUARDIAN SCHOLARS</vt:lpstr>
      <vt:lpstr>The Promises2Kids Difference</vt:lpstr>
      <vt:lpstr>GUARDIAN SCHOLARS</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Rajah Gainey</dc:creator>
  <cp:lastModifiedBy>Rashida Elimu</cp:lastModifiedBy>
  <cp:revision>189</cp:revision>
  <cp:lastPrinted>2016-04-07T19:03:30Z</cp:lastPrinted>
  <dcterms:created xsi:type="dcterms:W3CDTF">2014-12-16T00:55:13Z</dcterms:created>
  <dcterms:modified xsi:type="dcterms:W3CDTF">2017-09-26T22:26:33Z</dcterms:modified>
</cp:coreProperties>
</file>