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4.jpg" ContentType="image/jpeg"/>
  <Override PartName="/ppt/media/image36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7" r:id="rId7"/>
    <p:sldId id="264" r:id="rId8"/>
    <p:sldId id="266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747"/>
  </p:normalViewPr>
  <p:slideViewPr>
    <p:cSldViewPr>
      <p:cViewPr>
        <p:scale>
          <a:sx n="76" d="100"/>
          <a:sy n="76" d="100"/>
        </p:scale>
        <p:origin x="1184" y="2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7904-7EBF-B14B-B327-DBF1FA0CED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28285-DE5F-2F49-8709-0A15F3783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6525" y="658813"/>
            <a:ext cx="4251325" cy="318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CBF22-FBD8-4022-9468-EC372E2B290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(http://kids-alliance.org/facts-stats/)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C048-2C29-4353-A200-9EF5853D8AB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0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infographic is from DCFS Child Welfare Services Data Monthly Fact Sheet for April 2017 </a:t>
            </a:r>
            <a:br>
              <a:rPr lang="en-US" baseline="0" dirty="0"/>
            </a:br>
            <a:r>
              <a:rPr lang="en-US" baseline="0" dirty="0"/>
              <a:t>(http://www.lacdcfs.org/aboutus/fact_sheet/DRS/2017/Fact_Sheet_April2017.pdf)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C048-2C29-4353-A200-9EF5853D8AB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9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2400" y="6373024"/>
            <a:ext cx="609599" cy="349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864864"/>
            <a:ext cx="3092195" cy="2221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050539"/>
            <a:ext cx="3572510" cy="1807845"/>
          </a:xfrm>
          <a:custGeom>
            <a:avLst/>
            <a:gdLst/>
            <a:ahLst/>
            <a:cxnLst/>
            <a:rect l="l" t="t" r="r" b="b"/>
            <a:pathLst>
              <a:path w="3572510" h="1807845">
                <a:moveTo>
                  <a:pt x="2043049" y="0"/>
                </a:moveTo>
                <a:lnTo>
                  <a:pt x="0" y="0"/>
                </a:lnTo>
                <a:lnTo>
                  <a:pt x="0" y="1807464"/>
                </a:lnTo>
                <a:lnTo>
                  <a:pt x="3572255" y="1807464"/>
                </a:lnTo>
                <a:lnTo>
                  <a:pt x="2043049" y="0"/>
                </a:lnTo>
                <a:close/>
              </a:path>
            </a:pathLst>
          </a:custGeom>
          <a:solidFill>
            <a:srgbClr val="F96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050538"/>
            <a:ext cx="9144000" cy="1807845"/>
          </a:xfrm>
          <a:custGeom>
            <a:avLst/>
            <a:gdLst/>
            <a:ahLst/>
            <a:cxnLst/>
            <a:rect l="l" t="t" r="r" b="b"/>
            <a:pathLst>
              <a:path w="9144000" h="1807845">
                <a:moveTo>
                  <a:pt x="2038261" y="0"/>
                </a:moveTo>
                <a:lnTo>
                  <a:pt x="0" y="1804758"/>
                </a:lnTo>
                <a:lnTo>
                  <a:pt x="0" y="1807464"/>
                </a:lnTo>
                <a:lnTo>
                  <a:pt x="9144000" y="1807464"/>
                </a:lnTo>
                <a:lnTo>
                  <a:pt x="9144000" y="927"/>
                </a:lnTo>
                <a:lnTo>
                  <a:pt x="2038261" y="0"/>
                </a:lnTo>
                <a:close/>
              </a:path>
            </a:pathLst>
          </a:custGeom>
          <a:solidFill>
            <a:srgbClr val="08A1D9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52400" y="6373024"/>
            <a:ext cx="609599" cy="3498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1748" y="232713"/>
            <a:ext cx="7540503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90711" y="6463728"/>
            <a:ext cx="12827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17789A8-41A9-2C49-8325-287CDAC583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F30E840-7782-D74A-AD3A-6774E4561E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1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16.jpg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98194" y="6409753"/>
            <a:ext cx="205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8A8A8A"/>
                </a:solidFill>
                <a:latin typeface="Calibri"/>
                <a:cs typeface="Calibri"/>
              </a:rPr>
              <a:t>C</a:t>
            </a: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0726" y="6460553"/>
            <a:ext cx="74104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NF</a:t>
            </a: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I</a:t>
            </a:r>
            <a:r>
              <a:rPr sz="1200" spc="0" dirty="0">
                <a:solidFill>
                  <a:srgbClr val="8A8A8A"/>
                </a:solidFill>
                <a:latin typeface="Calibri"/>
                <a:cs typeface="Calibri"/>
              </a:rPr>
              <a:t>D</a:t>
            </a: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E</a:t>
            </a:r>
            <a:r>
              <a:rPr sz="1200" spc="0" dirty="0">
                <a:solidFill>
                  <a:srgbClr val="8A8A8A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I</a:t>
            </a: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48267" y="5051590"/>
            <a:ext cx="3222342" cy="1703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33976" y="5037289"/>
            <a:ext cx="3251200" cy="1730375"/>
          </a:xfrm>
          <a:custGeom>
            <a:avLst/>
            <a:gdLst/>
            <a:ahLst/>
            <a:cxnLst/>
            <a:rect l="l" t="t" r="r" b="b"/>
            <a:pathLst>
              <a:path w="3251200" h="1730375">
                <a:moveTo>
                  <a:pt x="0" y="0"/>
                </a:moveTo>
                <a:lnTo>
                  <a:pt x="3250920" y="0"/>
                </a:lnTo>
                <a:lnTo>
                  <a:pt x="3250920" y="1730298"/>
                </a:lnTo>
                <a:lnTo>
                  <a:pt x="0" y="173029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0472" y="4810353"/>
            <a:ext cx="2573664" cy="1454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06181" y="4796066"/>
            <a:ext cx="2603500" cy="1483360"/>
          </a:xfrm>
          <a:custGeom>
            <a:avLst/>
            <a:gdLst/>
            <a:ahLst/>
            <a:cxnLst/>
            <a:rect l="l" t="t" r="r" b="b"/>
            <a:pathLst>
              <a:path w="2603500" h="1483360">
                <a:moveTo>
                  <a:pt x="0" y="0"/>
                </a:moveTo>
                <a:lnTo>
                  <a:pt x="2603233" y="0"/>
                </a:lnTo>
                <a:lnTo>
                  <a:pt x="2603233" y="1482978"/>
                </a:lnTo>
                <a:lnTo>
                  <a:pt x="0" y="148297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4210" y="4038600"/>
            <a:ext cx="2467406" cy="13259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39922" y="4024312"/>
            <a:ext cx="2496185" cy="1355090"/>
          </a:xfrm>
          <a:custGeom>
            <a:avLst/>
            <a:gdLst/>
            <a:ahLst/>
            <a:cxnLst/>
            <a:rect l="l" t="t" r="r" b="b"/>
            <a:pathLst>
              <a:path w="2496185" h="1355089">
                <a:moveTo>
                  <a:pt x="0" y="0"/>
                </a:moveTo>
                <a:lnTo>
                  <a:pt x="2495981" y="0"/>
                </a:lnTo>
                <a:lnTo>
                  <a:pt x="2495981" y="1354505"/>
                </a:lnTo>
                <a:lnTo>
                  <a:pt x="0" y="135450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" y="4038600"/>
            <a:ext cx="1835970" cy="2065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112" y="4024312"/>
            <a:ext cx="1864995" cy="2094230"/>
          </a:xfrm>
          <a:custGeom>
            <a:avLst/>
            <a:gdLst/>
            <a:ahLst/>
            <a:cxnLst/>
            <a:rect l="l" t="t" r="r" b="b"/>
            <a:pathLst>
              <a:path w="1864995" h="2094229">
                <a:moveTo>
                  <a:pt x="0" y="0"/>
                </a:moveTo>
                <a:lnTo>
                  <a:pt x="1864550" y="0"/>
                </a:lnTo>
                <a:lnTo>
                  <a:pt x="1864550" y="2094039"/>
                </a:lnTo>
                <a:lnTo>
                  <a:pt x="0" y="2094039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76400" y="740664"/>
            <a:ext cx="6140195" cy="24505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551970" y="1409591"/>
            <a:ext cx="4387850" cy="9874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iFoster </a:t>
            </a:r>
            <a:r>
              <a:rPr sz="4000" b="1" spc="-15" dirty="0">
                <a:solidFill>
                  <a:srgbClr val="FFFFFF"/>
                </a:solidFill>
                <a:latin typeface="Calibri"/>
                <a:cs typeface="Calibri"/>
              </a:rPr>
              <a:t>Jobs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endParaRPr sz="4000" dirty="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Permanent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Employment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Foster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Youth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74535" y="4637531"/>
            <a:ext cx="2514599" cy="15529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29400" y="4692729"/>
            <a:ext cx="2350883" cy="13925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5112" y="4678438"/>
            <a:ext cx="2379980" cy="1417320"/>
          </a:xfrm>
          <a:custGeom>
            <a:avLst/>
            <a:gdLst/>
            <a:ahLst/>
            <a:cxnLst/>
            <a:rect l="l" t="t" r="r" b="b"/>
            <a:pathLst>
              <a:path w="2379979" h="1417320">
                <a:moveTo>
                  <a:pt x="0" y="0"/>
                </a:moveTo>
                <a:lnTo>
                  <a:pt x="2379459" y="0"/>
                </a:lnTo>
                <a:lnTo>
                  <a:pt x="2379459" y="1417193"/>
                </a:lnTo>
                <a:lnTo>
                  <a:pt x="0" y="141719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83"/>
          <a:stretch/>
        </p:blipFill>
        <p:spPr>
          <a:xfrm>
            <a:off x="0" y="-228600"/>
            <a:ext cx="9627028" cy="6575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09188"/>
            <a:ext cx="9144000" cy="4524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" y="6496900"/>
            <a:ext cx="2355972" cy="3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2286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srgbClr val="4BACC6">
                    <a:lumMod val="75000"/>
                  </a:srgbClr>
                </a:solidFill>
              </a:rPr>
              <a:t>The OYC focuses on readiness and access to college and careers</a:t>
            </a:r>
          </a:p>
        </p:txBody>
      </p:sp>
    </p:spTree>
    <p:extLst>
      <p:ext uri="{BB962C8B-B14F-4D97-AF65-F5344CB8AC3E}">
        <p14:creationId xmlns:p14="http://schemas.microsoft.com/office/powerpoint/2010/main" val="200262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6891" r="8195" b="15625"/>
          <a:stretch/>
        </p:blipFill>
        <p:spPr>
          <a:xfrm>
            <a:off x="-1" y="-450166"/>
            <a:ext cx="9144001" cy="6859354"/>
          </a:xfrm>
        </p:spPr>
      </p:pic>
      <p:sp>
        <p:nvSpPr>
          <p:cNvPr id="5" name="Rectangle 4"/>
          <p:cNvSpPr/>
          <p:nvPr/>
        </p:nvSpPr>
        <p:spPr>
          <a:xfrm>
            <a:off x="0" y="6409188"/>
            <a:ext cx="9144000" cy="4524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" y="6496900"/>
            <a:ext cx="2355972" cy="3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0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8908"/>
            <a:ext cx="9144000" cy="472374"/>
          </a:xfrm>
          <a:prstGeom prst="rect">
            <a:avLst/>
          </a:prstGeom>
          <a:solidFill>
            <a:srgbClr val="00A88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600" dirty="0" err="1">
                <a:solidFill>
                  <a:srgbClr val="00A880"/>
                </a:solidFill>
              </a:rPr>
              <a:t>T</a:t>
            </a:r>
            <a:r>
              <a:rPr lang="en-US" sz="3600" dirty="0" err="1">
                <a:solidFill>
                  <a:prstClr val="white"/>
                </a:solidFill>
              </a:rPr>
              <a:t>Insecure</a:t>
            </a:r>
            <a:r>
              <a:rPr lang="en-US" sz="3600" dirty="0">
                <a:solidFill>
                  <a:prstClr val="white"/>
                </a:solidFill>
              </a:rPr>
              <a:t>: The Reality Show</a:t>
            </a:r>
            <a:endParaRPr lang="en-US" sz="3600" dirty="0">
              <a:solidFill>
                <a:srgbClr val="00A88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9188"/>
            <a:ext cx="9144000" cy="4524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" y="6496900"/>
            <a:ext cx="2355972" cy="3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40155"/>
            <a:ext cx="386861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Almost 3 out of 4 of former foster youth in Los Angeles Community College were </a:t>
            </a:r>
            <a:r>
              <a:rPr lang="en-US" sz="2000" b="1" dirty="0">
                <a:solidFill>
                  <a:prstClr val="black"/>
                </a:solidFill>
              </a:rPr>
              <a:t>housing insecure </a:t>
            </a:r>
            <a:r>
              <a:rPr lang="en-US" sz="2000" dirty="0">
                <a:solidFill>
                  <a:prstClr val="black"/>
                </a:solidFill>
              </a:rPr>
              <a:t>and 55% of former foster youth experience </a:t>
            </a:r>
            <a:r>
              <a:rPr lang="en-US" sz="2000" b="1" dirty="0">
                <a:solidFill>
                  <a:prstClr val="black"/>
                </a:solidFill>
              </a:rPr>
              <a:t>food and housing insecurity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30 percent of former foster youth surveyed are homeless.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31% students experiencing food or housing insecurity were both working and receiving some financial aid.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CSU system last year released a preliminary study saying  1 in every 10 of its 460,000 students was homeless, and 1 in 5 was food insecure.</a:t>
            </a:r>
          </a:p>
          <a:p>
            <a:pPr marL="285750" indent="-285750" defTabSz="457200">
              <a:buFont typeface="Arial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5" y="740156"/>
            <a:ext cx="5275385" cy="4324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010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8912" y="39851"/>
            <a:ext cx="9049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00A880"/>
                </a:solidFill>
                <a:latin typeface="Avenir" panose="020B0503020203020204" pitchFamily="34" charset="0"/>
              </a:rPr>
              <a:t>Dollars &amp; $</a:t>
            </a:r>
            <a:r>
              <a:rPr lang="en-US" sz="3600" b="1" dirty="0" err="1">
                <a:solidFill>
                  <a:srgbClr val="00A880"/>
                </a:solidFill>
                <a:latin typeface="Avenir" panose="020B0503020203020204" pitchFamily="34" charset="0"/>
              </a:rPr>
              <a:t>ense</a:t>
            </a:r>
            <a:endParaRPr lang="en-US" sz="3600" b="1" dirty="0">
              <a:solidFill>
                <a:srgbClr val="00A880"/>
              </a:solidFill>
              <a:latin typeface="Avenir" panose="020B05030202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9188"/>
            <a:ext cx="9144000" cy="4524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" y="6496900"/>
            <a:ext cx="2355972" cy="3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4231" y="686182"/>
            <a:ext cx="6445732" cy="113105"/>
          </a:xfrm>
          <a:prstGeom prst="rect">
            <a:avLst/>
          </a:prstGeom>
          <a:solidFill>
            <a:srgbClr val="00A8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29960" y="850525"/>
            <a:ext cx="3067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majority of foster youth in college received at least some form of grant-based financial aid.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More than 80 percent of foster youth are receiving the BOG fee waiver.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About half received a Pell Grant, despite the fact that most foster youth receiving a BOG Fee Waiver would likely have sufficient financial need to qualify for a Pell Grant.</a:t>
            </a:r>
          </a:p>
          <a:p>
            <a:pPr marL="342900" indent="-342900" defTabSz="457200"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4"/>
          <a:srcRect l="50090" t="9858" r="1439" b="5943"/>
          <a:stretch/>
        </p:blipFill>
        <p:spPr bwMode="auto">
          <a:xfrm>
            <a:off x="0" y="850525"/>
            <a:ext cx="5629960" cy="55586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56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43532"/>
            <a:ext cx="9144000" cy="2700997"/>
          </a:xfrm>
        </p:spPr>
        <p:txBody>
          <a:bodyPr>
            <a:normAutofit/>
          </a:bodyPr>
          <a:lstStyle/>
          <a:p>
            <a:r>
              <a:rPr lang="en-US" sz="2000" b="1" dirty="0"/>
              <a:t>Greater engagement in learning </a:t>
            </a:r>
            <a:r>
              <a:rPr lang="en-US" sz="2000" dirty="0"/>
              <a:t>–Students who work feeling more academically challenged by their coursework, are more engaged in collaborative learning, have a deeper connection with faculty members, and are involved in enriching educational experiences. </a:t>
            </a:r>
          </a:p>
          <a:p>
            <a:r>
              <a:rPr lang="en-US" sz="2000" b="1" dirty="0"/>
              <a:t>Better work skills </a:t>
            </a:r>
            <a:r>
              <a:rPr lang="en-US" sz="2000" dirty="0"/>
              <a:t>– Evidence shows that working helps students develop time-management and other organizational skills, interpersonal skills, and work ethic.</a:t>
            </a:r>
          </a:p>
          <a:p>
            <a:r>
              <a:rPr lang="en-US" sz="2000" b="1" dirty="0"/>
              <a:t>Better college persistence </a:t>
            </a:r>
            <a:r>
              <a:rPr lang="en-US" sz="2000" dirty="0"/>
              <a:t>–working students who work at least part-time have higher rates of persistence than students who work full- time or do not work at all. 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435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6409188"/>
            <a:ext cx="9144000" cy="4524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" y="6496900"/>
            <a:ext cx="2355972" cy="3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22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09188"/>
            <a:ext cx="9144000" cy="45242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" y="6496900"/>
            <a:ext cx="2355972" cy="3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8691"/>
          <a:stretch/>
        </p:blipFill>
        <p:spPr bwMode="auto">
          <a:xfrm>
            <a:off x="110392" y="351693"/>
            <a:ext cx="8738186" cy="5824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" y="1195753"/>
            <a:ext cx="451573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dirty="0">
                <a:solidFill>
                  <a:srgbClr val="00B050"/>
                </a:solidFill>
                <a:latin typeface="HeadLineA" charset="-127"/>
                <a:ea typeface="HeadLineA" charset="-127"/>
                <a:cs typeface="HeadLineA" charset="-127"/>
              </a:rPr>
              <a:t>WORK</a:t>
            </a:r>
          </a:p>
          <a:p>
            <a:pPr defTabSz="457200"/>
            <a:r>
              <a:rPr lang="en-US" sz="6600" dirty="0">
                <a:solidFill>
                  <a:prstClr val="black"/>
                </a:solidFill>
                <a:latin typeface="HeadLineA" charset="-127"/>
                <a:ea typeface="HeadLineA" charset="-127"/>
                <a:cs typeface="HeadLineA" charset="-127"/>
              </a:rPr>
              <a:t> IS A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1490" y="3953351"/>
            <a:ext cx="4093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dirty="0">
                <a:solidFill>
                  <a:prstClr val="black"/>
                </a:solidFill>
                <a:latin typeface="HeadLineA" charset="-127"/>
                <a:ea typeface="HeadLineA" charset="-127"/>
                <a:cs typeface="HeadLineA" charset="-127"/>
              </a:rPr>
              <a:t>NOT THE        </a:t>
            </a:r>
            <a:r>
              <a:rPr lang="en-US" sz="6600" dirty="0" smtClean="0">
                <a:solidFill>
                  <a:prstClr val="black"/>
                </a:solidFill>
                <a:latin typeface="HeadLineA" charset="-127"/>
                <a:ea typeface="HeadLineA" charset="-127"/>
                <a:cs typeface="HeadLineA" charset="-127"/>
              </a:rPr>
              <a:t> </a:t>
            </a:r>
            <a:r>
              <a:rPr lang="en-US" sz="9600" dirty="0">
                <a:solidFill>
                  <a:srgbClr val="00B050"/>
                </a:solidFill>
                <a:latin typeface="HeadLineA" charset="-127"/>
                <a:ea typeface="HeadLineA" charset="-127"/>
                <a:cs typeface="HeadLineA" charset="-127"/>
              </a:rPr>
              <a:t>END</a:t>
            </a:r>
            <a:r>
              <a:rPr lang="en-US" sz="6600" dirty="0">
                <a:solidFill>
                  <a:srgbClr val="4BACC6">
                    <a:lumMod val="75000"/>
                  </a:srgbClr>
                </a:solidFill>
                <a:latin typeface="HeadLineA" charset="-127"/>
                <a:ea typeface="HeadLineA" charset="-127"/>
                <a:cs typeface="HeadLineA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61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427" y="0"/>
            <a:ext cx="2353055" cy="3115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9466" y="1037336"/>
            <a:ext cx="192913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Foster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Youth</a:t>
            </a:r>
            <a:r>
              <a:rPr sz="2000" b="1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need 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Jobs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become  self-sufficient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2988" y="478548"/>
            <a:ext cx="5462015" cy="31348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87978" y="533400"/>
            <a:ext cx="5298820" cy="2967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73678" y="519112"/>
            <a:ext cx="5327650" cy="3000375"/>
          </a:xfrm>
          <a:custGeom>
            <a:avLst/>
            <a:gdLst/>
            <a:ahLst/>
            <a:cxnLst/>
            <a:rect l="l" t="t" r="r" b="b"/>
            <a:pathLst>
              <a:path w="5327650" h="3000375">
                <a:moveTo>
                  <a:pt x="0" y="0"/>
                </a:moveTo>
                <a:lnTo>
                  <a:pt x="5327408" y="0"/>
                </a:lnTo>
                <a:lnTo>
                  <a:pt x="5327408" y="3000375"/>
                </a:lnTo>
                <a:lnTo>
                  <a:pt x="0" y="300037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5800" y="3644868"/>
            <a:ext cx="8261603" cy="281359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  <a:tabLst>
                <a:tab pos="127000" algn="l"/>
              </a:tabLst>
            </a:pPr>
            <a:r>
              <a:rPr sz="2000" spc="5" dirty="0" smtClean="0">
                <a:latin typeface="Century Gothic"/>
                <a:cs typeface="Century Gothic"/>
              </a:rPr>
              <a:t>•</a:t>
            </a:r>
            <a:r>
              <a:rPr sz="2000" b="1" spc="5" dirty="0">
                <a:latin typeface="Calibri"/>
                <a:cs typeface="Calibri"/>
              </a:rPr>
              <a:t>Within </a:t>
            </a:r>
            <a:r>
              <a:rPr sz="2000" b="1" dirty="0">
                <a:latin typeface="Calibri"/>
                <a:cs typeface="Calibri"/>
              </a:rPr>
              <a:t>4 </a:t>
            </a:r>
            <a:r>
              <a:rPr sz="2000" b="1" spc="-5" dirty="0">
                <a:latin typeface="Calibri"/>
                <a:cs typeface="Calibri"/>
              </a:rPr>
              <a:t>years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10" dirty="0" smtClean="0">
                <a:latin typeface="Calibri"/>
                <a:cs typeface="Calibri"/>
              </a:rPr>
              <a:t>exi</a:t>
            </a:r>
            <a:r>
              <a:rPr lang="en-US" sz="2000" spc="-10" dirty="0" smtClean="0">
                <a:latin typeface="Calibri"/>
                <a:cs typeface="Calibri"/>
              </a:rPr>
              <a:t>t</a:t>
            </a:r>
            <a:r>
              <a:rPr sz="2000" spc="-10" dirty="0" smtClean="0">
                <a:latin typeface="Calibri"/>
                <a:cs typeface="Calibri"/>
              </a:rPr>
              <a:t>ing</a:t>
            </a:r>
            <a:r>
              <a:rPr sz="2000" spc="-100" dirty="0" smtClean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care:</a:t>
            </a:r>
            <a:endParaRPr sz="2000" dirty="0">
              <a:latin typeface="Calibri"/>
              <a:cs typeface="Calibri"/>
            </a:endParaRPr>
          </a:p>
          <a:p>
            <a:pPr marL="169545" indent="-156845">
              <a:lnSpc>
                <a:spcPct val="100000"/>
              </a:lnSpc>
              <a:spcBef>
                <a:spcPts val="1440"/>
              </a:spcBef>
              <a:buFont typeface="Century Gothic"/>
              <a:buChar char="•"/>
              <a:tabLst>
                <a:tab pos="170180" algn="l"/>
              </a:tabLst>
            </a:pPr>
            <a:r>
              <a:rPr sz="2000" b="1" spc="-5" dirty="0">
                <a:latin typeface="Calibri"/>
                <a:cs typeface="Calibri"/>
              </a:rPr>
              <a:t>50% </a:t>
            </a:r>
            <a:r>
              <a:rPr sz="2000" dirty="0">
                <a:latin typeface="Calibri"/>
                <a:cs typeface="Calibri"/>
              </a:rPr>
              <a:t>will </a:t>
            </a:r>
            <a:r>
              <a:rPr sz="2000" spc="-15" dirty="0">
                <a:latin typeface="Calibri"/>
                <a:cs typeface="Calibri"/>
              </a:rPr>
              <a:t>have </a:t>
            </a:r>
            <a:r>
              <a:rPr sz="2000" spc="-5" dirty="0">
                <a:latin typeface="Calibri"/>
                <a:cs typeface="Calibri"/>
              </a:rPr>
              <a:t>no earnings and those </a:t>
            </a:r>
            <a:r>
              <a:rPr sz="2000" dirty="0">
                <a:latin typeface="Calibri"/>
                <a:cs typeface="Calibri"/>
              </a:rPr>
              <a:t>with </a:t>
            </a:r>
            <a:r>
              <a:rPr sz="2000" spc="-5" dirty="0">
                <a:latin typeface="Calibri"/>
                <a:cs typeface="Calibri"/>
              </a:rPr>
              <a:t>earnings </a:t>
            </a:r>
            <a:r>
              <a:rPr sz="2000" dirty="0">
                <a:latin typeface="Calibri"/>
                <a:cs typeface="Calibri"/>
              </a:rPr>
              <a:t>will </a:t>
            </a:r>
            <a:r>
              <a:rPr sz="2000" spc="-15" dirty="0">
                <a:latin typeface="Calibri"/>
                <a:cs typeface="Calibri"/>
              </a:rPr>
              <a:t>have </a:t>
            </a:r>
            <a:r>
              <a:rPr sz="2000" spc="-5" dirty="0">
                <a:latin typeface="Calibri"/>
                <a:cs typeface="Calibri"/>
              </a:rPr>
              <a:t>an </a:t>
            </a:r>
            <a:r>
              <a:rPr sz="2000" spc="-15" dirty="0">
                <a:latin typeface="Calibri"/>
                <a:cs typeface="Calibri"/>
              </a:rPr>
              <a:t>average </a:t>
            </a:r>
            <a:r>
              <a:rPr sz="2000" spc="-5" dirty="0">
                <a:latin typeface="Calibri"/>
                <a:cs typeface="Calibri"/>
              </a:rPr>
              <a:t>income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5" dirty="0">
                <a:latin typeface="Calibri"/>
                <a:cs typeface="Calibri"/>
              </a:rPr>
              <a:t>only $7,500 per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year.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000" spc="10" dirty="0">
                <a:latin typeface="Century Gothic"/>
                <a:cs typeface="Century Gothic"/>
              </a:rPr>
              <a:t>•</a:t>
            </a:r>
            <a:r>
              <a:rPr sz="2000" b="1" spc="10" dirty="0">
                <a:latin typeface="Calibri"/>
                <a:cs typeface="Calibri"/>
              </a:rPr>
              <a:t>50% </a:t>
            </a:r>
            <a:r>
              <a:rPr sz="2000" dirty="0">
                <a:latin typeface="Calibri"/>
                <a:cs typeface="Calibri"/>
              </a:rPr>
              <a:t>will </a:t>
            </a:r>
            <a:r>
              <a:rPr sz="2000" spc="-5" dirty="0">
                <a:latin typeface="Calibri"/>
                <a:cs typeface="Calibri"/>
              </a:rPr>
              <a:t>spend time </a:t>
            </a:r>
            <a:r>
              <a:rPr sz="2000" dirty="0">
                <a:latin typeface="Calibri"/>
                <a:cs typeface="Calibri"/>
              </a:rPr>
              <a:t>in a </a:t>
            </a:r>
            <a:r>
              <a:rPr sz="2000" spc="-5" dirty="0">
                <a:latin typeface="Calibri"/>
                <a:cs typeface="Calibri"/>
              </a:rPr>
              <a:t>homeless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 smtClean="0">
                <a:latin typeface="Calibri"/>
                <a:cs typeface="Calibri"/>
              </a:rPr>
              <a:t>shelter</a:t>
            </a:r>
            <a:r>
              <a:rPr lang="en-US" sz="2000" spc="-25" dirty="0" smtClean="0">
                <a:latin typeface="Calibri"/>
                <a:cs typeface="Calibri"/>
              </a:rPr>
              <a:t>, and </a:t>
            </a:r>
            <a:r>
              <a:rPr sz="2000" b="1" spc="10" dirty="0" smtClean="0">
                <a:latin typeface="Calibri"/>
                <a:cs typeface="Calibri"/>
              </a:rPr>
              <a:t>70</a:t>
            </a:r>
            <a:r>
              <a:rPr sz="2000" b="1" spc="10" dirty="0">
                <a:latin typeface="Calibri"/>
                <a:cs typeface="Calibri"/>
              </a:rPr>
              <a:t>% </a:t>
            </a:r>
            <a:r>
              <a:rPr sz="2000" dirty="0">
                <a:latin typeface="Calibri"/>
                <a:cs typeface="Calibri"/>
              </a:rPr>
              <a:t>will </a:t>
            </a:r>
            <a:r>
              <a:rPr sz="2000" spc="-5" dirty="0">
                <a:latin typeface="Calibri"/>
                <a:cs typeface="Calibri"/>
              </a:rPr>
              <a:t>be </a:t>
            </a:r>
            <a:r>
              <a:rPr sz="2000" dirty="0">
                <a:latin typeface="Calibri"/>
                <a:cs typeface="Calibri"/>
              </a:rPr>
              <a:t>on </a:t>
            </a:r>
            <a:r>
              <a:rPr sz="2000" spc="-10" dirty="0">
                <a:latin typeface="Calibri"/>
                <a:cs typeface="Calibri"/>
              </a:rPr>
              <a:t>government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assistance.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000" dirty="0">
                <a:latin typeface="Century Gothic"/>
                <a:cs typeface="Century Gothic"/>
              </a:rPr>
              <a:t>•</a:t>
            </a:r>
            <a:r>
              <a:rPr sz="2000" dirty="0">
                <a:latin typeface="Calibri"/>
                <a:cs typeface="Calibri"/>
              </a:rPr>
              <a:t>Resulting in </a:t>
            </a:r>
            <a:r>
              <a:rPr sz="2000" spc="-5" dirty="0">
                <a:latin typeface="Calibri"/>
                <a:cs typeface="Calibri"/>
              </a:rPr>
              <a:t>an </a:t>
            </a:r>
            <a:r>
              <a:rPr sz="2000" b="1" dirty="0">
                <a:latin typeface="Calibri"/>
                <a:cs typeface="Calibri"/>
              </a:rPr>
              <a:t>&gt; $1Million </a:t>
            </a:r>
            <a:r>
              <a:rPr sz="2000" spc="-5" dirty="0">
                <a:latin typeface="Calibri"/>
                <a:cs typeface="Calibri"/>
              </a:rPr>
              <a:t>economic </a:t>
            </a:r>
            <a:r>
              <a:rPr lang="en-US" sz="2000" spc="-10" dirty="0" smtClean="0">
                <a:latin typeface="Calibri"/>
                <a:cs typeface="Calibri"/>
              </a:rPr>
              <a:t>impact</a:t>
            </a:r>
            <a:r>
              <a:rPr sz="2000" spc="-10" dirty="0" smtClean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society per </a:t>
            </a:r>
            <a:r>
              <a:rPr sz="2000" spc="-10" dirty="0" smtClean="0">
                <a:latin typeface="Calibri"/>
                <a:cs typeface="Calibri"/>
              </a:rPr>
              <a:t>youth</a:t>
            </a:r>
            <a:r>
              <a:rPr lang="en-US" sz="2000" spc="-10" dirty="0" smtClean="0">
                <a:latin typeface="Calibri"/>
                <a:cs typeface="Calibri"/>
              </a:rPr>
              <a:t> who does not successfully transition to self-sufficiency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09004" y="0"/>
            <a:ext cx="2257031" cy="3115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11822" y="884936"/>
            <a:ext cx="1815464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Employers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 smtClean="0">
                <a:solidFill>
                  <a:srgbClr val="FFFFFF"/>
                </a:solidFill>
                <a:latin typeface="Calibri"/>
                <a:cs typeface="Calibri"/>
              </a:rPr>
              <a:t>need 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reliable,</a:t>
            </a:r>
            <a:endParaRPr sz="2000" dirty="0">
              <a:latin typeface="Calibri"/>
              <a:cs typeface="Calibri"/>
            </a:endParaRPr>
          </a:p>
          <a:p>
            <a:pPr marL="207645" marR="199390" algn="ctr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hard</a:t>
            </a:r>
            <a:r>
              <a:rPr sz="20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working 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employees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1802" y="3875633"/>
            <a:ext cx="7763998" cy="2121093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27000" algn="l"/>
              </a:tabLst>
            </a:pPr>
            <a:r>
              <a:rPr sz="2000" b="1" spc="-5" dirty="0">
                <a:latin typeface="Calibri"/>
                <a:cs typeface="Calibri"/>
              </a:rPr>
              <a:t>More </a:t>
            </a:r>
            <a:r>
              <a:rPr sz="2000" b="1" dirty="0">
                <a:latin typeface="Calibri"/>
                <a:cs typeface="Calibri"/>
              </a:rPr>
              <a:t>than </a:t>
            </a:r>
            <a:r>
              <a:rPr sz="2000" b="1" spc="-5" dirty="0">
                <a:latin typeface="Calibri"/>
                <a:cs typeface="Calibri"/>
              </a:rPr>
              <a:t>34 </a:t>
            </a:r>
            <a:r>
              <a:rPr sz="2000" b="1" dirty="0">
                <a:latin typeface="Calibri"/>
                <a:cs typeface="Calibri"/>
              </a:rPr>
              <a:t>Million </a:t>
            </a:r>
            <a:r>
              <a:rPr sz="2000" spc="-5" dirty="0">
                <a:latin typeface="Calibri"/>
                <a:cs typeface="Calibri"/>
              </a:rPr>
              <a:t>entry </a:t>
            </a:r>
            <a:r>
              <a:rPr sz="2000" spc="-10" dirty="0">
                <a:latin typeface="Calibri"/>
                <a:cs typeface="Calibri"/>
              </a:rPr>
              <a:t>level </a:t>
            </a:r>
            <a:r>
              <a:rPr sz="2000" spc="-5" dirty="0">
                <a:latin typeface="Calibri"/>
                <a:cs typeface="Calibri"/>
              </a:rPr>
              <a:t>jobs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nationwide.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spc="5" dirty="0">
                <a:latin typeface="Century Gothic"/>
                <a:cs typeface="Century Gothic"/>
              </a:rPr>
              <a:t>•</a:t>
            </a:r>
            <a:r>
              <a:rPr sz="2000" b="1" spc="5" dirty="0">
                <a:latin typeface="Calibri"/>
                <a:cs typeface="Calibri"/>
              </a:rPr>
              <a:t>Jobs </a:t>
            </a:r>
            <a:r>
              <a:rPr sz="2000" b="1" spc="-5" dirty="0">
                <a:latin typeface="Calibri"/>
                <a:cs typeface="Calibri"/>
              </a:rPr>
              <a:t>offering </a:t>
            </a:r>
            <a:r>
              <a:rPr sz="2000" b="1" dirty="0">
                <a:latin typeface="Calibri"/>
                <a:cs typeface="Calibri"/>
              </a:rPr>
              <a:t>skills </a:t>
            </a:r>
            <a:r>
              <a:rPr sz="2000" b="1" spc="-5" dirty="0">
                <a:latin typeface="Calibri"/>
                <a:cs typeface="Calibri"/>
              </a:rPr>
              <a:t>development </a:t>
            </a:r>
            <a:r>
              <a:rPr sz="2000" b="1" dirty="0">
                <a:latin typeface="Calibri"/>
                <a:cs typeface="Calibri"/>
              </a:rPr>
              <a:t>and </a:t>
            </a:r>
            <a:r>
              <a:rPr sz="2000" b="1" spc="-5" dirty="0">
                <a:latin typeface="Calibri"/>
                <a:cs typeface="Calibri"/>
              </a:rPr>
              <a:t>career</a:t>
            </a:r>
            <a:r>
              <a:rPr sz="2000" b="1" spc="-15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pathways.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000" spc="10" dirty="0">
                <a:latin typeface="Century Gothic"/>
                <a:cs typeface="Century Gothic"/>
              </a:rPr>
              <a:t>•</a:t>
            </a:r>
            <a:r>
              <a:rPr sz="2000" b="1" spc="10" dirty="0">
                <a:latin typeface="Calibri"/>
                <a:cs typeface="Calibri"/>
              </a:rPr>
              <a:t>70% </a:t>
            </a:r>
            <a:r>
              <a:rPr sz="2000" spc="-5" dirty="0">
                <a:latin typeface="Calibri"/>
                <a:cs typeface="Calibri"/>
              </a:rPr>
              <a:t>annual turnover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rate.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000" spc="5" dirty="0">
                <a:latin typeface="Century Gothic"/>
                <a:cs typeface="Century Gothic"/>
              </a:rPr>
              <a:t>•</a:t>
            </a:r>
            <a:r>
              <a:rPr sz="2000" b="1" spc="5" dirty="0">
                <a:latin typeface="Calibri"/>
                <a:cs typeface="Calibri"/>
              </a:rPr>
              <a:t>Over </a:t>
            </a:r>
            <a:r>
              <a:rPr sz="2000" b="1" spc="-5" dirty="0">
                <a:latin typeface="Calibri"/>
                <a:cs typeface="Calibri"/>
              </a:rPr>
              <a:t>$3,500 </a:t>
            </a:r>
            <a:r>
              <a:rPr sz="2000" spc="-10" dirty="0">
                <a:latin typeface="Calibri"/>
                <a:cs typeface="Calibri"/>
              </a:rPr>
              <a:t>cost to replace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single entry </a:t>
            </a:r>
            <a:r>
              <a:rPr sz="2000" spc="-10" dirty="0">
                <a:latin typeface="Calibri"/>
                <a:cs typeface="Calibri"/>
              </a:rPr>
              <a:t>level</a:t>
            </a:r>
            <a:r>
              <a:rPr sz="2000" spc="1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employee</a:t>
            </a:r>
            <a:r>
              <a:rPr sz="2000" spc="-10" dirty="0" smtClean="0">
                <a:latin typeface="Calibri"/>
                <a:cs typeface="Calibri"/>
              </a:rPr>
              <a:t>.</a:t>
            </a:r>
            <a:r>
              <a:rPr lang="en-US" sz="2000" spc="-10" dirty="0" smtClean="0">
                <a:latin typeface="Calibri"/>
                <a:cs typeface="Calibri"/>
              </a:rPr>
              <a:t>  </a:t>
            </a:r>
            <a:r>
              <a:rPr sz="2000" dirty="0" smtClean="0">
                <a:latin typeface="Calibri"/>
                <a:cs typeface="Calibri"/>
              </a:rPr>
              <a:t>Result</a:t>
            </a:r>
            <a:r>
              <a:rPr lang="en-US" sz="2000" dirty="0" smtClean="0">
                <a:latin typeface="Calibri"/>
                <a:cs typeface="Calibri"/>
              </a:rPr>
              <a:t> is</a:t>
            </a:r>
            <a:r>
              <a:rPr sz="2000" dirty="0" smtClean="0">
                <a:latin typeface="Calibri"/>
                <a:cs typeface="Calibri"/>
              </a:rPr>
              <a:t> </a:t>
            </a:r>
            <a:r>
              <a:rPr sz="2000" b="1" spc="-5" dirty="0" smtClean="0">
                <a:latin typeface="Calibri"/>
                <a:cs typeface="Calibri"/>
              </a:rPr>
              <a:t>15</a:t>
            </a:r>
            <a:r>
              <a:rPr sz="2000" b="1" spc="-5" dirty="0">
                <a:latin typeface="Calibri"/>
                <a:cs typeface="Calibri"/>
              </a:rPr>
              <a:t>% to 30%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5" dirty="0">
                <a:latin typeface="Calibri"/>
                <a:cs typeface="Calibri"/>
              </a:rPr>
              <a:t>an entry-level </a:t>
            </a:r>
            <a:r>
              <a:rPr sz="2000" spc="-10" dirty="0">
                <a:latin typeface="Calibri"/>
                <a:cs typeface="Calibri"/>
              </a:rPr>
              <a:t>position’s </a:t>
            </a:r>
            <a:r>
              <a:rPr sz="2000" spc="-5" dirty="0">
                <a:latin typeface="Calibri"/>
                <a:cs typeface="Calibri"/>
              </a:rPr>
              <a:t>annual </a:t>
            </a:r>
            <a:r>
              <a:rPr sz="2000" dirty="0">
                <a:latin typeface="Calibri"/>
                <a:cs typeface="Calibri"/>
              </a:rPr>
              <a:t>salary is </a:t>
            </a:r>
            <a:r>
              <a:rPr sz="2000" spc="-10" dirty="0">
                <a:latin typeface="Calibri"/>
                <a:cs typeface="Calibri"/>
              </a:rPr>
              <a:t>spent </a:t>
            </a:r>
            <a:r>
              <a:rPr sz="2000" dirty="0">
                <a:latin typeface="Calibri"/>
                <a:cs typeface="Calibri"/>
              </a:rPr>
              <a:t>on </a:t>
            </a:r>
            <a:r>
              <a:rPr sz="2000" spc="-5" dirty="0">
                <a:latin typeface="Calibri"/>
                <a:cs typeface="Calibri"/>
              </a:rPr>
              <a:t>filling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it</a:t>
            </a:r>
            <a:r>
              <a:rPr sz="1400" spc="-5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056" y="0"/>
            <a:ext cx="4192530" cy="381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6373024"/>
            <a:ext cx="609599" cy="3498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864864"/>
            <a:ext cx="3162299" cy="2221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5059" y="4294885"/>
            <a:ext cx="2795905" cy="1283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Innovative  Public/Private Partnership  can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solve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Problems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9140" y="3471289"/>
            <a:ext cx="5544283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230" marR="5080" indent="-177165">
              <a:lnSpc>
                <a:spcPct val="100000"/>
              </a:lnSpc>
              <a:spcBef>
                <a:spcPts val="100"/>
              </a:spcBef>
            </a:pPr>
            <a:endParaRPr lang="en-US" sz="2000" spc="-5" dirty="0" smtClean="0">
              <a:latin typeface="Calibri"/>
              <a:cs typeface="Calibri"/>
            </a:endParaRPr>
          </a:p>
          <a:p>
            <a:pPr marL="189230" marR="5080" indent="-177165">
              <a:lnSpc>
                <a:spcPct val="100000"/>
              </a:lnSpc>
              <a:spcBef>
                <a:spcPts val="100"/>
              </a:spcBef>
            </a:pPr>
            <a:r>
              <a:rPr lang="en-US" sz="2000" spc="-5" dirty="0">
                <a:latin typeface="Calibri"/>
                <a:cs typeface="Calibri"/>
              </a:rPr>
              <a:t>1</a:t>
            </a:r>
            <a:r>
              <a:rPr sz="2000" spc="-5" dirty="0" smtClean="0">
                <a:latin typeface="Calibri"/>
                <a:cs typeface="Calibri"/>
              </a:rPr>
              <a:t>. </a:t>
            </a:r>
            <a:r>
              <a:rPr sz="2000" spc="-5" dirty="0">
                <a:latin typeface="Calibri"/>
                <a:cs typeface="Calibri"/>
              </a:rPr>
              <a:t>Provide entry-level </a:t>
            </a:r>
            <a:r>
              <a:rPr sz="2000" dirty="0">
                <a:latin typeface="Calibri"/>
                <a:cs typeface="Calibri"/>
              </a:rPr>
              <a:t>job and </a:t>
            </a:r>
            <a:r>
              <a:rPr sz="2000" spc="-5" dirty="0">
                <a:latin typeface="Calibri"/>
                <a:cs typeface="Calibri"/>
              </a:rPr>
              <a:t>management career </a:t>
            </a:r>
            <a:r>
              <a:rPr sz="2000" dirty="0">
                <a:latin typeface="Calibri"/>
                <a:cs typeface="Calibri"/>
              </a:rPr>
              <a:t>opportunities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spc="-5" dirty="0" smtClean="0">
                <a:latin typeface="Calibri"/>
                <a:cs typeface="Calibri"/>
              </a:rPr>
              <a:t>every </a:t>
            </a:r>
            <a:r>
              <a:rPr sz="2000" spc="-5" dirty="0">
                <a:latin typeface="Calibri"/>
                <a:cs typeface="Calibri"/>
              </a:rPr>
              <a:t>eligible 16-24 year </a:t>
            </a:r>
            <a:r>
              <a:rPr sz="2000" dirty="0">
                <a:latin typeface="Calibri"/>
                <a:cs typeface="Calibri"/>
              </a:rPr>
              <a:t>old </a:t>
            </a:r>
            <a:r>
              <a:rPr sz="2000" spc="-10" dirty="0">
                <a:latin typeface="Calibri"/>
                <a:cs typeface="Calibri"/>
              </a:rPr>
              <a:t>Foster </a:t>
            </a:r>
            <a:r>
              <a:rPr sz="2000" spc="-25" dirty="0">
                <a:latin typeface="Calibri"/>
                <a:cs typeface="Calibri"/>
              </a:rPr>
              <a:t>Youth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the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9140" y="4755878"/>
            <a:ext cx="554428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2. Create </a:t>
            </a:r>
            <a:r>
              <a:rPr sz="2000" dirty="0">
                <a:latin typeface="Calibri"/>
                <a:cs typeface="Calibri"/>
              </a:rPr>
              <a:t>a pipeline of </a:t>
            </a:r>
            <a:r>
              <a:rPr sz="2000" spc="-5" dirty="0">
                <a:latin typeface="Calibri"/>
                <a:cs typeface="Calibri"/>
              </a:rPr>
              <a:t>pre-qualified potential</a:t>
            </a:r>
            <a:r>
              <a:rPr sz="2000" spc="-155" dirty="0">
                <a:latin typeface="Calibri"/>
                <a:cs typeface="Calibri"/>
              </a:rPr>
              <a:t> </a:t>
            </a:r>
            <a:r>
              <a:rPr lang="en-US" sz="2000" spc="-155" dirty="0" smtClean="0">
                <a:latin typeface="Calibri"/>
                <a:cs typeface="Calibri"/>
              </a:rPr>
              <a:t>  </a:t>
            </a:r>
            <a:r>
              <a:rPr sz="2000" spc="-5" dirty="0" smtClean="0">
                <a:latin typeface="Calibri"/>
                <a:cs typeface="Calibri"/>
              </a:rPr>
              <a:t>hires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9140" y="5140857"/>
            <a:ext cx="518350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230" marR="5080" indent="-177165" algn="just">
              <a:lnSpc>
                <a:spcPct val="100000"/>
              </a:lnSpc>
              <a:spcBef>
                <a:spcPts val="105"/>
              </a:spcBef>
            </a:pPr>
            <a:r>
              <a:rPr sz="2000" spc="-5" dirty="0" smtClean="0">
                <a:latin typeface="Calibri"/>
                <a:cs typeface="Calibri"/>
              </a:rPr>
              <a:t>3.</a:t>
            </a:r>
            <a:r>
              <a:rPr lang="en-US" sz="2000" spc="-5" dirty="0" smtClean="0">
                <a:latin typeface="Calibri"/>
                <a:cs typeface="Calibri"/>
              </a:rPr>
              <a:t> </a:t>
            </a:r>
            <a:r>
              <a:rPr sz="2000" spc="-5" dirty="0" smtClean="0">
                <a:latin typeface="Calibri"/>
                <a:cs typeface="Calibri"/>
              </a:rPr>
              <a:t>Provide </a:t>
            </a:r>
            <a:r>
              <a:rPr sz="2000" dirty="0">
                <a:latin typeface="Calibri"/>
                <a:cs typeface="Calibri"/>
              </a:rPr>
              <a:t>job skills </a:t>
            </a:r>
            <a:r>
              <a:rPr sz="2000" spc="-5" dirty="0">
                <a:latin typeface="Calibri"/>
                <a:cs typeface="Calibri"/>
              </a:rPr>
              <a:t>training, </a:t>
            </a:r>
            <a:r>
              <a:rPr sz="2000" dirty="0">
                <a:latin typeface="Calibri"/>
                <a:cs typeface="Calibri"/>
              </a:rPr>
              <a:t>necessary </a:t>
            </a:r>
            <a:r>
              <a:rPr sz="2000" spc="-5" dirty="0">
                <a:latin typeface="Calibri"/>
                <a:cs typeface="Calibri"/>
              </a:rPr>
              <a:t>concrete resources, </a:t>
            </a:r>
            <a:r>
              <a:rPr sz="2000" dirty="0">
                <a:latin typeface="Calibri"/>
                <a:cs typeface="Calibri"/>
              </a:rPr>
              <a:t>job </a:t>
            </a:r>
            <a:r>
              <a:rPr sz="2000" spc="-5" dirty="0">
                <a:latin typeface="Calibri"/>
                <a:cs typeface="Calibri"/>
              </a:rPr>
              <a:t>coach,  </a:t>
            </a:r>
            <a:r>
              <a:rPr sz="2000" dirty="0">
                <a:latin typeface="Calibri"/>
                <a:cs typeface="Calibri"/>
              </a:rPr>
              <a:t>scholarships / tuition </a:t>
            </a:r>
            <a:r>
              <a:rPr sz="2000" spc="-5" dirty="0">
                <a:latin typeface="Calibri"/>
                <a:cs typeface="Calibri"/>
              </a:rPr>
              <a:t>reimbursement, </a:t>
            </a:r>
            <a:r>
              <a:rPr sz="2000" dirty="0">
                <a:latin typeface="Calibri"/>
                <a:cs typeface="Calibri"/>
              </a:rPr>
              <a:t>and opportunities </a:t>
            </a:r>
            <a:r>
              <a:rPr sz="2000" spc="-5" dirty="0">
                <a:latin typeface="Calibri"/>
                <a:cs typeface="Calibri"/>
              </a:rPr>
              <a:t>to</a:t>
            </a:r>
            <a:r>
              <a:rPr sz="2000" spc="-2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develop  careers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14685" y="1452640"/>
            <a:ext cx="3222345" cy="1703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00397" y="1438351"/>
            <a:ext cx="3251200" cy="1730375"/>
          </a:xfrm>
          <a:custGeom>
            <a:avLst/>
            <a:gdLst/>
            <a:ahLst/>
            <a:cxnLst/>
            <a:rect l="l" t="t" r="r" b="b"/>
            <a:pathLst>
              <a:path w="3251200" h="1730375">
                <a:moveTo>
                  <a:pt x="0" y="0"/>
                </a:moveTo>
                <a:lnTo>
                  <a:pt x="3250920" y="0"/>
                </a:lnTo>
                <a:lnTo>
                  <a:pt x="3250920" y="1730298"/>
                </a:lnTo>
                <a:lnTo>
                  <a:pt x="0" y="17302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6890" y="1211407"/>
            <a:ext cx="2573669" cy="14543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2602" y="1197114"/>
            <a:ext cx="2603500" cy="1483360"/>
          </a:xfrm>
          <a:custGeom>
            <a:avLst/>
            <a:gdLst/>
            <a:ahLst/>
            <a:cxnLst/>
            <a:rect l="l" t="t" r="r" b="b"/>
            <a:pathLst>
              <a:path w="2603500" h="1483360">
                <a:moveTo>
                  <a:pt x="0" y="0"/>
                </a:moveTo>
                <a:lnTo>
                  <a:pt x="2603233" y="0"/>
                </a:lnTo>
                <a:lnTo>
                  <a:pt x="2603233" y="1482978"/>
                </a:lnTo>
                <a:lnTo>
                  <a:pt x="0" y="148297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20622" y="439661"/>
            <a:ext cx="2467402" cy="1325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6330" y="425373"/>
            <a:ext cx="2496185" cy="1355090"/>
          </a:xfrm>
          <a:custGeom>
            <a:avLst/>
            <a:gdLst/>
            <a:ahLst/>
            <a:cxnLst/>
            <a:rect l="l" t="t" r="r" b="b"/>
            <a:pathLst>
              <a:path w="2496185" h="1355089">
                <a:moveTo>
                  <a:pt x="0" y="0"/>
                </a:moveTo>
                <a:lnTo>
                  <a:pt x="2495981" y="0"/>
                </a:lnTo>
                <a:lnTo>
                  <a:pt x="2495981" y="1354505"/>
                </a:lnTo>
                <a:lnTo>
                  <a:pt x="0" y="135450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19798" y="1234227"/>
            <a:ext cx="2149614" cy="17822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05511" y="1219936"/>
            <a:ext cx="2176780" cy="1811020"/>
          </a:xfrm>
          <a:custGeom>
            <a:avLst/>
            <a:gdLst/>
            <a:ahLst/>
            <a:cxnLst/>
            <a:rect l="l" t="t" r="r" b="b"/>
            <a:pathLst>
              <a:path w="2176779" h="1811020">
                <a:moveTo>
                  <a:pt x="0" y="0"/>
                </a:moveTo>
                <a:lnTo>
                  <a:pt x="2176576" y="0"/>
                </a:lnTo>
                <a:lnTo>
                  <a:pt x="2176576" y="1810804"/>
                </a:lnTo>
                <a:lnTo>
                  <a:pt x="0" y="181080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812" y="439661"/>
            <a:ext cx="1835970" cy="20654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520" y="425373"/>
            <a:ext cx="1864995" cy="2094230"/>
          </a:xfrm>
          <a:custGeom>
            <a:avLst/>
            <a:gdLst/>
            <a:ahLst/>
            <a:cxnLst/>
            <a:rect l="l" t="t" r="r" b="b"/>
            <a:pathLst>
              <a:path w="1864995" h="2094230">
                <a:moveTo>
                  <a:pt x="0" y="0"/>
                </a:moveTo>
                <a:lnTo>
                  <a:pt x="1864550" y="0"/>
                </a:lnTo>
                <a:lnTo>
                  <a:pt x="1864550" y="2094039"/>
                </a:lnTo>
                <a:lnTo>
                  <a:pt x="0" y="2094039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1219200"/>
            <a:ext cx="5791200" cy="2209800"/>
          </a:xfrm>
          <a:custGeom>
            <a:avLst/>
            <a:gdLst/>
            <a:ahLst/>
            <a:cxnLst/>
            <a:rect l="l" t="t" r="r" b="b"/>
            <a:pathLst>
              <a:path w="5791200" h="2209800">
                <a:moveTo>
                  <a:pt x="0" y="0"/>
                </a:moveTo>
                <a:lnTo>
                  <a:pt x="5791200" y="0"/>
                </a:lnTo>
                <a:lnTo>
                  <a:pt x="57912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0" y="1219200"/>
            <a:ext cx="5791200" cy="2209800"/>
          </a:xfrm>
          <a:custGeom>
            <a:avLst/>
            <a:gdLst/>
            <a:ahLst/>
            <a:cxnLst/>
            <a:rect l="l" t="t" r="r" b="b"/>
            <a:pathLst>
              <a:path w="5791200" h="2209800">
                <a:moveTo>
                  <a:pt x="0" y="0"/>
                </a:moveTo>
                <a:lnTo>
                  <a:pt x="5791200" y="0"/>
                </a:lnTo>
                <a:lnTo>
                  <a:pt x="57912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7398" y="718066"/>
            <a:ext cx="2590800" cy="3244850"/>
          </a:xfrm>
          <a:custGeom>
            <a:avLst/>
            <a:gdLst/>
            <a:ahLst/>
            <a:cxnLst/>
            <a:rect l="l" t="t" r="r" b="b"/>
            <a:pathLst>
              <a:path w="2590800" h="3244850">
                <a:moveTo>
                  <a:pt x="0" y="0"/>
                </a:moveTo>
                <a:lnTo>
                  <a:pt x="0" y="3244329"/>
                </a:lnTo>
                <a:lnTo>
                  <a:pt x="2590800" y="1622171"/>
                </a:lnTo>
                <a:lnTo>
                  <a:pt x="0" y="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7398" y="718066"/>
            <a:ext cx="2590800" cy="3244850"/>
          </a:xfrm>
          <a:custGeom>
            <a:avLst/>
            <a:gdLst/>
            <a:ahLst/>
            <a:cxnLst/>
            <a:rect l="l" t="t" r="r" b="b"/>
            <a:pathLst>
              <a:path w="2590800" h="3244850">
                <a:moveTo>
                  <a:pt x="0" y="0"/>
                </a:moveTo>
                <a:lnTo>
                  <a:pt x="2590800" y="1622171"/>
                </a:lnTo>
                <a:lnTo>
                  <a:pt x="0" y="3244329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51803" y="3864864"/>
            <a:ext cx="3092195" cy="2221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92722" y="4771135"/>
            <a:ext cx="26549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iFoster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Jobs</a:t>
            </a:r>
            <a:r>
              <a:rPr sz="20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9058" y="4114800"/>
            <a:ext cx="523834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spc="-5" dirty="0" smtClean="0">
                <a:latin typeface="Calibri"/>
                <a:cs typeface="Calibri"/>
              </a:rPr>
              <a:t>The </a:t>
            </a:r>
            <a:r>
              <a:rPr lang="en-US" sz="2000" spc="-5" dirty="0" err="1" smtClean="0">
                <a:latin typeface="Calibri"/>
                <a:cs typeface="Calibri"/>
              </a:rPr>
              <a:t>iFoster</a:t>
            </a:r>
            <a:r>
              <a:rPr lang="en-US" sz="2000" spc="-5" dirty="0" smtClean="0">
                <a:latin typeface="Calibri"/>
                <a:cs typeface="Calibri"/>
              </a:rPr>
              <a:t> Jobs Program matches Employers with entry-level positions </a:t>
            </a:r>
            <a:r>
              <a:rPr sz="2000" spc="-5" dirty="0" smtClean="0">
                <a:latin typeface="Calibri"/>
                <a:cs typeface="Calibri"/>
              </a:rPr>
              <a:t>to </a:t>
            </a:r>
            <a:r>
              <a:rPr sz="2000" spc="-10" dirty="0">
                <a:latin typeface="Calibri"/>
                <a:cs typeface="Calibri"/>
              </a:rPr>
              <a:t>Foster </a:t>
            </a:r>
            <a:r>
              <a:rPr sz="2000" spc="-25" dirty="0">
                <a:latin typeface="Calibri"/>
                <a:cs typeface="Calibri"/>
              </a:rPr>
              <a:t>Youth </a:t>
            </a:r>
            <a:r>
              <a:rPr sz="2000" dirty="0">
                <a:latin typeface="Calibri"/>
                <a:cs typeface="Calibri"/>
              </a:rPr>
              <a:t>who </a:t>
            </a:r>
            <a:r>
              <a:rPr sz="2000" spc="-5" dirty="0">
                <a:latin typeface="Calibri"/>
                <a:cs typeface="Calibri"/>
              </a:rPr>
              <a:t>are </a:t>
            </a:r>
            <a:r>
              <a:rPr sz="2000" dirty="0">
                <a:latin typeface="Calibri"/>
                <a:cs typeface="Calibri"/>
              </a:rPr>
              <a:t>specifically </a:t>
            </a:r>
            <a:r>
              <a:rPr sz="2000" spc="-5" dirty="0">
                <a:latin typeface="Calibri"/>
                <a:cs typeface="Calibri"/>
              </a:rPr>
              <a:t>trained, appropriately resourced, 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effectively supported to </a:t>
            </a:r>
            <a:r>
              <a:rPr sz="2000" spc="-10" dirty="0">
                <a:latin typeface="Calibri"/>
                <a:cs typeface="Calibri"/>
              </a:rPr>
              <a:t>gain </a:t>
            </a:r>
            <a:r>
              <a:rPr lang="en-US" sz="2000" spc="-10" dirty="0" smtClean="0">
                <a:latin typeface="Calibri"/>
                <a:cs typeface="Calibri"/>
              </a:rPr>
              <a:t>competitive </a:t>
            </a:r>
            <a:r>
              <a:rPr sz="2000" spc="-5" dirty="0" smtClean="0">
                <a:latin typeface="Calibri"/>
                <a:cs typeface="Calibri"/>
              </a:rPr>
              <a:t>employment,  </a:t>
            </a:r>
            <a:r>
              <a:rPr sz="2000" dirty="0">
                <a:latin typeface="Calibri"/>
                <a:cs typeface="Calibri"/>
              </a:rPr>
              <a:t>succeed in their </a:t>
            </a:r>
            <a:r>
              <a:rPr sz="2000" spc="-5" dirty="0">
                <a:latin typeface="Calibri"/>
                <a:cs typeface="Calibri"/>
              </a:rPr>
              <a:t>jobs,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transition to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self-sufficiency.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0" y="381000"/>
            <a:ext cx="8305800" cy="3352800"/>
          </a:xfrm>
          <a:custGeom>
            <a:avLst/>
            <a:gdLst/>
            <a:ahLst/>
            <a:cxnLst/>
            <a:rect l="l" t="t" r="r" b="b"/>
            <a:pathLst>
              <a:path w="8305800" h="3352800">
                <a:moveTo>
                  <a:pt x="0" y="0"/>
                </a:moveTo>
                <a:lnTo>
                  <a:pt x="8305800" y="0"/>
                </a:lnTo>
                <a:lnTo>
                  <a:pt x="8305800" y="3352800"/>
                </a:lnTo>
                <a:lnTo>
                  <a:pt x="0" y="33528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29058" y="2022346"/>
            <a:ext cx="12306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Employer</a:t>
            </a:r>
            <a:r>
              <a:rPr sz="14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Needs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3637" y="2214384"/>
            <a:ext cx="9017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Assess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77031" y="1514347"/>
            <a:ext cx="123571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78435" marR="5080" indent="-166370">
              <a:lnSpc>
                <a:spcPts val="1510"/>
              </a:lnSpc>
              <a:spcBef>
                <a:spcPts val="29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Youth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Readiness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Assessment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9100" y="1426464"/>
            <a:ext cx="3323843" cy="1714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2353659" y="1926334"/>
            <a:ext cx="1123950" cy="6235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ts val="1510"/>
              </a:lnSpc>
              <a:spcBef>
                <a:spcPts val="295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Youth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Job,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Soft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Life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Skills 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18603" y="1426464"/>
            <a:ext cx="1653540" cy="1714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437674" y="1830322"/>
            <a:ext cx="1016000" cy="8159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065" marR="5080" indent="635" algn="ctr">
              <a:lnSpc>
                <a:spcPts val="1510"/>
              </a:lnSpc>
              <a:spcBef>
                <a:spcPts val="29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Ongoing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Coaching</a:t>
            </a:r>
            <a:r>
              <a:rPr sz="14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Resource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65803" y="1274064"/>
            <a:ext cx="1655063" cy="1993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en-US" sz="14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Youth Readiness Assessment</a:t>
            </a:r>
            <a:endParaRPr sz="1400" dirty="0">
              <a:solidFill>
                <a:srgbClr val="FFFFFF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03827" y="2408937"/>
            <a:ext cx="777240" cy="6235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3970" marR="5080" indent="-1905" algn="just">
              <a:lnSpc>
                <a:spcPts val="1510"/>
              </a:lnSpc>
              <a:spcBef>
                <a:spcPts val="29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ecessary 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esou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ces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Provided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13171" y="1514347"/>
            <a:ext cx="910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Youth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400" b="1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Job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07674" y="1706385"/>
            <a:ext cx="7226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ching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42203" y="1274064"/>
            <a:ext cx="1653540" cy="19933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   Youth </a:t>
            </a:r>
            <a:r>
              <a:rPr lang="mr-IN" sz="1400" dirty="0" smtClean="0">
                <a:solidFill>
                  <a:schemeClr val="bg1"/>
                </a:solidFill>
              </a:rPr>
              <a:t>–</a:t>
            </a:r>
            <a:r>
              <a:rPr lang="en-US" sz="1400" dirty="0" smtClean="0">
                <a:solidFill>
                  <a:schemeClr val="bg1"/>
                </a:solidFill>
              </a:rPr>
              <a:t> Job Matching </a:t>
            </a:r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74486" y="2504949"/>
            <a:ext cx="11887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1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03077" y="2696986"/>
            <a:ext cx="7334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Interview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0227" y="614171"/>
            <a:ext cx="5330951" cy="3291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98352" y="755650"/>
            <a:ext cx="999490" cy="0"/>
          </a:xfrm>
          <a:custGeom>
            <a:avLst/>
            <a:gdLst/>
            <a:ahLst/>
            <a:cxnLst/>
            <a:rect l="l" t="t" r="r" b="b"/>
            <a:pathLst>
              <a:path w="999489">
                <a:moveTo>
                  <a:pt x="0" y="0"/>
                </a:moveTo>
                <a:lnTo>
                  <a:pt x="999147" y="0"/>
                </a:lnTo>
              </a:path>
            </a:pathLst>
          </a:custGeom>
          <a:ln w="50317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3400" y="755650"/>
            <a:ext cx="897255" cy="0"/>
          </a:xfrm>
          <a:custGeom>
            <a:avLst/>
            <a:gdLst/>
            <a:ahLst/>
            <a:cxnLst/>
            <a:rect l="l" t="t" r="r" b="b"/>
            <a:pathLst>
              <a:path w="897255">
                <a:moveTo>
                  <a:pt x="0" y="0"/>
                </a:moveTo>
                <a:lnTo>
                  <a:pt x="897216" y="0"/>
                </a:lnTo>
              </a:path>
            </a:pathLst>
          </a:custGeom>
          <a:ln w="50317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59255" y="704555"/>
            <a:ext cx="114935" cy="114300"/>
          </a:xfrm>
          <a:custGeom>
            <a:avLst/>
            <a:gdLst/>
            <a:ahLst/>
            <a:cxnLst/>
            <a:rect l="l" t="t" r="r" b="b"/>
            <a:pathLst>
              <a:path w="114935" h="114300">
                <a:moveTo>
                  <a:pt x="292" y="0"/>
                </a:moveTo>
                <a:lnTo>
                  <a:pt x="0" y="114300"/>
                </a:lnTo>
                <a:lnTo>
                  <a:pt x="114439" y="57442"/>
                </a:lnTo>
                <a:lnTo>
                  <a:pt x="292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7197" y="692433"/>
            <a:ext cx="114935" cy="114300"/>
          </a:xfrm>
          <a:custGeom>
            <a:avLst/>
            <a:gdLst/>
            <a:ahLst/>
            <a:cxnLst/>
            <a:rect l="l" t="t" r="r" b="b"/>
            <a:pathLst>
              <a:path w="114934" h="114300">
                <a:moveTo>
                  <a:pt x="114439" y="0"/>
                </a:moveTo>
                <a:lnTo>
                  <a:pt x="0" y="56870"/>
                </a:lnTo>
                <a:lnTo>
                  <a:pt x="114160" y="114300"/>
                </a:lnTo>
                <a:lnTo>
                  <a:pt x="114439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29427" y="627888"/>
            <a:ext cx="3590543" cy="3276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65389" y="768351"/>
            <a:ext cx="922019" cy="0"/>
          </a:xfrm>
          <a:custGeom>
            <a:avLst/>
            <a:gdLst/>
            <a:ahLst/>
            <a:cxnLst/>
            <a:rect l="l" t="t" r="r" b="b"/>
            <a:pathLst>
              <a:path w="922020">
                <a:moveTo>
                  <a:pt x="0" y="0"/>
                </a:moveTo>
                <a:lnTo>
                  <a:pt x="921409" y="0"/>
                </a:lnTo>
              </a:path>
            </a:pathLst>
          </a:custGeom>
          <a:ln w="50063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62598" y="768351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0" y="0"/>
                </a:moveTo>
                <a:lnTo>
                  <a:pt x="990601" y="0"/>
                </a:lnTo>
              </a:path>
            </a:pathLst>
          </a:custGeom>
          <a:ln w="50063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48480" y="717101"/>
            <a:ext cx="114935" cy="114300"/>
          </a:xfrm>
          <a:custGeom>
            <a:avLst/>
            <a:gdLst/>
            <a:ahLst/>
            <a:cxnLst/>
            <a:rect l="l" t="t" r="r" b="b"/>
            <a:pathLst>
              <a:path w="114934" h="114300">
                <a:moveTo>
                  <a:pt x="444" y="0"/>
                </a:moveTo>
                <a:lnTo>
                  <a:pt x="0" y="114300"/>
                </a:lnTo>
                <a:lnTo>
                  <a:pt x="114515" y="57594"/>
                </a:lnTo>
                <a:lnTo>
                  <a:pt x="444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86396" y="705286"/>
            <a:ext cx="114935" cy="114300"/>
          </a:xfrm>
          <a:custGeom>
            <a:avLst/>
            <a:gdLst/>
            <a:ahLst/>
            <a:cxnLst/>
            <a:rect l="l" t="t" r="r" b="b"/>
            <a:pathLst>
              <a:path w="114935" h="114300">
                <a:moveTo>
                  <a:pt x="114515" y="0"/>
                </a:moveTo>
                <a:lnTo>
                  <a:pt x="0" y="56718"/>
                </a:lnTo>
                <a:lnTo>
                  <a:pt x="114084" y="114300"/>
                </a:lnTo>
                <a:lnTo>
                  <a:pt x="114515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30616" y="533400"/>
            <a:ext cx="2967990" cy="369570"/>
          </a:xfrm>
          <a:custGeom>
            <a:avLst/>
            <a:gdLst/>
            <a:ahLst/>
            <a:cxnLst/>
            <a:rect l="l" t="t" r="r" b="b"/>
            <a:pathLst>
              <a:path w="2967990" h="369569">
                <a:moveTo>
                  <a:pt x="0" y="0"/>
                </a:moveTo>
                <a:lnTo>
                  <a:pt x="2967736" y="0"/>
                </a:lnTo>
                <a:lnTo>
                  <a:pt x="2967736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509354" y="551180"/>
            <a:ext cx="2786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solidFill>
                  <a:srgbClr val="77933C"/>
                </a:solidFill>
                <a:latin typeface="Calibri"/>
                <a:cs typeface="Calibri"/>
              </a:rPr>
              <a:t>Pre-Employment</a:t>
            </a:r>
            <a:r>
              <a:rPr b="1" spc="-50" dirty="0">
                <a:solidFill>
                  <a:srgbClr val="77933C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7933C"/>
                </a:solidFill>
                <a:latin typeface="Calibri"/>
                <a:cs typeface="Calibri"/>
              </a:rPr>
              <a:t>Preparation</a:t>
            </a:r>
          </a:p>
        </p:txBody>
      </p:sp>
      <p:sp>
        <p:nvSpPr>
          <p:cNvPr id="37" name="object 37"/>
          <p:cNvSpPr/>
          <p:nvPr/>
        </p:nvSpPr>
        <p:spPr>
          <a:xfrm>
            <a:off x="6553200" y="533400"/>
            <a:ext cx="1212215" cy="369570"/>
          </a:xfrm>
          <a:custGeom>
            <a:avLst/>
            <a:gdLst/>
            <a:ahLst/>
            <a:cxnLst/>
            <a:rect l="l" t="t" r="r" b="b"/>
            <a:pathLst>
              <a:path w="1212215" h="369569">
                <a:moveTo>
                  <a:pt x="0" y="0"/>
                </a:moveTo>
                <a:lnTo>
                  <a:pt x="1212189" y="0"/>
                </a:lnTo>
                <a:lnTo>
                  <a:pt x="1212189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631940" y="551180"/>
            <a:ext cx="1044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1859C"/>
                </a:solidFill>
                <a:latin typeface="Calibri"/>
                <a:cs typeface="Calibri"/>
              </a:rPr>
              <a:t>On </a:t>
            </a:r>
            <a:r>
              <a:rPr sz="1800" b="1" dirty="0">
                <a:solidFill>
                  <a:srgbClr val="31859C"/>
                </a:solidFill>
                <a:latin typeface="Calibri"/>
                <a:cs typeface="Calibri"/>
              </a:rPr>
              <a:t>the</a:t>
            </a:r>
            <a:r>
              <a:rPr sz="1800" b="1" spc="-105" dirty="0">
                <a:solidFill>
                  <a:srgbClr val="31859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1859C"/>
                </a:solidFill>
                <a:latin typeface="Calibri"/>
                <a:cs typeface="Calibri"/>
              </a:rPr>
              <a:t>Job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41" name="TextBox 40"/>
          <p:cNvSpPr txBox="1"/>
          <p:nvPr/>
        </p:nvSpPr>
        <p:spPr>
          <a:xfrm>
            <a:off x="685800" y="1828800"/>
            <a:ext cx="114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Employer Needs Assessment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2907" y="4618735"/>
            <a:ext cx="25019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1625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 Community 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Collaborative</a:t>
            </a:r>
            <a:r>
              <a:rPr sz="20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Approach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19600" y="371854"/>
            <a:ext cx="4343399" cy="5860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59690" indent="-116839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30175" algn="l"/>
              </a:tabLst>
            </a:pPr>
            <a:r>
              <a:rPr sz="2000" spc="-10" dirty="0">
                <a:latin typeface="Calibri"/>
                <a:cs typeface="Calibri"/>
              </a:rPr>
              <a:t>iFoster </a:t>
            </a:r>
            <a:r>
              <a:rPr sz="2000" spc="-5" dirty="0">
                <a:latin typeface="Calibri"/>
                <a:cs typeface="Calibri"/>
              </a:rPr>
              <a:t>Jobs </a:t>
            </a:r>
            <a:r>
              <a:rPr sz="2000" spc="-10" dirty="0">
                <a:latin typeface="Calibri"/>
                <a:cs typeface="Calibri"/>
              </a:rPr>
              <a:t>Program </a:t>
            </a:r>
            <a:r>
              <a:rPr sz="2000" dirty="0">
                <a:latin typeface="Calibri"/>
                <a:cs typeface="Calibri"/>
              </a:rPr>
              <a:t>is </a:t>
            </a:r>
            <a:r>
              <a:rPr sz="2000" b="1" spc="-5" dirty="0">
                <a:latin typeface="Calibri"/>
                <a:cs typeface="Calibri"/>
              </a:rPr>
              <a:t>implemented locally  through </a:t>
            </a:r>
            <a:r>
              <a:rPr sz="2000" b="1" dirty="0">
                <a:latin typeface="Calibri"/>
                <a:cs typeface="Calibri"/>
              </a:rPr>
              <a:t>a </a:t>
            </a:r>
            <a:r>
              <a:rPr sz="2000" b="1" spc="-5" dirty="0">
                <a:latin typeface="Calibri"/>
                <a:cs typeface="Calibri"/>
              </a:rPr>
              <a:t>collaborative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5" dirty="0">
                <a:latin typeface="Calibri"/>
                <a:cs typeface="Calibri"/>
              </a:rPr>
              <a:t>partner youth-serving  </a:t>
            </a:r>
            <a:r>
              <a:rPr sz="2000" spc="-10" dirty="0">
                <a:latin typeface="Calibri"/>
                <a:cs typeface="Calibri"/>
              </a:rPr>
              <a:t>organizations</a:t>
            </a:r>
            <a:endParaRPr sz="2000" dirty="0">
              <a:latin typeface="Calibri"/>
              <a:cs typeface="Calibri"/>
            </a:endParaRPr>
          </a:p>
          <a:p>
            <a:pPr marL="129539" marR="25400" indent="-116839">
              <a:lnSpc>
                <a:spcPct val="100000"/>
              </a:lnSpc>
              <a:buFont typeface="Arial"/>
              <a:buChar char="•"/>
              <a:tabLst>
                <a:tab pos="130175" algn="l"/>
              </a:tabLst>
            </a:pPr>
            <a:r>
              <a:rPr sz="2000" b="1" spc="-5" dirty="0" smtClean="0">
                <a:latin typeface="Calibri"/>
                <a:cs typeface="Calibri"/>
              </a:rPr>
              <a:t>Each </a:t>
            </a:r>
            <a:r>
              <a:rPr sz="2000" b="1" spc="-5" dirty="0">
                <a:latin typeface="Calibri"/>
                <a:cs typeface="Calibri"/>
              </a:rPr>
              <a:t>Collaborative </a:t>
            </a:r>
            <a:r>
              <a:rPr sz="2000" b="1" dirty="0">
                <a:latin typeface="Calibri"/>
                <a:cs typeface="Calibri"/>
              </a:rPr>
              <a:t>partner </a:t>
            </a:r>
            <a:r>
              <a:rPr sz="2000" b="1" spc="-5" dirty="0">
                <a:latin typeface="Calibri"/>
                <a:cs typeface="Calibri"/>
              </a:rPr>
              <a:t>commits </a:t>
            </a:r>
            <a:r>
              <a:rPr sz="2000" spc="-10" dirty="0">
                <a:latin typeface="Calibri"/>
                <a:cs typeface="Calibri"/>
              </a:rPr>
              <a:t>to providing  </a:t>
            </a:r>
            <a:r>
              <a:rPr sz="2000" spc="-5" dirty="0">
                <a:latin typeface="Calibri"/>
                <a:cs typeface="Calibri"/>
              </a:rPr>
              <a:t>their expertise, local knowledge, </a:t>
            </a:r>
            <a:r>
              <a:rPr sz="2000" spc="-25" dirty="0">
                <a:latin typeface="Calibri"/>
                <a:cs typeface="Calibri"/>
              </a:rPr>
              <a:t>staff, </a:t>
            </a:r>
            <a:r>
              <a:rPr sz="2000" spc="-10" dirty="0">
                <a:latin typeface="Calibri"/>
                <a:cs typeface="Calibri"/>
              </a:rPr>
              <a:t>existing  </a:t>
            </a:r>
            <a:r>
              <a:rPr sz="2000" spc="-5" dirty="0">
                <a:latin typeface="Calibri"/>
                <a:cs typeface="Calibri"/>
              </a:rPr>
              <a:t>supportive </a:t>
            </a:r>
            <a:r>
              <a:rPr sz="2000" spc="-10" dirty="0">
                <a:latin typeface="Calibri"/>
                <a:cs typeface="Calibri"/>
              </a:rPr>
              <a:t>programming, </a:t>
            </a:r>
            <a:r>
              <a:rPr sz="2000" spc="-15" dirty="0">
                <a:latin typeface="Calibri"/>
                <a:cs typeface="Calibri"/>
              </a:rPr>
              <a:t>concrete </a:t>
            </a:r>
            <a:r>
              <a:rPr sz="2000" spc="-10" dirty="0">
                <a:latin typeface="Calibri"/>
                <a:cs typeface="Calibri"/>
              </a:rPr>
              <a:t>resources </a:t>
            </a:r>
            <a:r>
              <a:rPr sz="2000" spc="-5" dirty="0">
                <a:latin typeface="Calibri"/>
                <a:cs typeface="Calibri"/>
              </a:rPr>
              <a:t>and  </a:t>
            </a:r>
            <a:r>
              <a:rPr sz="2000" spc="-10" dirty="0">
                <a:latin typeface="Calibri"/>
                <a:cs typeface="Calibri"/>
              </a:rPr>
              <a:t>funding</a:t>
            </a:r>
            <a:endParaRPr sz="2000" dirty="0">
              <a:latin typeface="Calibri"/>
              <a:cs typeface="Calibri"/>
            </a:endParaRPr>
          </a:p>
          <a:p>
            <a:pPr marL="129539" marR="5080" indent="-116839">
              <a:lnSpc>
                <a:spcPct val="100000"/>
              </a:lnSpc>
              <a:buFont typeface="Arial"/>
              <a:buChar char="•"/>
              <a:tabLst>
                <a:tab pos="130175" algn="l"/>
              </a:tabLst>
            </a:pPr>
            <a:r>
              <a:rPr sz="2000" b="1" dirty="0" smtClean="0">
                <a:latin typeface="Calibri"/>
                <a:cs typeface="Calibri"/>
              </a:rPr>
              <a:t>Community </a:t>
            </a:r>
            <a:r>
              <a:rPr sz="2000" b="1" spc="-5" dirty="0">
                <a:latin typeface="Calibri"/>
                <a:cs typeface="Calibri"/>
              </a:rPr>
              <a:t>Collaborative </a:t>
            </a:r>
            <a:r>
              <a:rPr sz="2000" b="1" dirty="0">
                <a:latin typeface="Calibri"/>
                <a:cs typeface="Calibri"/>
              </a:rPr>
              <a:t>includes</a:t>
            </a:r>
            <a:r>
              <a:rPr sz="2000" dirty="0">
                <a:latin typeface="Calibri"/>
                <a:cs typeface="Calibri"/>
              </a:rPr>
              <a:t>: </a:t>
            </a:r>
            <a:r>
              <a:rPr sz="2000" spc="-5" dirty="0">
                <a:latin typeface="Calibri"/>
                <a:cs typeface="Calibri"/>
              </a:rPr>
              <a:t>child </a:t>
            </a:r>
            <a:r>
              <a:rPr sz="2000" spc="-10" dirty="0">
                <a:latin typeface="Calibri"/>
                <a:cs typeface="Calibri"/>
              </a:rPr>
              <a:t>welfare  </a:t>
            </a:r>
            <a:r>
              <a:rPr sz="2000" spc="-5" dirty="0">
                <a:latin typeface="Calibri"/>
                <a:cs typeface="Calibri"/>
              </a:rPr>
              <a:t>agencies responsible </a:t>
            </a:r>
            <a:r>
              <a:rPr sz="2000" spc="-10" dirty="0">
                <a:latin typeface="Calibri"/>
                <a:cs typeface="Calibri"/>
              </a:rPr>
              <a:t>for </a:t>
            </a:r>
            <a:r>
              <a:rPr sz="2000" spc="-25" dirty="0">
                <a:latin typeface="Calibri"/>
                <a:cs typeface="Calibri"/>
              </a:rPr>
              <a:t>Youth, </a:t>
            </a:r>
            <a:r>
              <a:rPr sz="2000" spc="-5" dirty="0">
                <a:latin typeface="Calibri"/>
                <a:cs typeface="Calibri"/>
              </a:rPr>
              <a:t>opportunity  youth </a:t>
            </a:r>
            <a:r>
              <a:rPr sz="2000" dirty="0">
                <a:latin typeface="Calibri"/>
                <a:cs typeface="Calibri"/>
              </a:rPr>
              <a:t>job skills </a:t>
            </a:r>
            <a:r>
              <a:rPr sz="2000" spc="-10" dirty="0">
                <a:latin typeface="Calibri"/>
                <a:cs typeface="Calibri"/>
              </a:rPr>
              <a:t>training </a:t>
            </a:r>
            <a:r>
              <a:rPr sz="2000" spc="-10" dirty="0" smtClean="0">
                <a:latin typeface="Calibri"/>
                <a:cs typeface="Calibri"/>
              </a:rPr>
              <a:t>organization</a:t>
            </a:r>
            <a:r>
              <a:rPr lang="en-US" sz="2000" spc="-10" dirty="0" smtClean="0">
                <a:latin typeface="Calibri"/>
                <a:cs typeface="Calibri"/>
              </a:rPr>
              <a:t>s</a:t>
            </a:r>
            <a:r>
              <a:rPr sz="2000" spc="-10" dirty="0" smtClean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(WIBs),  supportive housing, </a:t>
            </a:r>
            <a:r>
              <a:rPr sz="2000" spc="-10" dirty="0">
                <a:latin typeface="Calibri"/>
                <a:cs typeface="Calibri"/>
              </a:rPr>
              <a:t>independent </a:t>
            </a:r>
            <a:r>
              <a:rPr sz="2000" spc="-5" dirty="0">
                <a:latin typeface="Calibri"/>
                <a:cs typeface="Calibri"/>
              </a:rPr>
              <a:t>living </a:t>
            </a:r>
            <a:r>
              <a:rPr sz="2000" spc="-10" dirty="0" smtClean="0">
                <a:latin typeface="Calibri"/>
                <a:cs typeface="Calibri"/>
              </a:rPr>
              <a:t>programs</a:t>
            </a:r>
            <a:r>
              <a:rPr sz="2000" spc="-5" dirty="0" smtClean="0">
                <a:latin typeface="Calibri"/>
                <a:cs typeface="Calibri"/>
              </a:rPr>
              <a:t>, </a:t>
            </a:r>
            <a:r>
              <a:rPr sz="2000" spc="-10" dirty="0">
                <a:latin typeface="Calibri"/>
                <a:cs typeface="Calibri"/>
              </a:rPr>
              <a:t>extended foster care, </a:t>
            </a:r>
            <a:r>
              <a:rPr sz="2000" spc="-5" dirty="0">
                <a:latin typeface="Calibri"/>
                <a:cs typeface="Calibri"/>
              </a:rPr>
              <a:t>youth peer </a:t>
            </a:r>
            <a:r>
              <a:rPr lang="en-US" sz="2000" spc="-5" dirty="0" smtClean="0">
                <a:latin typeface="Calibri"/>
                <a:cs typeface="Calibri"/>
              </a:rPr>
              <a:t>s</a:t>
            </a:r>
            <a:r>
              <a:rPr sz="2000" spc="-5" dirty="0" smtClean="0">
                <a:latin typeface="Calibri"/>
                <a:cs typeface="Calibri"/>
              </a:rPr>
              <a:t>upport</a:t>
            </a:r>
            <a:r>
              <a:rPr sz="2000" spc="-5" dirty="0">
                <a:latin typeface="Calibri"/>
                <a:cs typeface="Calibri"/>
              </a:rPr>
              <a:t>, 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mentors</a:t>
            </a:r>
            <a:endParaRPr sz="2000" dirty="0">
              <a:latin typeface="Calibri"/>
              <a:cs typeface="Calibri"/>
            </a:endParaRPr>
          </a:p>
          <a:p>
            <a:pPr marL="129539" marR="24765" indent="-116839">
              <a:lnSpc>
                <a:spcPct val="100000"/>
              </a:lnSpc>
              <a:buFont typeface="Arial"/>
              <a:buChar char="•"/>
              <a:tabLst>
                <a:tab pos="130175" algn="l"/>
              </a:tabLst>
            </a:pPr>
            <a:r>
              <a:rPr sz="2000" b="1" spc="-5" dirty="0" smtClean="0">
                <a:latin typeface="Calibri"/>
                <a:cs typeface="Calibri"/>
              </a:rPr>
              <a:t>They </a:t>
            </a:r>
            <a:r>
              <a:rPr sz="2000" b="1" spc="-5" dirty="0">
                <a:latin typeface="Calibri"/>
                <a:cs typeface="Calibri"/>
              </a:rPr>
              <a:t>collectively implement </a:t>
            </a:r>
            <a:r>
              <a:rPr sz="2000" b="1" dirty="0">
                <a:latin typeface="Calibri"/>
                <a:cs typeface="Calibri"/>
              </a:rPr>
              <a:t>a </a:t>
            </a:r>
            <a:r>
              <a:rPr sz="2000" b="1" spc="-5" dirty="0">
                <a:latin typeface="Calibri"/>
                <a:cs typeface="Calibri"/>
              </a:rPr>
              <a:t>standard </a:t>
            </a:r>
            <a:r>
              <a:rPr sz="2000" b="1" spc="-10" dirty="0">
                <a:latin typeface="Calibri"/>
                <a:cs typeface="Calibri"/>
              </a:rPr>
              <a:t>program  </a:t>
            </a:r>
            <a:r>
              <a:rPr sz="2000" spc="-10" dirty="0">
                <a:latin typeface="Calibri"/>
                <a:cs typeface="Calibri"/>
              </a:rPr>
              <a:t>(process, resources, </a:t>
            </a:r>
            <a:r>
              <a:rPr sz="2000" spc="-5" dirty="0">
                <a:latin typeface="Calibri"/>
                <a:cs typeface="Calibri"/>
              </a:rPr>
              <a:t>curriculum and assessment)  </a:t>
            </a:r>
            <a:r>
              <a:rPr sz="2000" dirty="0">
                <a:latin typeface="Calibri"/>
                <a:cs typeface="Calibri"/>
              </a:rPr>
              <a:t>with </a:t>
            </a:r>
            <a:r>
              <a:rPr sz="2000" b="1" spc="-5" dirty="0">
                <a:latin typeface="Calibri"/>
                <a:cs typeface="Calibri"/>
              </a:rPr>
              <a:t>standard performance metrics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1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goals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37360" y="1758708"/>
            <a:ext cx="1955291" cy="1927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5508" y="1217676"/>
            <a:ext cx="1449323" cy="1633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8377" y="1865819"/>
            <a:ext cx="1988820" cy="967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0" dirty="0">
                <a:solidFill>
                  <a:srgbClr val="FFFFFF"/>
                </a:solidFill>
                <a:latin typeface="Calibri"/>
                <a:cs typeface="Calibri"/>
              </a:rPr>
              <a:t>Resource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2000" b="1" spc="-10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6360" y="257556"/>
            <a:ext cx="1516367" cy="1588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49329" y="883697"/>
            <a:ext cx="73152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uppo</a:t>
            </a:r>
            <a:r>
              <a:rPr sz="1700" spc="0" dirty="0">
                <a:solidFill>
                  <a:srgbClr val="FFFFFF"/>
                </a:solidFill>
                <a:latin typeface="Calibri"/>
                <a:cs typeface="Calibri"/>
              </a:rPr>
              <a:t>rt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85288" y="1546859"/>
            <a:ext cx="1315211" cy="20284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3192" y="1143000"/>
            <a:ext cx="693419" cy="9860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2811" y="371855"/>
            <a:ext cx="440435" cy="8031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3411" y="6463728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1530" y="0"/>
            <a:ext cx="2257031" cy="3115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2313" y="381000"/>
            <a:ext cx="1815464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Lessons Learned after 2 years of training/placing/ supporting more than 300 foster youth in Calif.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363" y="3095653"/>
            <a:ext cx="7961809" cy="33522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27000" algn="l"/>
              </a:tabLst>
            </a:pPr>
            <a:r>
              <a:rPr lang="en-US" sz="2000" b="1" spc="-5" dirty="0" smtClean="0">
                <a:latin typeface="Calibri"/>
                <a:cs typeface="Calibri"/>
              </a:rPr>
              <a:t>Value to foster youth.  </a:t>
            </a:r>
            <a:r>
              <a:rPr lang="en-US" sz="2000" spc="-5" dirty="0" smtClean="0">
                <a:latin typeface="Calibri"/>
                <a:cs typeface="Calibri"/>
              </a:rPr>
              <a:t>Potential to change the trajectory of youth.</a:t>
            </a:r>
          </a:p>
          <a:p>
            <a:pPr marL="127000" indent="-11430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27000" algn="l"/>
              </a:tabLst>
            </a:pPr>
            <a:r>
              <a:rPr lang="en-US" sz="2000" b="1" spc="-5" dirty="0" smtClean="0">
                <a:latin typeface="Calibri"/>
                <a:cs typeface="Calibri"/>
              </a:rPr>
              <a:t>Training must go beyond resume/mock interview workshops.  </a:t>
            </a:r>
            <a:r>
              <a:rPr lang="en-US" sz="2000" spc="-5" dirty="0">
                <a:latin typeface="Calibri"/>
                <a:cs typeface="Calibri"/>
              </a:rPr>
              <a:t>M</a:t>
            </a:r>
            <a:r>
              <a:rPr lang="en-US" sz="2000" spc="-5" dirty="0" smtClean="0">
                <a:latin typeface="Calibri"/>
                <a:cs typeface="Calibri"/>
              </a:rPr>
              <a:t>ust address the uniqueness of foster youth.  Needs to focus on code swapping, workplace behavior, managing triggers, dealing with conflict, etc.</a:t>
            </a:r>
          </a:p>
          <a:p>
            <a:pPr marL="127000" indent="-114300">
              <a:spcBef>
                <a:spcPts val="940"/>
              </a:spcBef>
              <a:buFont typeface="Arial"/>
              <a:buChar char="•"/>
              <a:tabLst>
                <a:tab pos="127000" algn="l"/>
              </a:tabLst>
            </a:pPr>
            <a:r>
              <a:rPr lang="en-US" sz="2000" b="1" spc="-5" dirty="0">
                <a:cs typeface="Calibri"/>
              </a:rPr>
              <a:t>Requires a supportive pathway.  </a:t>
            </a:r>
            <a:r>
              <a:rPr lang="en-US" sz="2000" spc="-5" dirty="0" smtClean="0">
                <a:cs typeface="Calibri"/>
              </a:rPr>
              <a:t>On-going support beyond </a:t>
            </a:r>
            <a:r>
              <a:rPr lang="en-US" sz="2000" spc="-5" dirty="0">
                <a:cs typeface="Calibri"/>
              </a:rPr>
              <a:t>the initial </a:t>
            </a:r>
            <a:r>
              <a:rPr lang="en-US" sz="2000" spc="-5" dirty="0" smtClean="0">
                <a:cs typeface="Calibri"/>
              </a:rPr>
              <a:t>training and job placement is key. </a:t>
            </a:r>
            <a:endParaRPr lang="en-US" sz="2000" b="1" spc="-5" dirty="0"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27000" algn="l"/>
              </a:tabLst>
            </a:pPr>
            <a:r>
              <a:rPr lang="en-US" sz="2000" b="1" spc="-5" dirty="0" smtClean="0">
                <a:latin typeface="Calibri"/>
                <a:cs typeface="Calibri"/>
              </a:rPr>
              <a:t>Must create partnerships with Employers.  </a:t>
            </a:r>
            <a:r>
              <a:rPr lang="en-US" sz="2000" spc="-5" dirty="0" smtClean="0">
                <a:latin typeface="Calibri"/>
                <a:cs typeface="Calibri"/>
              </a:rPr>
              <a:t>Must make the business case and ask for priority in hiring , not just invites to job fairs.  </a:t>
            </a:r>
            <a:endParaRPr lang="en-US" sz="2000" b="1" spc="-5" dirty="0" smtClean="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127000" algn="l"/>
              </a:tabLst>
            </a:pPr>
            <a:r>
              <a:rPr lang="en-US" sz="2000" b="1" spc="-5" dirty="0" smtClean="0">
                <a:latin typeface="Calibri"/>
                <a:cs typeface="Calibri"/>
              </a:rPr>
              <a:t>It really takes a village</a:t>
            </a:r>
            <a:r>
              <a:rPr sz="2000" spc="-5" dirty="0" smtClean="0">
                <a:latin typeface="Calibri"/>
                <a:cs typeface="Calibri"/>
              </a:rPr>
              <a:t>.</a:t>
            </a:r>
            <a:r>
              <a:rPr lang="en-US" sz="2000" spc="-5" dirty="0" smtClean="0">
                <a:latin typeface="Calibri"/>
                <a:cs typeface="Calibri"/>
              </a:rPr>
              <a:t>  Community </a:t>
            </a:r>
            <a:r>
              <a:rPr lang="en-US" sz="2000" spc="-5" dirty="0" err="1" smtClean="0">
                <a:latin typeface="Calibri"/>
                <a:cs typeface="Calibri"/>
              </a:rPr>
              <a:t>collaboratives</a:t>
            </a:r>
            <a:r>
              <a:rPr lang="en-US" sz="2000" spc="-5" dirty="0" smtClean="0">
                <a:latin typeface="Calibri"/>
                <a:cs typeface="Calibri"/>
              </a:rPr>
              <a:t> are a must.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056" y="0"/>
            <a:ext cx="4192530" cy="3115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53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809996"/>
            <a:ext cx="3886200" cy="2743200"/>
          </a:xfrm>
          <a:custGeom>
            <a:avLst/>
            <a:gdLst/>
            <a:ahLst/>
            <a:cxnLst/>
            <a:rect l="l" t="t" r="r" b="b"/>
            <a:pathLst>
              <a:path w="3886200" h="2743200">
                <a:moveTo>
                  <a:pt x="3428987" y="0"/>
                </a:moveTo>
                <a:lnTo>
                  <a:pt x="457212" y="0"/>
                </a:lnTo>
                <a:lnTo>
                  <a:pt x="410464" y="2360"/>
                </a:lnTo>
                <a:lnTo>
                  <a:pt x="365067" y="9288"/>
                </a:lnTo>
                <a:lnTo>
                  <a:pt x="321250" y="20555"/>
                </a:lnTo>
                <a:lnTo>
                  <a:pt x="279243" y="35929"/>
                </a:lnTo>
                <a:lnTo>
                  <a:pt x="239276" y="55182"/>
                </a:lnTo>
                <a:lnTo>
                  <a:pt x="201579" y="78084"/>
                </a:lnTo>
                <a:lnTo>
                  <a:pt x="166381" y="104404"/>
                </a:lnTo>
                <a:lnTo>
                  <a:pt x="133913" y="133913"/>
                </a:lnTo>
                <a:lnTo>
                  <a:pt x="104404" y="166381"/>
                </a:lnTo>
                <a:lnTo>
                  <a:pt x="78084" y="201579"/>
                </a:lnTo>
                <a:lnTo>
                  <a:pt x="55182" y="239276"/>
                </a:lnTo>
                <a:lnTo>
                  <a:pt x="35929" y="279243"/>
                </a:lnTo>
                <a:lnTo>
                  <a:pt x="20555" y="321250"/>
                </a:lnTo>
                <a:lnTo>
                  <a:pt x="9288" y="365067"/>
                </a:lnTo>
                <a:lnTo>
                  <a:pt x="2360" y="410464"/>
                </a:lnTo>
                <a:lnTo>
                  <a:pt x="0" y="457212"/>
                </a:lnTo>
                <a:lnTo>
                  <a:pt x="0" y="2286000"/>
                </a:lnTo>
                <a:lnTo>
                  <a:pt x="2360" y="2332745"/>
                </a:lnTo>
                <a:lnTo>
                  <a:pt x="9288" y="2378140"/>
                </a:lnTo>
                <a:lnTo>
                  <a:pt x="20555" y="2421956"/>
                </a:lnTo>
                <a:lnTo>
                  <a:pt x="35929" y="2463961"/>
                </a:lnTo>
                <a:lnTo>
                  <a:pt x="55182" y="2503927"/>
                </a:lnTo>
                <a:lnTo>
                  <a:pt x="78084" y="2541623"/>
                </a:lnTo>
                <a:lnTo>
                  <a:pt x="104404" y="2576820"/>
                </a:lnTo>
                <a:lnTo>
                  <a:pt x="133913" y="2609288"/>
                </a:lnTo>
                <a:lnTo>
                  <a:pt x="166381" y="2638796"/>
                </a:lnTo>
                <a:lnTo>
                  <a:pt x="201579" y="2665116"/>
                </a:lnTo>
                <a:lnTo>
                  <a:pt x="239276" y="2688017"/>
                </a:lnTo>
                <a:lnTo>
                  <a:pt x="279243" y="2707270"/>
                </a:lnTo>
                <a:lnTo>
                  <a:pt x="321250" y="2722644"/>
                </a:lnTo>
                <a:lnTo>
                  <a:pt x="365067" y="2733911"/>
                </a:lnTo>
                <a:lnTo>
                  <a:pt x="410464" y="2740839"/>
                </a:lnTo>
                <a:lnTo>
                  <a:pt x="457212" y="2743200"/>
                </a:lnTo>
                <a:lnTo>
                  <a:pt x="3428987" y="2743200"/>
                </a:lnTo>
                <a:lnTo>
                  <a:pt x="3475735" y="2740839"/>
                </a:lnTo>
                <a:lnTo>
                  <a:pt x="3521132" y="2733911"/>
                </a:lnTo>
                <a:lnTo>
                  <a:pt x="3564949" y="2722644"/>
                </a:lnTo>
                <a:lnTo>
                  <a:pt x="3606956" y="2707270"/>
                </a:lnTo>
                <a:lnTo>
                  <a:pt x="3646923" y="2688017"/>
                </a:lnTo>
                <a:lnTo>
                  <a:pt x="3684620" y="2665116"/>
                </a:lnTo>
                <a:lnTo>
                  <a:pt x="3719818" y="2638796"/>
                </a:lnTo>
                <a:lnTo>
                  <a:pt x="3752286" y="2609288"/>
                </a:lnTo>
                <a:lnTo>
                  <a:pt x="3781795" y="2576820"/>
                </a:lnTo>
                <a:lnTo>
                  <a:pt x="3808115" y="2541623"/>
                </a:lnTo>
                <a:lnTo>
                  <a:pt x="3831017" y="2503927"/>
                </a:lnTo>
                <a:lnTo>
                  <a:pt x="3850270" y="2463961"/>
                </a:lnTo>
                <a:lnTo>
                  <a:pt x="3865644" y="2421956"/>
                </a:lnTo>
                <a:lnTo>
                  <a:pt x="3876911" y="2378140"/>
                </a:lnTo>
                <a:lnTo>
                  <a:pt x="3883839" y="2332745"/>
                </a:lnTo>
                <a:lnTo>
                  <a:pt x="3886200" y="2286000"/>
                </a:lnTo>
                <a:lnTo>
                  <a:pt x="3886200" y="457212"/>
                </a:lnTo>
                <a:lnTo>
                  <a:pt x="3883839" y="410464"/>
                </a:lnTo>
                <a:lnTo>
                  <a:pt x="3876911" y="365067"/>
                </a:lnTo>
                <a:lnTo>
                  <a:pt x="3865644" y="321250"/>
                </a:lnTo>
                <a:lnTo>
                  <a:pt x="3850270" y="279243"/>
                </a:lnTo>
                <a:lnTo>
                  <a:pt x="3831017" y="239276"/>
                </a:lnTo>
                <a:lnTo>
                  <a:pt x="3808115" y="201579"/>
                </a:lnTo>
                <a:lnTo>
                  <a:pt x="3781795" y="166381"/>
                </a:lnTo>
                <a:lnTo>
                  <a:pt x="3752286" y="133913"/>
                </a:lnTo>
                <a:lnTo>
                  <a:pt x="3719818" y="104404"/>
                </a:lnTo>
                <a:lnTo>
                  <a:pt x="3684620" y="78084"/>
                </a:lnTo>
                <a:lnTo>
                  <a:pt x="3646923" y="55182"/>
                </a:lnTo>
                <a:lnTo>
                  <a:pt x="3606956" y="35929"/>
                </a:lnTo>
                <a:lnTo>
                  <a:pt x="3564949" y="20555"/>
                </a:lnTo>
                <a:lnTo>
                  <a:pt x="3521132" y="9288"/>
                </a:lnTo>
                <a:lnTo>
                  <a:pt x="3475735" y="2360"/>
                </a:lnTo>
                <a:lnTo>
                  <a:pt x="3428987" y="0"/>
                </a:lnTo>
                <a:close/>
              </a:path>
            </a:pathLst>
          </a:custGeom>
          <a:solidFill>
            <a:srgbClr val="EEEC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3809996"/>
            <a:ext cx="3886200" cy="2743200"/>
          </a:xfrm>
          <a:custGeom>
            <a:avLst/>
            <a:gdLst/>
            <a:ahLst/>
            <a:cxnLst/>
            <a:rect l="l" t="t" r="r" b="b"/>
            <a:pathLst>
              <a:path w="3886200" h="2743200">
                <a:moveTo>
                  <a:pt x="0" y="457212"/>
                </a:moveTo>
                <a:lnTo>
                  <a:pt x="2360" y="410464"/>
                </a:lnTo>
                <a:lnTo>
                  <a:pt x="9288" y="365067"/>
                </a:lnTo>
                <a:lnTo>
                  <a:pt x="20555" y="321250"/>
                </a:lnTo>
                <a:lnTo>
                  <a:pt x="35929" y="279243"/>
                </a:lnTo>
                <a:lnTo>
                  <a:pt x="55182" y="239276"/>
                </a:lnTo>
                <a:lnTo>
                  <a:pt x="78084" y="201579"/>
                </a:lnTo>
                <a:lnTo>
                  <a:pt x="104404" y="166381"/>
                </a:lnTo>
                <a:lnTo>
                  <a:pt x="133913" y="133913"/>
                </a:lnTo>
                <a:lnTo>
                  <a:pt x="166381" y="104404"/>
                </a:lnTo>
                <a:lnTo>
                  <a:pt x="201579" y="78084"/>
                </a:lnTo>
                <a:lnTo>
                  <a:pt x="239276" y="55182"/>
                </a:lnTo>
                <a:lnTo>
                  <a:pt x="279243" y="35929"/>
                </a:lnTo>
                <a:lnTo>
                  <a:pt x="321250" y="20555"/>
                </a:lnTo>
                <a:lnTo>
                  <a:pt x="365067" y="9288"/>
                </a:lnTo>
                <a:lnTo>
                  <a:pt x="410464" y="2360"/>
                </a:lnTo>
                <a:lnTo>
                  <a:pt x="457212" y="0"/>
                </a:lnTo>
                <a:lnTo>
                  <a:pt x="3428987" y="0"/>
                </a:lnTo>
                <a:lnTo>
                  <a:pt x="3475735" y="2360"/>
                </a:lnTo>
                <a:lnTo>
                  <a:pt x="3521132" y="9288"/>
                </a:lnTo>
                <a:lnTo>
                  <a:pt x="3564949" y="20555"/>
                </a:lnTo>
                <a:lnTo>
                  <a:pt x="3606956" y="35929"/>
                </a:lnTo>
                <a:lnTo>
                  <a:pt x="3646923" y="55182"/>
                </a:lnTo>
                <a:lnTo>
                  <a:pt x="3684620" y="78084"/>
                </a:lnTo>
                <a:lnTo>
                  <a:pt x="3719818" y="104404"/>
                </a:lnTo>
                <a:lnTo>
                  <a:pt x="3752286" y="133913"/>
                </a:lnTo>
                <a:lnTo>
                  <a:pt x="3781795" y="166381"/>
                </a:lnTo>
                <a:lnTo>
                  <a:pt x="3808115" y="201579"/>
                </a:lnTo>
                <a:lnTo>
                  <a:pt x="3831017" y="239276"/>
                </a:lnTo>
                <a:lnTo>
                  <a:pt x="3850270" y="279243"/>
                </a:lnTo>
                <a:lnTo>
                  <a:pt x="3865644" y="321250"/>
                </a:lnTo>
                <a:lnTo>
                  <a:pt x="3876911" y="365067"/>
                </a:lnTo>
                <a:lnTo>
                  <a:pt x="3883839" y="410464"/>
                </a:lnTo>
                <a:lnTo>
                  <a:pt x="3886200" y="457212"/>
                </a:lnTo>
                <a:lnTo>
                  <a:pt x="3886200" y="2286000"/>
                </a:lnTo>
                <a:lnTo>
                  <a:pt x="3883839" y="2332745"/>
                </a:lnTo>
                <a:lnTo>
                  <a:pt x="3876911" y="2378140"/>
                </a:lnTo>
                <a:lnTo>
                  <a:pt x="3865644" y="2421956"/>
                </a:lnTo>
                <a:lnTo>
                  <a:pt x="3850270" y="2463961"/>
                </a:lnTo>
                <a:lnTo>
                  <a:pt x="3831017" y="2503927"/>
                </a:lnTo>
                <a:lnTo>
                  <a:pt x="3808115" y="2541623"/>
                </a:lnTo>
                <a:lnTo>
                  <a:pt x="3781795" y="2576820"/>
                </a:lnTo>
                <a:lnTo>
                  <a:pt x="3752286" y="2609288"/>
                </a:lnTo>
                <a:lnTo>
                  <a:pt x="3719818" y="2638796"/>
                </a:lnTo>
                <a:lnTo>
                  <a:pt x="3684620" y="2665116"/>
                </a:lnTo>
                <a:lnTo>
                  <a:pt x="3646923" y="2688017"/>
                </a:lnTo>
                <a:lnTo>
                  <a:pt x="3606956" y="2707270"/>
                </a:lnTo>
                <a:lnTo>
                  <a:pt x="3564949" y="2722644"/>
                </a:lnTo>
                <a:lnTo>
                  <a:pt x="3521132" y="2733911"/>
                </a:lnTo>
                <a:lnTo>
                  <a:pt x="3475735" y="2740839"/>
                </a:lnTo>
                <a:lnTo>
                  <a:pt x="3428987" y="2743200"/>
                </a:lnTo>
                <a:lnTo>
                  <a:pt x="457212" y="2743200"/>
                </a:lnTo>
                <a:lnTo>
                  <a:pt x="410464" y="2740839"/>
                </a:lnTo>
                <a:lnTo>
                  <a:pt x="365067" y="2733911"/>
                </a:lnTo>
                <a:lnTo>
                  <a:pt x="321250" y="2722644"/>
                </a:lnTo>
                <a:lnTo>
                  <a:pt x="279243" y="2707270"/>
                </a:lnTo>
                <a:lnTo>
                  <a:pt x="239276" y="2688017"/>
                </a:lnTo>
                <a:lnTo>
                  <a:pt x="201579" y="2665116"/>
                </a:lnTo>
                <a:lnTo>
                  <a:pt x="166381" y="2638796"/>
                </a:lnTo>
                <a:lnTo>
                  <a:pt x="133913" y="2609288"/>
                </a:lnTo>
                <a:lnTo>
                  <a:pt x="104404" y="2576820"/>
                </a:lnTo>
                <a:lnTo>
                  <a:pt x="78084" y="2541623"/>
                </a:lnTo>
                <a:lnTo>
                  <a:pt x="55182" y="2503927"/>
                </a:lnTo>
                <a:lnTo>
                  <a:pt x="35929" y="2463961"/>
                </a:lnTo>
                <a:lnTo>
                  <a:pt x="20555" y="2421956"/>
                </a:lnTo>
                <a:lnTo>
                  <a:pt x="9288" y="2378140"/>
                </a:lnTo>
                <a:lnTo>
                  <a:pt x="2360" y="2332745"/>
                </a:lnTo>
                <a:lnTo>
                  <a:pt x="0" y="2286000"/>
                </a:lnTo>
                <a:lnTo>
                  <a:pt x="0" y="457212"/>
                </a:lnTo>
                <a:close/>
              </a:path>
            </a:pathLst>
          </a:custGeom>
          <a:ln w="25400">
            <a:solidFill>
              <a:srgbClr val="EEEC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004" y="0"/>
            <a:ext cx="2267711" cy="3115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3142" y="1189736"/>
            <a:ext cx="172212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4775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First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Years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&amp; 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Expansion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802" y="3907028"/>
            <a:ext cx="37725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78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spc="-5" dirty="0">
                <a:latin typeface="Calibri"/>
                <a:cs typeface="Calibri"/>
              </a:rPr>
              <a:t>Over 300 </a:t>
            </a:r>
            <a:r>
              <a:rPr sz="1400" b="1" spc="-10" dirty="0">
                <a:latin typeface="Calibri"/>
                <a:cs typeface="Calibri"/>
              </a:rPr>
              <a:t>foster </a:t>
            </a:r>
            <a:r>
              <a:rPr sz="1400" b="1" spc="-5" dirty="0">
                <a:latin typeface="Calibri"/>
                <a:cs typeface="Calibri"/>
              </a:rPr>
              <a:t>youth hired </a:t>
            </a:r>
            <a:r>
              <a:rPr sz="1400" b="1" dirty="0">
                <a:latin typeface="Calibri"/>
                <a:cs typeface="Calibri"/>
              </a:rPr>
              <a:t>across LA, </a:t>
            </a:r>
            <a:r>
              <a:rPr sz="1400" b="1" spc="-5" dirty="0">
                <a:latin typeface="Calibri"/>
                <a:cs typeface="Calibri"/>
              </a:rPr>
              <a:t>Riverside,  </a:t>
            </a:r>
            <a:r>
              <a:rPr sz="1400" b="1" dirty="0">
                <a:latin typeface="Calibri"/>
                <a:cs typeface="Calibri"/>
              </a:rPr>
              <a:t>San </a:t>
            </a:r>
            <a:r>
              <a:rPr sz="1400" b="1" spc="-5" dirty="0" smtClean="0">
                <a:latin typeface="Calibri"/>
                <a:cs typeface="Calibri"/>
              </a:rPr>
              <a:t>Bernardino</a:t>
            </a:r>
            <a:r>
              <a:rPr lang="en-US" sz="1400" b="1" spc="-5" dirty="0" smtClean="0">
                <a:latin typeface="Calibri"/>
                <a:cs typeface="Calibri"/>
              </a:rPr>
              <a:t>. Sacramento</a:t>
            </a:r>
            <a:r>
              <a:rPr sz="1400" b="1" spc="-5" dirty="0" smtClean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and </a:t>
            </a:r>
            <a:r>
              <a:rPr sz="1400" b="1" dirty="0" smtClean="0">
                <a:latin typeface="Calibri"/>
                <a:cs typeface="Calibri"/>
              </a:rPr>
              <a:t>Placer</a:t>
            </a:r>
            <a:r>
              <a:rPr lang="en-US" sz="1400" b="1" dirty="0" smtClean="0">
                <a:latin typeface="Calibri"/>
                <a:cs typeface="Calibri"/>
              </a:rPr>
              <a:t> </a:t>
            </a:r>
            <a:r>
              <a:rPr sz="1400" b="1" spc="-5" dirty="0" smtClean="0">
                <a:latin typeface="Calibri"/>
                <a:cs typeface="Calibri"/>
              </a:rPr>
              <a:t>counties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802" y="4486172"/>
            <a:ext cx="3669029" cy="1184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spc="-5" dirty="0" smtClean="0">
                <a:latin typeface="Calibri"/>
                <a:cs typeface="Calibri"/>
              </a:rPr>
              <a:t>$3.9 </a:t>
            </a:r>
            <a:r>
              <a:rPr sz="1400" b="1" dirty="0" smtClean="0">
                <a:latin typeface="Calibri"/>
                <a:cs typeface="Calibri"/>
              </a:rPr>
              <a:t>Million earned </a:t>
            </a:r>
            <a:r>
              <a:rPr sz="1400" b="1" spc="-5" dirty="0" err="1" smtClean="0">
                <a:latin typeface="Calibri"/>
                <a:cs typeface="Calibri"/>
              </a:rPr>
              <a:t>iFoster</a:t>
            </a:r>
            <a:r>
              <a:rPr sz="1400" b="1" spc="-110" dirty="0" smtClean="0">
                <a:latin typeface="Calibri"/>
                <a:cs typeface="Calibri"/>
              </a:rPr>
              <a:t> </a:t>
            </a:r>
            <a:r>
              <a:rPr sz="1400" b="1" spc="-25" dirty="0" smtClean="0">
                <a:latin typeface="Calibri"/>
                <a:cs typeface="Calibri"/>
              </a:rPr>
              <a:t>Youth</a:t>
            </a:r>
            <a:endParaRPr sz="1400" dirty="0">
              <a:latin typeface="Calibri"/>
              <a:cs typeface="Calibri"/>
            </a:endParaRPr>
          </a:p>
          <a:p>
            <a:pPr marL="190500" indent="-1778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spc="-5" dirty="0" smtClean="0">
                <a:latin typeface="Calibri"/>
                <a:cs typeface="Calibri"/>
              </a:rPr>
              <a:t>90</a:t>
            </a:r>
            <a:r>
              <a:rPr sz="1400" b="1" spc="-5" dirty="0">
                <a:latin typeface="Calibri"/>
                <a:cs typeface="Calibri"/>
              </a:rPr>
              <a:t>% retention through </a:t>
            </a:r>
            <a:r>
              <a:rPr sz="1400" b="1" dirty="0">
                <a:latin typeface="Calibri"/>
                <a:cs typeface="Calibri"/>
              </a:rPr>
              <a:t>6</a:t>
            </a:r>
            <a:r>
              <a:rPr sz="1400" b="1" spc="-9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months</a:t>
            </a:r>
            <a:endParaRPr sz="1400" dirty="0">
              <a:latin typeface="Calibri"/>
              <a:cs typeface="Calibri"/>
            </a:endParaRPr>
          </a:p>
          <a:p>
            <a:pPr marL="190500" marR="5080" indent="-1778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spc="-15" dirty="0">
                <a:latin typeface="Calibri"/>
                <a:cs typeface="Calibri"/>
              </a:rPr>
              <a:t>Avg. </a:t>
            </a:r>
            <a:r>
              <a:rPr sz="1400" b="1" spc="-5" dirty="0">
                <a:latin typeface="Calibri"/>
                <a:cs typeface="Calibri"/>
              </a:rPr>
              <a:t>3.2 months to </a:t>
            </a:r>
            <a:r>
              <a:rPr sz="1400" b="1" dirty="0">
                <a:latin typeface="Calibri"/>
                <a:cs typeface="Calibri"/>
              </a:rPr>
              <a:t>promotion and 1 </a:t>
            </a:r>
            <a:r>
              <a:rPr sz="1400" b="1" spc="-5" dirty="0">
                <a:latin typeface="Calibri"/>
                <a:cs typeface="Calibri"/>
              </a:rPr>
              <a:t>Employee  </a:t>
            </a:r>
            <a:r>
              <a:rPr sz="1400" b="1" dirty="0">
                <a:latin typeface="Calibri"/>
                <a:cs typeface="Calibri"/>
              </a:rPr>
              <a:t>of the </a:t>
            </a:r>
            <a:r>
              <a:rPr sz="1400" b="1" spc="-30" dirty="0">
                <a:latin typeface="Calibri"/>
                <a:cs typeface="Calibri"/>
              </a:rPr>
              <a:t>Year</a:t>
            </a:r>
            <a:r>
              <a:rPr sz="1400" b="1" spc="-1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Award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05200" y="406400"/>
            <a:ext cx="5073650" cy="3251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90912" y="392112"/>
            <a:ext cx="5102225" cy="3279775"/>
          </a:xfrm>
          <a:custGeom>
            <a:avLst/>
            <a:gdLst/>
            <a:ahLst/>
            <a:cxnLst/>
            <a:rect l="l" t="t" r="r" b="b"/>
            <a:pathLst>
              <a:path w="5102225" h="3279775">
                <a:moveTo>
                  <a:pt x="0" y="0"/>
                </a:moveTo>
                <a:lnTo>
                  <a:pt x="5102225" y="0"/>
                </a:lnTo>
                <a:lnTo>
                  <a:pt x="5102225" y="3279775"/>
                </a:lnTo>
                <a:lnTo>
                  <a:pt x="0" y="3279775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1023" y="1609344"/>
            <a:ext cx="542543" cy="536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67243" y="1165859"/>
            <a:ext cx="365759" cy="335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00" y="3809996"/>
            <a:ext cx="3886200" cy="2743200"/>
          </a:xfrm>
          <a:custGeom>
            <a:avLst/>
            <a:gdLst/>
            <a:ahLst/>
            <a:cxnLst/>
            <a:rect l="l" t="t" r="r" b="b"/>
            <a:pathLst>
              <a:path w="3886200" h="2743200">
                <a:moveTo>
                  <a:pt x="3428987" y="0"/>
                </a:moveTo>
                <a:lnTo>
                  <a:pt x="457212" y="0"/>
                </a:lnTo>
                <a:lnTo>
                  <a:pt x="410464" y="2360"/>
                </a:lnTo>
                <a:lnTo>
                  <a:pt x="365067" y="9288"/>
                </a:lnTo>
                <a:lnTo>
                  <a:pt x="321250" y="20555"/>
                </a:lnTo>
                <a:lnTo>
                  <a:pt x="279243" y="35929"/>
                </a:lnTo>
                <a:lnTo>
                  <a:pt x="239276" y="55182"/>
                </a:lnTo>
                <a:lnTo>
                  <a:pt x="201579" y="78084"/>
                </a:lnTo>
                <a:lnTo>
                  <a:pt x="166381" y="104404"/>
                </a:lnTo>
                <a:lnTo>
                  <a:pt x="133913" y="133913"/>
                </a:lnTo>
                <a:lnTo>
                  <a:pt x="104404" y="166381"/>
                </a:lnTo>
                <a:lnTo>
                  <a:pt x="78084" y="201579"/>
                </a:lnTo>
                <a:lnTo>
                  <a:pt x="55182" y="239276"/>
                </a:lnTo>
                <a:lnTo>
                  <a:pt x="35929" y="279243"/>
                </a:lnTo>
                <a:lnTo>
                  <a:pt x="20555" y="321250"/>
                </a:lnTo>
                <a:lnTo>
                  <a:pt x="9288" y="365067"/>
                </a:lnTo>
                <a:lnTo>
                  <a:pt x="2360" y="410464"/>
                </a:lnTo>
                <a:lnTo>
                  <a:pt x="0" y="457212"/>
                </a:lnTo>
                <a:lnTo>
                  <a:pt x="0" y="2286000"/>
                </a:lnTo>
                <a:lnTo>
                  <a:pt x="2360" y="2332745"/>
                </a:lnTo>
                <a:lnTo>
                  <a:pt x="9288" y="2378140"/>
                </a:lnTo>
                <a:lnTo>
                  <a:pt x="20555" y="2421956"/>
                </a:lnTo>
                <a:lnTo>
                  <a:pt x="35929" y="2463961"/>
                </a:lnTo>
                <a:lnTo>
                  <a:pt x="55182" y="2503927"/>
                </a:lnTo>
                <a:lnTo>
                  <a:pt x="78084" y="2541623"/>
                </a:lnTo>
                <a:lnTo>
                  <a:pt x="104404" y="2576820"/>
                </a:lnTo>
                <a:lnTo>
                  <a:pt x="133913" y="2609288"/>
                </a:lnTo>
                <a:lnTo>
                  <a:pt x="166381" y="2638796"/>
                </a:lnTo>
                <a:lnTo>
                  <a:pt x="201579" y="2665116"/>
                </a:lnTo>
                <a:lnTo>
                  <a:pt x="239276" y="2688017"/>
                </a:lnTo>
                <a:lnTo>
                  <a:pt x="279243" y="2707270"/>
                </a:lnTo>
                <a:lnTo>
                  <a:pt x="321250" y="2722644"/>
                </a:lnTo>
                <a:lnTo>
                  <a:pt x="365067" y="2733911"/>
                </a:lnTo>
                <a:lnTo>
                  <a:pt x="410464" y="2740839"/>
                </a:lnTo>
                <a:lnTo>
                  <a:pt x="457212" y="2743200"/>
                </a:lnTo>
                <a:lnTo>
                  <a:pt x="3428987" y="2743200"/>
                </a:lnTo>
                <a:lnTo>
                  <a:pt x="3475735" y="2740839"/>
                </a:lnTo>
                <a:lnTo>
                  <a:pt x="3521132" y="2733911"/>
                </a:lnTo>
                <a:lnTo>
                  <a:pt x="3564949" y="2722644"/>
                </a:lnTo>
                <a:lnTo>
                  <a:pt x="3606956" y="2707270"/>
                </a:lnTo>
                <a:lnTo>
                  <a:pt x="3646923" y="2688017"/>
                </a:lnTo>
                <a:lnTo>
                  <a:pt x="3684620" y="2665116"/>
                </a:lnTo>
                <a:lnTo>
                  <a:pt x="3719818" y="2638796"/>
                </a:lnTo>
                <a:lnTo>
                  <a:pt x="3752286" y="2609288"/>
                </a:lnTo>
                <a:lnTo>
                  <a:pt x="3781795" y="2576820"/>
                </a:lnTo>
                <a:lnTo>
                  <a:pt x="3808115" y="2541623"/>
                </a:lnTo>
                <a:lnTo>
                  <a:pt x="3831017" y="2503927"/>
                </a:lnTo>
                <a:lnTo>
                  <a:pt x="3850270" y="2463961"/>
                </a:lnTo>
                <a:lnTo>
                  <a:pt x="3865644" y="2421956"/>
                </a:lnTo>
                <a:lnTo>
                  <a:pt x="3876911" y="2378140"/>
                </a:lnTo>
                <a:lnTo>
                  <a:pt x="3883839" y="2332745"/>
                </a:lnTo>
                <a:lnTo>
                  <a:pt x="3886200" y="2286000"/>
                </a:lnTo>
                <a:lnTo>
                  <a:pt x="3886200" y="457212"/>
                </a:lnTo>
                <a:lnTo>
                  <a:pt x="3883839" y="410464"/>
                </a:lnTo>
                <a:lnTo>
                  <a:pt x="3876911" y="365067"/>
                </a:lnTo>
                <a:lnTo>
                  <a:pt x="3865644" y="321250"/>
                </a:lnTo>
                <a:lnTo>
                  <a:pt x="3850270" y="279243"/>
                </a:lnTo>
                <a:lnTo>
                  <a:pt x="3831017" y="239276"/>
                </a:lnTo>
                <a:lnTo>
                  <a:pt x="3808115" y="201579"/>
                </a:lnTo>
                <a:lnTo>
                  <a:pt x="3781795" y="166381"/>
                </a:lnTo>
                <a:lnTo>
                  <a:pt x="3752286" y="133913"/>
                </a:lnTo>
                <a:lnTo>
                  <a:pt x="3719818" y="104404"/>
                </a:lnTo>
                <a:lnTo>
                  <a:pt x="3684620" y="78084"/>
                </a:lnTo>
                <a:lnTo>
                  <a:pt x="3646923" y="55182"/>
                </a:lnTo>
                <a:lnTo>
                  <a:pt x="3606956" y="35929"/>
                </a:lnTo>
                <a:lnTo>
                  <a:pt x="3564949" y="20555"/>
                </a:lnTo>
                <a:lnTo>
                  <a:pt x="3521132" y="9288"/>
                </a:lnTo>
                <a:lnTo>
                  <a:pt x="3475735" y="2360"/>
                </a:lnTo>
                <a:lnTo>
                  <a:pt x="3428987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2000" y="3809996"/>
            <a:ext cx="3886200" cy="2743200"/>
          </a:xfrm>
          <a:custGeom>
            <a:avLst/>
            <a:gdLst/>
            <a:ahLst/>
            <a:cxnLst/>
            <a:rect l="l" t="t" r="r" b="b"/>
            <a:pathLst>
              <a:path w="3886200" h="2743200">
                <a:moveTo>
                  <a:pt x="0" y="457212"/>
                </a:moveTo>
                <a:lnTo>
                  <a:pt x="2360" y="410464"/>
                </a:lnTo>
                <a:lnTo>
                  <a:pt x="9288" y="365067"/>
                </a:lnTo>
                <a:lnTo>
                  <a:pt x="20555" y="321250"/>
                </a:lnTo>
                <a:lnTo>
                  <a:pt x="35929" y="279243"/>
                </a:lnTo>
                <a:lnTo>
                  <a:pt x="55182" y="239276"/>
                </a:lnTo>
                <a:lnTo>
                  <a:pt x="78084" y="201579"/>
                </a:lnTo>
                <a:lnTo>
                  <a:pt x="104404" y="166381"/>
                </a:lnTo>
                <a:lnTo>
                  <a:pt x="133913" y="133913"/>
                </a:lnTo>
                <a:lnTo>
                  <a:pt x="166381" y="104404"/>
                </a:lnTo>
                <a:lnTo>
                  <a:pt x="201579" y="78084"/>
                </a:lnTo>
                <a:lnTo>
                  <a:pt x="239276" y="55182"/>
                </a:lnTo>
                <a:lnTo>
                  <a:pt x="279243" y="35929"/>
                </a:lnTo>
                <a:lnTo>
                  <a:pt x="321250" y="20555"/>
                </a:lnTo>
                <a:lnTo>
                  <a:pt x="365067" y="9288"/>
                </a:lnTo>
                <a:lnTo>
                  <a:pt x="410464" y="2360"/>
                </a:lnTo>
                <a:lnTo>
                  <a:pt x="457212" y="0"/>
                </a:lnTo>
                <a:lnTo>
                  <a:pt x="3428987" y="0"/>
                </a:lnTo>
                <a:lnTo>
                  <a:pt x="3475735" y="2360"/>
                </a:lnTo>
                <a:lnTo>
                  <a:pt x="3521132" y="9288"/>
                </a:lnTo>
                <a:lnTo>
                  <a:pt x="3564949" y="20555"/>
                </a:lnTo>
                <a:lnTo>
                  <a:pt x="3606956" y="35929"/>
                </a:lnTo>
                <a:lnTo>
                  <a:pt x="3646923" y="55182"/>
                </a:lnTo>
                <a:lnTo>
                  <a:pt x="3684620" y="78084"/>
                </a:lnTo>
                <a:lnTo>
                  <a:pt x="3719818" y="104404"/>
                </a:lnTo>
                <a:lnTo>
                  <a:pt x="3752286" y="133913"/>
                </a:lnTo>
                <a:lnTo>
                  <a:pt x="3781795" y="166381"/>
                </a:lnTo>
                <a:lnTo>
                  <a:pt x="3808115" y="201579"/>
                </a:lnTo>
                <a:lnTo>
                  <a:pt x="3831017" y="239276"/>
                </a:lnTo>
                <a:lnTo>
                  <a:pt x="3850270" y="279243"/>
                </a:lnTo>
                <a:lnTo>
                  <a:pt x="3865644" y="321250"/>
                </a:lnTo>
                <a:lnTo>
                  <a:pt x="3876911" y="365067"/>
                </a:lnTo>
                <a:lnTo>
                  <a:pt x="3883839" y="410464"/>
                </a:lnTo>
                <a:lnTo>
                  <a:pt x="3886200" y="457212"/>
                </a:lnTo>
                <a:lnTo>
                  <a:pt x="3886200" y="2286000"/>
                </a:lnTo>
                <a:lnTo>
                  <a:pt x="3883839" y="2332745"/>
                </a:lnTo>
                <a:lnTo>
                  <a:pt x="3876911" y="2378140"/>
                </a:lnTo>
                <a:lnTo>
                  <a:pt x="3865644" y="2421956"/>
                </a:lnTo>
                <a:lnTo>
                  <a:pt x="3850270" y="2463961"/>
                </a:lnTo>
                <a:lnTo>
                  <a:pt x="3831017" y="2503927"/>
                </a:lnTo>
                <a:lnTo>
                  <a:pt x="3808115" y="2541623"/>
                </a:lnTo>
                <a:lnTo>
                  <a:pt x="3781795" y="2576820"/>
                </a:lnTo>
                <a:lnTo>
                  <a:pt x="3752286" y="2609288"/>
                </a:lnTo>
                <a:lnTo>
                  <a:pt x="3719818" y="2638796"/>
                </a:lnTo>
                <a:lnTo>
                  <a:pt x="3684620" y="2665116"/>
                </a:lnTo>
                <a:lnTo>
                  <a:pt x="3646923" y="2688017"/>
                </a:lnTo>
                <a:lnTo>
                  <a:pt x="3606956" y="2707270"/>
                </a:lnTo>
                <a:lnTo>
                  <a:pt x="3564949" y="2722644"/>
                </a:lnTo>
                <a:lnTo>
                  <a:pt x="3521132" y="2733911"/>
                </a:lnTo>
                <a:lnTo>
                  <a:pt x="3475735" y="2740839"/>
                </a:lnTo>
                <a:lnTo>
                  <a:pt x="3428987" y="2743200"/>
                </a:lnTo>
                <a:lnTo>
                  <a:pt x="457212" y="2743200"/>
                </a:lnTo>
                <a:lnTo>
                  <a:pt x="410464" y="2740839"/>
                </a:lnTo>
                <a:lnTo>
                  <a:pt x="365067" y="2733911"/>
                </a:lnTo>
                <a:lnTo>
                  <a:pt x="321250" y="2722644"/>
                </a:lnTo>
                <a:lnTo>
                  <a:pt x="279243" y="2707270"/>
                </a:lnTo>
                <a:lnTo>
                  <a:pt x="239276" y="2688017"/>
                </a:lnTo>
                <a:lnTo>
                  <a:pt x="201579" y="2665116"/>
                </a:lnTo>
                <a:lnTo>
                  <a:pt x="166381" y="2638796"/>
                </a:lnTo>
                <a:lnTo>
                  <a:pt x="133913" y="2609288"/>
                </a:lnTo>
                <a:lnTo>
                  <a:pt x="104404" y="2576820"/>
                </a:lnTo>
                <a:lnTo>
                  <a:pt x="78084" y="2541623"/>
                </a:lnTo>
                <a:lnTo>
                  <a:pt x="55182" y="2503927"/>
                </a:lnTo>
                <a:lnTo>
                  <a:pt x="35929" y="2463961"/>
                </a:lnTo>
                <a:lnTo>
                  <a:pt x="20555" y="2421956"/>
                </a:lnTo>
                <a:lnTo>
                  <a:pt x="9288" y="2378140"/>
                </a:lnTo>
                <a:lnTo>
                  <a:pt x="2360" y="2332745"/>
                </a:lnTo>
                <a:lnTo>
                  <a:pt x="0" y="2286000"/>
                </a:lnTo>
                <a:lnTo>
                  <a:pt x="0" y="457212"/>
                </a:lnTo>
                <a:close/>
              </a:path>
            </a:pathLst>
          </a:custGeom>
          <a:ln w="25400">
            <a:solidFill>
              <a:srgbClr val="EEEC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26940" y="3907028"/>
            <a:ext cx="3387725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dirty="0">
                <a:latin typeface="Calibri"/>
                <a:cs typeface="Calibri"/>
              </a:rPr>
              <a:t>Expansion </a:t>
            </a:r>
            <a:r>
              <a:rPr sz="1400" b="1" spc="-5" dirty="0">
                <a:latin typeface="Calibri"/>
                <a:cs typeface="Calibri"/>
              </a:rPr>
              <a:t>to </a:t>
            </a:r>
            <a:r>
              <a:rPr sz="1400" b="1" dirty="0">
                <a:latin typeface="Calibri"/>
                <a:cs typeface="Calibri"/>
              </a:rPr>
              <a:t>NorCal, NV and </a:t>
            </a:r>
            <a:r>
              <a:rPr sz="1400" b="1" spc="-20" dirty="0">
                <a:latin typeface="Calibri"/>
                <a:cs typeface="Calibri"/>
              </a:rPr>
              <a:t>NYC </a:t>
            </a: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17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2017</a:t>
            </a:r>
            <a:endParaRPr sz="1400" dirty="0">
              <a:latin typeface="Calibri"/>
              <a:cs typeface="Calibri"/>
            </a:endParaRPr>
          </a:p>
          <a:p>
            <a:pPr marL="190500" marR="5080" indent="-177800">
              <a:lnSpc>
                <a:spcPct val="100000"/>
              </a:lnSpc>
              <a:spcBef>
                <a:spcPts val="1195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dirty="0">
                <a:latin typeface="Calibri"/>
                <a:cs typeface="Calibri"/>
              </a:rPr>
              <a:t>Demand </a:t>
            </a:r>
            <a:r>
              <a:rPr sz="1400" b="1" spc="-5" dirty="0">
                <a:latin typeface="Calibri"/>
                <a:cs typeface="Calibri"/>
              </a:rPr>
              <a:t>from Employers </a:t>
            </a:r>
            <a:r>
              <a:rPr sz="1400" b="1" dirty="0">
                <a:latin typeface="Calibri"/>
                <a:cs typeface="Calibri"/>
              </a:rPr>
              <a:t>and Child</a:t>
            </a:r>
            <a:r>
              <a:rPr sz="1400" b="1" spc="-14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Welfare  </a:t>
            </a:r>
            <a:r>
              <a:rPr sz="1400" b="1" spc="-10" dirty="0">
                <a:latin typeface="Calibri"/>
                <a:cs typeface="Calibri"/>
              </a:rPr>
              <a:t>exceeds </a:t>
            </a:r>
            <a:r>
              <a:rPr sz="1400" b="1" spc="-5" dirty="0">
                <a:latin typeface="Calibri"/>
                <a:cs typeface="Calibri"/>
              </a:rPr>
              <a:t>capacity to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serve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98194" y="6447853"/>
            <a:ext cx="9461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A8A8A"/>
                </a:solidFill>
                <a:latin typeface="Calibri"/>
                <a:cs typeface="Calibri"/>
              </a:rPr>
              <a:t>CONFIDENTIAL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03411" y="6463728"/>
            <a:ext cx="1028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26940" y="4851932"/>
            <a:ext cx="36836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 marR="5080" indent="-1778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91135" algn="l"/>
              </a:tabLst>
            </a:pPr>
            <a:r>
              <a:rPr sz="1400" b="1" spc="-5" dirty="0">
                <a:latin typeface="Calibri"/>
                <a:cs typeface="Calibri"/>
              </a:rPr>
              <a:t>iFoster working </a:t>
            </a:r>
            <a:r>
              <a:rPr sz="1400" b="1" dirty="0">
                <a:latin typeface="Calibri"/>
                <a:cs typeface="Calibri"/>
              </a:rPr>
              <a:t>on </a:t>
            </a:r>
            <a:r>
              <a:rPr sz="1400" b="1" spc="-5" dirty="0">
                <a:latin typeface="Calibri"/>
                <a:cs typeface="Calibri"/>
              </a:rPr>
              <a:t>replication nationwide by  </a:t>
            </a:r>
            <a:r>
              <a:rPr sz="1400" b="1" dirty="0">
                <a:latin typeface="Calibri"/>
                <a:cs typeface="Calibri"/>
              </a:rPr>
              <a:t>“franchising” </a:t>
            </a:r>
            <a:r>
              <a:rPr sz="1400" b="1" spc="-5" dirty="0">
                <a:latin typeface="Calibri"/>
                <a:cs typeface="Calibri"/>
              </a:rPr>
              <a:t>to </a:t>
            </a:r>
            <a:r>
              <a:rPr sz="1400" b="1" dirty="0">
                <a:latin typeface="Calibri"/>
                <a:cs typeface="Calibri"/>
              </a:rPr>
              <a:t>other </a:t>
            </a:r>
            <a:r>
              <a:rPr sz="1400" b="1" spc="-5" dirty="0">
                <a:latin typeface="Calibri"/>
                <a:cs typeface="Calibri"/>
              </a:rPr>
              <a:t>agencies </a:t>
            </a:r>
            <a:r>
              <a:rPr sz="1400" b="1" dirty="0">
                <a:latin typeface="Calibri"/>
                <a:cs typeface="Calibri"/>
              </a:rPr>
              <a:t>funded</a:t>
            </a:r>
            <a:r>
              <a:rPr sz="1400" b="1" spc="-1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through  merchandising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campaigns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1802" y="5644308"/>
            <a:ext cx="761555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75785" indent="-178435">
              <a:lnSpc>
                <a:spcPts val="1440"/>
              </a:lnSpc>
              <a:spcBef>
                <a:spcPts val="105"/>
              </a:spcBef>
              <a:buFont typeface="Arial"/>
              <a:buChar char="•"/>
              <a:tabLst>
                <a:tab pos="4376420" algn="l"/>
              </a:tabLst>
            </a:pPr>
            <a:r>
              <a:rPr sz="1400" b="1" spc="-10" dirty="0">
                <a:latin typeface="Calibri"/>
                <a:cs typeface="Calibri"/>
              </a:rPr>
              <a:t>Program </a:t>
            </a:r>
            <a:r>
              <a:rPr sz="1400" b="1" spc="-5" dirty="0">
                <a:latin typeface="Calibri"/>
                <a:cs typeface="Calibri"/>
              </a:rPr>
              <a:t>evaluation </a:t>
            </a:r>
            <a:r>
              <a:rPr sz="1400" b="1" dirty="0">
                <a:latin typeface="Calibri"/>
                <a:cs typeface="Calibri"/>
              </a:rPr>
              <a:t>funded </a:t>
            </a:r>
            <a:r>
              <a:rPr sz="1400" b="1" spc="-5" dirty="0">
                <a:latin typeface="Calibri"/>
                <a:cs typeface="Calibri"/>
              </a:rPr>
              <a:t>by </a:t>
            </a:r>
            <a:r>
              <a:rPr sz="1400" b="1" spc="-10" dirty="0">
                <a:latin typeface="Calibri"/>
                <a:cs typeface="Calibri"/>
              </a:rPr>
              <a:t>Federal</a:t>
            </a:r>
            <a:r>
              <a:rPr sz="1400" b="1" spc="-1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gov’t</a:t>
            </a:r>
            <a:endParaRPr sz="1400" dirty="0">
              <a:latin typeface="Calibri"/>
              <a:cs typeface="Calibri"/>
            </a:endParaRPr>
          </a:p>
          <a:p>
            <a:pPr marL="190500" indent="-177800">
              <a:lnSpc>
                <a:spcPts val="1440"/>
              </a:lnSpc>
              <a:buFont typeface="Arial"/>
              <a:buChar char="•"/>
              <a:tabLst>
                <a:tab pos="191135" algn="l"/>
              </a:tabLst>
            </a:pPr>
            <a:r>
              <a:rPr sz="1400" b="1" spc="-5" dirty="0">
                <a:latin typeface="Calibri"/>
                <a:cs typeface="Calibri"/>
              </a:rPr>
              <a:t>20 National </a:t>
            </a:r>
            <a:r>
              <a:rPr sz="1400" b="1" dirty="0">
                <a:latin typeface="Calibri"/>
                <a:cs typeface="Calibri"/>
              </a:rPr>
              <a:t>and </a:t>
            </a:r>
            <a:r>
              <a:rPr sz="1400" b="1" spc="-5" dirty="0">
                <a:latin typeface="Calibri"/>
                <a:cs typeface="Calibri"/>
              </a:rPr>
              <a:t>Regional Employer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Partners</a:t>
            </a:r>
            <a:endParaRPr sz="1400" dirty="0">
              <a:latin typeface="Calibri"/>
              <a:cs typeface="Calibri"/>
            </a:endParaRPr>
          </a:p>
          <a:p>
            <a:pPr marL="4375785" lvl="1" indent="-178435">
              <a:lnSpc>
                <a:spcPts val="1440"/>
              </a:lnSpc>
              <a:buFont typeface="Century Gothic"/>
              <a:buChar char="•"/>
              <a:tabLst>
                <a:tab pos="4376420" algn="l"/>
              </a:tabLst>
            </a:pPr>
            <a:r>
              <a:rPr sz="1400" b="1" spc="-10" dirty="0">
                <a:latin typeface="Calibri"/>
                <a:cs typeface="Calibri"/>
              </a:rPr>
              <a:t>GOAL: </a:t>
            </a:r>
            <a:r>
              <a:rPr sz="1400" b="1" spc="-5" dirty="0">
                <a:latin typeface="Calibri"/>
                <a:cs typeface="Calibri"/>
              </a:rPr>
              <a:t>5,000 Foster </a:t>
            </a:r>
            <a:r>
              <a:rPr sz="1400" b="1" spc="-25" dirty="0">
                <a:latin typeface="Calibri"/>
                <a:cs typeface="Calibri"/>
              </a:rPr>
              <a:t>Youth </a:t>
            </a:r>
            <a:r>
              <a:rPr sz="1400" b="1" spc="-5" dirty="0">
                <a:latin typeface="Calibri"/>
                <a:cs typeface="Calibri"/>
              </a:rPr>
              <a:t>employed </a:t>
            </a:r>
            <a:r>
              <a:rPr sz="1400" b="1" dirty="0">
                <a:latin typeface="Calibri"/>
                <a:cs typeface="Calibri"/>
              </a:rPr>
              <a:t>in 3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yrs</a:t>
            </a:r>
            <a:endParaRPr sz="1400" dirty="0">
              <a:latin typeface="Calibri"/>
              <a:cs typeface="Calibri"/>
            </a:endParaRPr>
          </a:p>
          <a:p>
            <a:pPr marL="190500" indent="-177800">
              <a:lnSpc>
                <a:spcPts val="1440"/>
              </a:lnSpc>
              <a:buFont typeface="Arial"/>
              <a:buChar char="•"/>
              <a:tabLst>
                <a:tab pos="191135" algn="l"/>
              </a:tabLst>
            </a:pPr>
            <a:r>
              <a:rPr sz="1400" b="1" spc="-5" dirty="0">
                <a:latin typeface="Calibri"/>
                <a:cs typeface="Calibri"/>
              </a:rPr>
              <a:t>HR2060 Employer </a:t>
            </a:r>
            <a:r>
              <a:rPr sz="1400" b="1" spc="-40" dirty="0">
                <a:latin typeface="Calibri"/>
                <a:cs typeface="Calibri"/>
              </a:rPr>
              <a:t>Tax </a:t>
            </a:r>
            <a:r>
              <a:rPr sz="1400" b="1" dirty="0">
                <a:latin typeface="Calibri"/>
                <a:cs typeface="Calibri"/>
              </a:rPr>
              <a:t>Credit </a:t>
            </a:r>
            <a:r>
              <a:rPr sz="1400" b="1" spc="-10" dirty="0">
                <a:latin typeface="Calibri"/>
                <a:cs typeface="Calibri"/>
              </a:rPr>
              <a:t>for Foster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Youth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"/>
            <a:ext cx="9144000" cy="6092190"/>
          </a:xfrm>
        </p:spPr>
      </p:pic>
      <p:sp>
        <p:nvSpPr>
          <p:cNvPr id="6" name="Rectangle 5"/>
          <p:cNvSpPr/>
          <p:nvPr/>
        </p:nvSpPr>
        <p:spPr>
          <a:xfrm>
            <a:off x="0" y="6095910"/>
            <a:ext cx="9144000" cy="765700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1" y="6119165"/>
            <a:ext cx="5299809" cy="6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9615" y="71735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>
                <a:solidFill>
                  <a:prstClr val="black"/>
                </a:solidFill>
              </a:rPr>
              <a:t>Our Vision:</a:t>
            </a:r>
            <a:r>
              <a:rPr lang="en-US" i="1">
                <a:solidFill>
                  <a:prstClr val="black"/>
                </a:solidFill>
              </a:rPr>
              <a:t> A united network of employers, providers, educational institutions and community partners that create a powerful launch pad for foster youth to overcome systemic barriers to their success.</a:t>
            </a:r>
          </a:p>
        </p:txBody>
      </p:sp>
    </p:spTree>
    <p:extLst>
      <p:ext uri="{BB962C8B-B14F-4D97-AF65-F5344CB8AC3E}">
        <p14:creationId xmlns:p14="http://schemas.microsoft.com/office/powerpoint/2010/main" val="1126056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971</Words>
  <Application>Microsoft Macintosh PowerPoint</Application>
  <PresentationFormat>On-screen Show (4:3)</PresentationFormat>
  <Paragraphs>104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Avenir</vt:lpstr>
      <vt:lpstr>Calibri</vt:lpstr>
      <vt:lpstr>Century Gothic</vt:lpstr>
      <vt:lpstr>Franklin Gothic Book</vt:lpstr>
      <vt:lpstr>HeadLineA</vt:lpstr>
      <vt:lpstr>Mangal</vt:lpstr>
      <vt:lpstr>Times New Roman</vt:lpstr>
      <vt:lpstr>Arial</vt:lpstr>
      <vt:lpstr>Office Theme</vt:lpstr>
      <vt:lpstr>1_Office Theme</vt:lpstr>
      <vt:lpstr>iFoster Jobs Program Permanent Employment for Foster Youth</vt:lpstr>
      <vt:lpstr>Foster Youth need  Jobs to become  self-sufficient</vt:lpstr>
      <vt:lpstr>Employers need  reliable, hard working  employees</vt:lpstr>
      <vt:lpstr>PowerPoint Presentation</vt:lpstr>
      <vt:lpstr>Pre-Employment Preparation</vt:lpstr>
      <vt:lpstr>Support</vt:lpstr>
      <vt:lpstr>Lessons Learned after 2 years of training/placing/ supporting more than 300 foster youth in Calif. </vt:lpstr>
      <vt:lpstr>First 2 Years &amp;  Expansion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</dc:title>
  <dc:creator>serita</dc:creator>
  <cp:lastModifiedBy>Deborah Raucher</cp:lastModifiedBy>
  <cp:revision>9</cp:revision>
  <dcterms:created xsi:type="dcterms:W3CDTF">2017-07-10T10:29:09Z</dcterms:created>
  <dcterms:modified xsi:type="dcterms:W3CDTF">2017-10-10T16:12:10Z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2017-06-04T00:00:00Z</vt:filetime>
  </property>
  <property fmtid="{D5CDD505-2E9C-101B-9397-08002B2CF9AE}" pid="3" name="Creator">
    <vt:lpwstr>Acrobat PDFMaker 17 for PowerPoint</vt:lpwstr>
  </property>
  <property fmtid="{D5CDD505-2E9C-101B-9397-08002B2CF9AE}" pid="4" name="LastSaved">
    <vt:filetime>2017-07-10T00:00:00Z</vt:filetime>
  </property>
</Properties>
</file>