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4" r:id="rId3"/>
    <p:sldId id="309" r:id="rId4"/>
    <p:sldId id="308" r:id="rId5"/>
    <p:sldId id="305" r:id="rId6"/>
    <p:sldId id="307" r:id="rId7"/>
    <p:sldId id="311" r:id="rId8"/>
    <p:sldId id="312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296" r:id="rId23"/>
    <p:sldId id="295" r:id="rId24"/>
    <p:sldId id="300" r:id="rId25"/>
    <p:sldId id="303" r:id="rId26"/>
    <p:sldId id="297" r:id="rId27"/>
    <p:sldId id="301" r:id="rId28"/>
    <p:sldId id="284" r:id="rId2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858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8" autoAdjust="0"/>
    <p:restoredTop sz="94747"/>
  </p:normalViewPr>
  <p:slideViewPr>
    <p:cSldViewPr>
      <p:cViewPr>
        <p:scale>
          <a:sx n="70" d="100"/>
          <a:sy n="70" d="100"/>
        </p:scale>
        <p:origin x="1032" y="4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Worksheet1.xlsx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  <a:latin typeface="Georgia" panose="02040502050405020303" pitchFamily="18" charset="0"/>
              </a:rPr>
              <a:t>Great</a:t>
            </a:r>
            <a:r>
              <a:rPr lang="en-US" b="1" baseline="0">
                <a:solidFill>
                  <a:sysClr val="windowText" lastClr="000000"/>
                </a:solidFill>
                <a:latin typeface="Georgia" panose="02040502050405020303" pitchFamily="18" charset="0"/>
              </a:rPr>
              <a:t> Expectations Performance Measures</a:t>
            </a:r>
            <a:endParaRPr lang="en-US" b="1">
              <a:solidFill>
                <a:sysClr val="windowText" lastClr="000000"/>
              </a:solidFill>
              <a:latin typeface="Georgia" panose="02040502050405020303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Sheet1!$B$5:$D$5</c:f>
              <c:strCache>
                <c:ptCount val="3"/>
                <c:pt idx="0">
                  <c:v>Persistence Fall to Spring</c:v>
                </c:pt>
                <c:pt idx="1">
                  <c:v>Persistence Fall to Fall</c:v>
                </c:pt>
                <c:pt idx="2">
                  <c:v>Increasing % served</c:v>
                </c:pt>
              </c:strCache>
            </c:strRef>
          </c:cat>
          <c:val>
            <c:numRef>
              <c:f>Sheet1!$B$6:$D$6</c:f>
              <c:numCache>
                <c:formatCode>0%</c:formatCode>
                <c:ptCount val="3"/>
                <c:pt idx="0">
                  <c:v>0.66</c:v>
                </c:pt>
                <c:pt idx="1">
                  <c:v>0.42</c:v>
                </c:pt>
                <c:pt idx="2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4A-4F06-B5F9-796C08ACA185}"/>
            </c:ext>
          </c:extLst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2015-2016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Sheet1!$B$5:$D$5</c:f>
              <c:strCache>
                <c:ptCount val="3"/>
                <c:pt idx="0">
                  <c:v>Persistence Fall to Spring</c:v>
                </c:pt>
                <c:pt idx="1">
                  <c:v>Persistence Fall to Fall</c:v>
                </c:pt>
                <c:pt idx="2">
                  <c:v>Increasing % served</c:v>
                </c:pt>
              </c:strCache>
            </c:strRef>
          </c:cat>
          <c:val>
            <c:numRef>
              <c:f>Sheet1!$B$7:$D$7</c:f>
              <c:numCache>
                <c:formatCode>0%</c:formatCode>
                <c:ptCount val="3"/>
                <c:pt idx="0">
                  <c:v>0.7</c:v>
                </c:pt>
                <c:pt idx="1">
                  <c:v>0.5</c:v>
                </c:pt>
                <c:pt idx="2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4A-4F06-B5F9-796C08ACA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7632864"/>
        <c:axId val="677633392"/>
      </c:barChart>
      <c:catAx>
        <c:axId val="67763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n-US"/>
          </a:p>
        </c:txPr>
        <c:crossAx val="677633392"/>
        <c:crosses val="autoZero"/>
        <c:auto val="1"/>
        <c:lblAlgn val="ctr"/>
        <c:lblOffset val="100"/>
        <c:noMultiLvlLbl val="0"/>
      </c:catAx>
      <c:valAx>
        <c:axId val="67763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n-US"/>
          </a:p>
        </c:txPr>
        <c:crossAx val="67763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C4E9E38-060C-4D0A-940B-DC60FB6EE8E8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C9C567-71AF-4565-80B3-9929ABCE1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60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C567-71AF-4565-80B3-9929ABCE1F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9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C567-71AF-4565-80B3-9929ABCE1F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0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C567-71AF-4565-80B3-9929ABCE1F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14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C567-71AF-4565-80B3-9929ABCE1F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8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199"/>
            <a:ext cx="7772400" cy="365760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>
                <a:solidFill>
                  <a:srgbClr val="F266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73914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10/12/17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10/12/17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10/12/17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10/12/17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199"/>
            <a:ext cx="7772400" cy="4038601"/>
          </a:xfrm>
        </p:spPr>
        <p:txBody>
          <a:bodyPr/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 smtClean="0"/>
              <a:t>Great Expectations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410200"/>
            <a:ext cx="6400800" cy="914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An Initiative of Virginia’s Community Colleges &amp; the </a:t>
            </a:r>
          </a:p>
          <a:p>
            <a:r>
              <a:rPr lang="en-US" dirty="0"/>
              <a:t>Virginia Foundation for Community College Education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799"/>
            <a:ext cx="5592454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5554"/>
            <a:ext cx="8229600" cy="3920609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4    Bachelors Degrees</a:t>
            </a:r>
          </a:p>
          <a:p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20    Associate Degrees. </a:t>
            </a:r>
            <a:endParaRPr lang="en-US" sz="1400" dirty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32    Achieved Career Readiness Certificates</a:t>
            </a:r>
          </a:p>
          <a:p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 2    Registered Nurses</a:t>
            </a:r>
          </a:p>
          <a:p>
            <a:r>
              <a:rPr lang="en-US" sz="14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1    Licensed Practical Nurse</a:t>
            </a:r>
          </a:p>
          <a:p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7</a:t>
            </a:r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   Certified Nursing Assistants</a:t>
            </a:r>
          </a:p>
          <a:p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 3    Health Science Certificates</a:t>
            </a:r>
          </a:p>
          <a:p>
            <a:r>
              <a:rPr lang="en-US" sz="14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2    Electrical /  Mechatronics Certificates</a:t>
            </a:r>
          </a:p>
          <a:p>
            <a:r>
              <a:rPr lang="en-US" sz="14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1    Medical Records Certificate</a:t>
            </a:r>
          </a:p>
          <a:p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 1    Pharmacy Tech Certificate </a:t>
            </a:r>
          </a:p>
          <a:p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 1    Security Officer Certification &amp; EMT Certificate</a:t>
            </a:r>
          </a:p>
          <a:p>
            <a:r>
              <a:rPr lang="en-US" sz="14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1    Phlebotomy Certificate</a:t>
            </a:r>
          </a:p>
          <a:p>
            <a:r>
              <a:rPr lang="en-US" sz="14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1    Software Development Certificate</a:t>
            </a:r>
          </a:p>
          <a:p>
            <a:r>
              <a:rPr lang="en-US" sz="14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1    Crime Scene Technology Certificate</a:t>
            </a:r>
          </a:p>
          <a:p>
            <a:r>
              <a:rPr lang="en-US" sz="14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 1    GED and Commercial Driver’s License</a:t>
            </a:r>
          </a:p>
          <a:p>
            <a:endParaRPr lang="en-US" sz="1400" dirty="0">
              <a:latin typeface="Kozuka Mincho Pro B" pitchFamily="18" charset="-128"/>
              <a:ea typeface="Kozuka Mincho Pro B" pitchFamily="18" charset="-128"/>
            </a:endParaRPr>
          </a:p>
          <a:p>
            <a:endParaRPr lang="en-US" sz="1400" dirty="0">
              <a:latin typeface="Kozuka Mincho Pro B" pitchFamily="18" charset="-128"/>
              <a:ea typeface="Kozuka Mincho Pro B" pitchFamily="18" charset="-128"/>
            </a:endParaRPr>
          </a:p>
          <a:p>
            <a:endParaRPr lang="en-US" sz="1400" dirty="0" smtClean="0">
              <a:latin typeface="Kozuka Mincho Pro B" pitchFamily="18" charset="-128"/>
              <a:ea typeface="Kozuka Mincho Pro B" pitchFamily="18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54013"/>
            <a:ext cx="2375563" cy="1311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14409"/>
            <a:ext cx="2322429" cy="158854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00100" y="946666"/>
            <a:ext cx="7543800" cy="1143000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Expectations:</a:t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endParaRPr lang="en-US" sz="2000" dirty="0">
              <a:solidFill>
                <a:srgbClr val="56585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0668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Learned: Celebrate Successful Students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7030A0"/>
              </a:solidFill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787442"/>
            <a:ext cx="1546761" cy="2335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02" y="1820445"/>
            <a:ext cx="1796542" cy="2324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62" y="2718373"/>
            <a:ext cx="2208618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81" y="4322475"/>
            <a:ext cx="3161317" cy="21407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81" y="1820445"/>
            <a:ext cx="1699161" cy="2129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" y="4204273"/>
            <a:ext cx="1656608" cy="25011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14957"/>
            <a:ext cx="8229600" cy="1630549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Expectations:</a:t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3999" y="1390564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Learned: Celebrate Successful Students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7" y="14715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6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08" y="1769439"/>
            <a:ext cx="2505159" cy="2203347"/>
          </a:xfrm>
        </p:spPr>
      </p:pic>
      <p:sp>
        <p:nvSpPr>
          <p:cNvPr id="5" name="TextBox 4"/>
          <p:cNvSpPr txBox="1"/>
          <p:nvPr/>
        </p:nvSpPr>
        <p:spPr>
          <a:xfrm>
            <a:off x="381000" y="2355542"/>
            <a:ext cx="3657600" cy="28315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1600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r>
              <a:rPr lang="en-US" sz="16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Student Leaders from SWCC</a:t>
            </a:r>
          </a:p>
          <a:p>
            <a:endParaRPr lang="en-US" sz="1600" dirty="0" smtClean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Brittany Fuller  &amp; Kaitlyn Deel  (2014/2015)</a:t>
            </a:r>
          </a:p>
          <a:p>
            <a:endParaRPr lang="en-US" sz="1600" dirty="0" smtClean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Jessica Larichuita (2015/2016)</a:t>
            </a:r>
          </a:p>
          <a:p>
            <a:endParaRPr lang="en-US" sz="1600" dirty="0" smtClean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Megan Elswick</a:t>
            </a:r>
          </a:p>
          <a:p>
            <a:r>
              <a:rPr lang="en-US" sz="1600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(2016/2017)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20" y="4191000"/>
            <a:ext cx="2884034" cy="23622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55542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Expectations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:</a:t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799" y="1177771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Learned: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Encourage Challenges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" y="37162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224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752600"/>
            <a:ext cx="6629400" cy="2620963"/>
          </a:xfrm>
        </p:spPr>
        <p:txBody>
          <a:bodyPr/>
          <a:lstStyle/>
          <a:p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Promote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the program through community events </a:t>
            </a:r>
            <a:endParaRPr lang="en-US" dirty="0" smtClean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Network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with other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agencies</a:t>
            </a:r>
            <a:endParaRPr lang="en-US" dirty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B</a:t>
            </a:r>
            <a:r>
              <a:rPr lang="en-US" u="sng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uild </a:t>
            </a:r>
            <a:r>
              <a:rPr lang="en-US" u="sng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partnerships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that benefit the students,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and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other members of the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community</a:t>
            </a:r>
            <a:endParaRPr lang="en-US" dirty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3157" y="137084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Learned: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Promote and Partner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956565"/>
            <a:ext cx="1905000" cy="1634569"/>
          </a:xfrm>
          <a:prstGeom prst="rect">
            <a:avLst/>
          </a:prstGeom>
        </p:spPr>
      </p:pic>
      <p:pic>
        <p:nvPicPr>
          <p:cNvPr id="4098" name="Picture 2" descr="Image result for christmas cards for troo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69014"/>
            <a:ext cx="22509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577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235882"/>
            <a:ext cx="8229600" cy="381000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752600"/>
            <a:ext cx="6629400" cy="2620963"/>
          </a:xfrm>
        </p:spPr>
        <p:txBody>
          <a:bodyPr/>
          <a:lstStyle/>
          <a:p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Promote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the program through community events </a:t>
            </a:r>
            <a:endParaRPr lang="en-US" dirty="0" smtClean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Network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with other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agencies</a:t>
            </a:r>
            <a:endParaRPr lang="en-US" dirty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B</a:t>
            </a:r>
            <a:r>
              <a:rPr lang="en-US" u="sng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uild </a:t>
            </a:r>
            <a:r>
              <a:rPr lang="en-US" u="sng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partnerships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that benefit the students,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and </a:t>
            </a:r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other members of the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community</a:t>
            </a:r>
            <a:endParaRPr lang="en-US" dirty="0">
              <a:solidFill>
                <a:srgbClr val="565858"/>
              </a:solidFill>
              <a:latin typeface="Arial" panose="020B0604020202020204" pitchFamily="34" charset="0"/>
              <a:ea typeface="Kozuka Mincho Pro B" pitchFamily="18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3999" y="1396837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Learned: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Have a Presence in the Community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00" y="1507784"/>
            <a:ext cx="1552732" cy="1153792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955" y="2905769"/>
            <a:ext cx="1276845" cy="1036251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" y="4265414"/>
            <a:ext cx="3782377" cy="2363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22" y="4265415"/>
            <a:ext cx="3591144" cy="239526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" y="9629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62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551656"/>
            <a:ext cx="8229600" cy="990600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406338"/>
            <a:ext cx="2624270" cy="2348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15025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Learned: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Partner with Dept. of Social Services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070554"/>
            <a:ext cx="3230740" cy="417784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07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07770"/>
            <a:ext cx="8229600" cy="780256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58395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Learned: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Partner for Outreach and Awareness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" y="23358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" y="3480221"/>
            <a:ext cx="2048434" cy="1152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952135"/>
            <a:ext cx="1981200" cy="1482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267200"/>
            <a:ext cx="2875380" cy="2210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528" y="4912561"/>
            <a:ext cx="2800078" cy="1571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833" y="3678974"/>
            <a:ext cx="967967" cy="11764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20574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May as foster care awareness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 the Campus Blue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for youth who have experienced foster care at the Teen Center</a:t>
            </a:r>
            <a:endParaRPr lang="en-US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8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07770"/>
            <a:ext cx="8229600" cy="780256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58395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Learned: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Help Students Give Back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" y="23358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00" y="2057400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with American Red 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SWCC GE program was first Red Cross Club student chapter on a Virginia Community College </a:t>
            </a:r>
            <a:r>
              <a:rPr lang="en-US" dirty="0" err="1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campusStudent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Chapter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Cards for military troops serving overseas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care items for Comfort Kits- given to those who have lost their home to 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Blanket collecting</a:t>
            </a:r>
            <a:endParaRPr lang="en-US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1" y="4179257"/>
            <a:ext cx="2064975" cy="155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656" y="5198294"/>
            <a:ext cx="1933020" cy="1472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286" y="3505200"/>
            <a:ext cx="3156514" cy="1718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311" y="4762266"/>
            <a:ext cx="2085013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49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07770"/>
            <a:ext cx="8229600" cy="780256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58395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Learned: 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Build bonds through Group Activities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" y="23358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00" y="20574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activities facilitate feelings of belonging and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to outside areas and ideas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connections with students from other colleges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and fun</a:t>
            </a:r>
            <a:endParaRPr lang="en-US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6" y="3278511"/>
            <a:ext cx="2014856" cy="1716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47" y="3124200"/>
            <a:ext cx="2358253" cy="1560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012" y="3400618"/>
            <a:ext cx="1962858" cy="1472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994869"/>
            <a:ext cx="2252997" cy="1558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491" y="5015651"/>
            <a:ext cx="2216817" cy="11910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434" y="4800133"/>
            <a:ext cx="1882748" cy="1455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6534" y="3398085"/>
            <a:ext cx="1233549" cy="10461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0400" y="2003628"/>
            <a:ext cx="1851418" cy="10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30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07770"/>
            <a:ext cx="8229600" cy="780256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58395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: Focus on Students through Initiatives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" y="23358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00" y="2057400"/>
            <a:ext cx="769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comprehensive resource guide for participants, other campus staff, other agencies that lists and provides contact information for all available area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Emergency funds for student needs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repairs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bill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uniforms and shoes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fees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Glasses- eye exams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deposits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Mattress and basic household items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2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219199"/>
            <a:ext cx="7772400" cy="838201"/>
          </a:xfrm>
        </p:spPr>
        <p:txBody>
          <a:bodyPr/>
          <a:lstStyle/>
          <a:p>
            <a:r>
              <a:rPr lang="en-US" sz="4800" dirty="0" smtClean="0"/>
              <a:t>About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828603" y="2029016"/>
            <a:ext cx="7239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Focuses on the value of a college education as the best way to gain employment and achieve independence.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education </a:t>
            </a:r>
            <a:r>
              <a:rPr lang="en-US" sz="24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leads to employment </a:t>
            </a:r>
            <a:r>
              <a:rPr lang="en-US" sz="24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that will improve the likelihood of success for foster youth.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individual support for </a:t>
            </a:r>
            <a:r>
              <a:rPr lang="en-US" sz="24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as </a:t>
            </a:r>
            <a:r>
              <a:rPr lang="en-US" sz="24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finish high school, leave their foster homes and transition to living on their own.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07770"/>
            <a:ext cx="8229600" cy="780256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58395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: Focus on Students through Initiatives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" y="23358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00" y="2057400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Shadowing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students with career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knowledge and 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grants to assist with transportation, food, clothing, equipment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shadowed at sheriff’s office, pharmacies, social services, schools, nursing homes, hospitals, Disney World</a:t>
            </a:r>
            <a:endParaRPr lang="en-US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343400"/>
            <a:ext cx="1676545" cy="1676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4088725"/>
            <a:ext cx="2085013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07770"/>
            <a:ext cx="8229600" cy="780256"/>
          </a:xfrm>
        </p:spPr>
        <p:txBody>
          <a:bodyPr/>
          <a:lstStyle/>
          <a:p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SWCC </a:t>
            </a:r>
            <a:r>
              <a:rPr lang="en-US" sz="3600" dirty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Great </a:t>
            </a:r>
            <a:r>
              <a:rPr lang="en-US" sz="3600" dirty="0" smtClean="0">
                <a:solidFill>
                  <a:srgbClr val="F26649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Expectations </a:t>
            </a:r>
            <a:endParaRPr lang="en-US" sz="3600" dirty="0">
              <a:solidFill>
                <a:srgbClr val="F266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58395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Lessons Learned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Kozuka Mincho Pro B" pitchFamily="18" charset="-128"/>
                <a:cs typeface="Arial" panose="020B0604020202020204" pitchFamily="34" charset="0"/>
              </a:rPr>
              <a:t>: From a Student- Brittany Fuller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" y="23358"/>
            <a:ext cx="23844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00" y="20574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Southwest Virginia Community College graduate (associate degree)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completed Bachelor’s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study job in Great Expectations office at SWCC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223093"/>
            <a:ext cx="1652159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38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ctrTitle"/>
          </p:nvPr>
        </p:nvSpPr>
        <p:spPr>
          <a:xfrm>
            <a:off x="751423" y="1066799"/>
            <a:ext cx="7772400" cy="1447801"/>
          </a:xfrm>
        </p:spPr>
        <p:txBody>
          <a:bodyPr/>
          <a:lstStyle/>
          <a:p>
            <a:r>
              <a:rPr lang="en-US" sz="4800" dirty="0" smtClean="0"/>
              <a:t> Performance Measures-</a:t>
            </a:r>
            <a:br>
              <a:rPr lang="en-US" sz="4800" dirty="0" smtClean="0"/>
            </a:br>
            <a:r>
              <a:rPr lang="en-US" sz="4800" dirty="0" smtClean="0"/>
              <a:t>Persistence</a:t>
            </a:r>
            <a:endParaRPr lang="en-US" sz="4800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75340" y="1828007"/>
            <a:ext cx="11403306" cy="4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781618808"/>
              </p:ext>
            </p:extLst>
          </p:nvPr>
        </p:nvGraphicFramePr>
        <p:xfrm>
          <a:off x="1610054" y="2667000"/>
          <a:ext cx="5791200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9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ctrTitle"/>
          </p:nvPr>
        </p:nvSpPr>
        <p:spPr>
          <a:xfrm>
            <a:off x="751423" y="1066799"/>
            <a:ext cx="7772400" cy="762001"/>
          </a:xfrm>
        </p:spPr>
        <p:txBody>
          <a:bodyPr/>
          <a:lstStyle/>
          <a:p>
            <a:r>
              <a:rPr lang="en-US" sz="4800" dirty="0" smtClean="0"/>
              <a:t> Performance Measures</a:t>
            </a:r>
            <a:endParaRPr lang="en-US" sz="4800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75340" y="1828007"/>
            <a:ext cx="11403306" cy="4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" y="2133600"/>
            <a:ext cx="77812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</a:t>
            </a:r>
            <a:r>
              <a:rPr lang="en-US" sz="2000" b="1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students graduated or retained in following term</a:t>
            </a:r>
          </a:p>
          <a:p>
            <a:endParaRPr lang="en-US" sz="2000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</a:t>
            </a:r>
            <a:r>
              <a:rPr lang="en-US" sz="2000" b="1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students graduated or retained in following year</a:t>
            </a:r>
          </a:p>
          <a:p>
            <a:endParaRPr lang="en-US" sz="2000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ncreasing </a:t>
            </a:r>
            <a:r>
              <a:rPr lang="en-US" sz="2000" b="1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students served in potential </a:t>
            </a:r>
            <a:r>
              <a:rPr lang="en-US" sz="2000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# of credentials earned each year</a:t>
            </a:r>
            <a:endParaRPr lang="en-US" sz="2000" b="1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ctrTitle"/>
          </p:nvPr>
        </p:nvSpPr>
        <p:spPr>
          <a:xfrm>
            <a:off x="751423" y="1066799"/>
            <a:ext cx="7772400" cy="1523209"/>
          </a:xfrm>
        </p:spPr>
        <p:txBody>
          <a:bodyPr/>
          <a:lstStyle/>
          <a:p>
            <a:r>
              <a:rPr lang="en-US" sz="4800" dirty="0" smtClean="0"/>
              <a:t> Performance Measures- Reach</a:t>
            </a:r>
            <a:endParaRPr lang="en-US" sz="4800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75340" y="1828007"/>
            <a:ext cx="11403306" cy="4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590008"/>
            <a:ext cx="6369781" cy="38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ctrTitle"/>
          </p:nvPr>
        </p:nvSpPr>
        <p:spPr>
          <a:xfrm>
            <a:off x="751423" y="1066800"/>
            <a:ext cx="7772400" cy="1434544"/>
          </a:xfrm>
        </p:spPr>
        <p:txBody>
          <a:bodyPr/>
          <a:lstStyle/>
          <a:p>
            <a:r>
              <a:rPr lang="en-US" sz="4800" dirty="0" smtClean="0"/>
              <a:t> Performance Measures- Credentials</a:t>
            </a:r>
            <a:endParaRPr lang="en-US" sz="4800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75340" y="1828007"/>
            <a:ext cx="11403306" cy="4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565" y="3191251"/>
            <a:ext cx="594411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1670580"/>
            <a:ext cx="6824206" cy="358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baseline="30000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year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Hybrid online/in person leadership training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student leaders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Based on Kouzes &amp; Posner’s </a:t>
            </a:r>
            <a:r>
              <a:rPr lang="en-US" i="1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Leadership Challenge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Advocacy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Alumni network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2780653" cy="208549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609599"/>
          </a:xfrm>
        </p:spPr>
        <p:txBody>
          <a:bodyPr/>
          <a:lstStyle/>
          <a:p>
            <a:r>
              <a:rPr lang="en-US" sz="1800" dirty="0" smtClean="0">
                <a:solidFill>
                  <a:srgbClr val="565858"/>
                </a:solidFill>
                <a:effectLst/>
              </a:rPr>
              <a:t>Lessons Learned: A Student Leadership Program is Beneficial</a:t>
            </a:r>
            <a:endParaRPr lang="en-US" sz="1800" dirty="0">
              <a:solidFill>
                <a:srgbClr val="565858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53" y="3373512"/>
            <a:ext cx="3426249" cy="2005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29" y="4498622"/>
            <a:ext cx="2667000" cy="19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56" y="2403588"/>
            <a:ext cx="2752079" cy="18703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8194" y="2209801"/>
            <a:ext cx="6824206" cy="1750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3461" y="513522"/>
            <a:ext cx="7772400" cy="990602"/>
          </a:xfrm>
        </p:spPr>
        <p:txBody>
          <a:bodyPr/>
          <a:lstStyle/>
          <a:p>
            <a:r>
              <a:rPr lang="en-US" sz="2400" dirty="0">
                <a:solidFill>
                  <a:srgbClr val="565858"/>
                </a:solidFill>
                <a:effectLst/>
              </a:rPr>
              <a:t>Lessons Learned: </a:t>
            </a:r>
            <a:r>
              <a:rPr lang="en-US" sz="2400" dirty="0" smtClean="0">
                <a:solidFill>
                  <a:srgbClr val="565858"/>
                </a:solidFill>
                <a:effectLst/>
              </a:rPr>
              <a:t>Celebrations Important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75139" y="1008823"/>
            <a:ext cx="8268139" cy="427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6585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Honors graduates, inspires others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Chance to invite donors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Concurrent sessions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658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Advocacy Poster project presentations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 smtClean="0">
              <a:solidFill>
                <a:srgbClr val="56585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4" y="4091061"/>
            <a:ext cx="3429000" cy="2447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73" y="4273957"/>
            <a:ext cx="4431078" cy="23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5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219199"/>
            <a:ext cx="7772400" cy="1371601"/>
          </a:xfrm>
        </p:spPr>
        <p:txBody>
          <a:bodyPr/>
          <a:lstStyle/>
          <a:p>
            <a:r>
              <a:rPr lang="en-US" sz="4800" dirty="0" smtClean="0"/>
              <a:t>Questions?</a:t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21336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Rachel Mayes Strawn, Ph.D.</a:t>
            </a:r>
          </a:p>
          <a:p>
            <a:r>
              <a:rPr lang="en-US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Expectations Program Director</a:t>
            </a:r>
          </a:p>
          <a:p>
            <a:r>
              <a:rPr lang="en-US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804-819-4690</a:t>
            </a:r>
          </a:p>
          <a:p>
            <a:r>
              <a:rPr lang="en-US" b="1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rstrawn@vccs.edu</a:t>
            </a:r>
            <a:endParaRPr lang="en-US" b="1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1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219199"/>
            <a:ext cx="7772400" cy="838201"/>
          </a:xfrm>
        </p:spPr>
        <p:txBody>
          <a:bodyPr/>
          <a:lstStyle/>
          <a:p>
            <a:r>
              <a:rPr lang="en-US" sz="4800" dirty="0" smtClean="0"/>
              <a:t>About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828602" y="2029016"/>
            <a:ext cx="77146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Great Expectations </a:t>
            </a:r>
            <a:r>
              <a:rPr lang="en-US" sz="28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oach </a:t>
            </a:r>
            <a:r>
              <a:rPr lang="en-US" sz="28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student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</a:t>
            </a:r>
            <a:r>
              <a:rPr lang="en-US" sz="28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college </a:t>
            </a:r>
            <a:br>
              <a:rPr lang="en-US" sz="28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for financial </a:t>
            </a:r>
            <a:r>
              <a:rPr lang="en-US" sz="28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exploration and coaching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preparation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skills training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to area resources</a:t>
            </a:r>
            <a:endParaRPr lang="en-US" sz="2800" dirty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1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76922" y="756757"/>
            <a:ext cx="7772400" cy="838201"/>
          </a:xfrm>
        </p:spPr>
        <p:txBody>
          <a:bodyPr/>
          <a:lstStyle/>
          <a:p>
            <a:r>
              <a:rPr lang="en-US" sz="4800" dirty="0" smtClean="0"/>
              <a:t>History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828603" y="1556535"/>
            <a:ext cx="723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Began in 2008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initiated challenge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pilot colleges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018" y="3707078"/>
            <a:ext cx="3124200" cy="208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16" y="3521218"/>
            <a:ext cx="1354069" cy="2268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8603" y="575732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Mark Fried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3307" y="5819793"/>
            <a:ext cx="3991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Chancellor Glenn Dubois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13" y="1575351"/>
            <a:ext cx="2512505" cy="1884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298" y="3792020"/>
            <a:ext cx="2355748" cy="20505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363" y="5842537"/>
            <a:ext cx="1849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Barbara Fried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3347" y="3459730"/>
            <a:ext cx="1847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Anne Holton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219199"/>
            <a:ext cx="7772400" cy="838201"/>
          </a:xfrm>
        </p:spPr>
        <p:txBody>
          <a:bodyPr/>
          <a:lstStyle/>
          <a:p>
            <a:r>
              <a:rPr lang="en-US" sz="4800" dirty="0" smtClean="0"/>
              <a:t>History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828603" y="2029016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81" y="2286000"/>
            <a:ext cx="6392637" cy="3065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5681" y="5638800"/>
            <a:ext cx="624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Began at 5 colleges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Expanded over 10 years, now at 21 of 23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ctrTitle"/>
          </p:nvPr>
        </p:nvSpPr>
        <p:spPr>
          <a:xfrm>
            <a:off x="751423" y="1066800"/>
            <a:ext cx="7772400" cy="1254190"/>
          </a:xfrm>
        </p:spPr>
        <p:txBody>
          <a:bodyPr/>
          <a:lstStyle/>
          <a:p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Jennifer Roark- Southwest Virginia Community College,</a:t>
            </a:r>
            <a:br>
              <a:rPr lang="en-US" sz="2000" dirty="0" smtClean="0"/>
            </a:br>
            <a:r>
              <a:rPr lang="en-US" sz="2000" dirty="0" smtClean="0"/>
              <a:t> Great Expectations Coordinator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75340" y="1828007"/>
            <a:ext cx="11403306" cy="4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658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SWCC graduate- Associate Degrees in Science, General Studies, &amp; Education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Bachelor’s Degree in Psychology from King University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Masters from Liberty University in Counseling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Working on Doctorate in Clinical Psychology   (Dec 2017)  </a:t>
            </a:r>
            <a:r>
              <a:rPr lang="en-US" sz="1700" dirty="0" smtClean="0">
                <a:sym typeface="Wingdings" panose="05000000000000000000" pitchFamily="2" charset="2"/>
              </a:rPr>
              <a:t> </a:t>
            </a:r>
            <a:endParaRPr lang="en-US" sz="17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Licensed Professional Counselor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Experience in Mental Health field – 19 years.  Served in the areas of Children’s services (individual and family therapy, psychological evaluations), Adult MH &amp; SA, &amp; Crisis Services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American Red Cross Instructor and Volunteer for 20 years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ARC Disaster Mental Health Team – Mental Health services in the event of natural or manmade disasters, House Fire assessments, etc.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 smtClean="0"/>
              <a:t>PRIDE (Parent Resources for Information, Development, &amp; Education) Trained – VA Foster Parent Training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5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76922" y="954378"/>
            <a:ext cx="6181078" cy="744598"/>
          </a:xfrm>
        </p:spPr>
        <p:txBody>
          <a:bodyPr/>
          <a:lstStyle/>
          <a:p>
            <a:r>
              <a:rPr lang="en-US" sz="3200" dirty="0" smtClean="0"/>
              <a:t>Southwest Virginia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8603" y="2029016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38200" y="3962400"/>
            <a:ext cx="7467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Market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Leading employer:  County School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Others:  Medical,  Construction, Call Centers,  Retail,  Mining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say the Coal industry created and sustained Southwest Virginia since the early 1900s.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 Industry – From 2011 to 2014  - 17,000 Mining Jobs were lost in SWVA.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of these Individuals were making between $60K - $125K per year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Millions of dollars lost from the region’s economy.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34471"/>
            <a:ext cx="2244436" cy="1492311"/>
          </a:xfrm>
          <a:prstGeom prst="rect">
            <a:avLst/>
          </a:prstGeom>
        </p:spPr>
      </p:pic>
      <p:pic>
        <p:nvPicPr>
          <p:cNvPr id="12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10218"/>
          <a:stretch>
            <a:fillRect/>
          </a:stretch>
        </p:blipFill>
        <p:spPr>
          <a:xfrm>
            <a:off x="148473" y="1082488"/>
            <a:ext cx="1764283" cy="1323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035512"/>
            <a:ext cx="6234974" cy="19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76922" y="954377"/>
            <a:ext cx="7772400" cy="838201"/>
          </a:xfrm>
        </p:spPr>
        <p:txBody>
          <a:bodyPr/>
          <a:lstStyle/>
          <a:p>
            <a:r>
              <a:rPr lang="en-US" sz="3200" dirty="0" smtClean="0"/>
              <a:t>Southwest Virginia Community College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8603" y="2029016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38200" y="3962400"/>
            <a:ext cx="7467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9165" y="2133600"/>
            <a:ext cx="4878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Serves 4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Russell, Tazewell, Buchanan, Dickenson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220 foster youth in the area 16-26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serving 94, 51 enrolled in classes, another 42 working towards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 42% of eligible students overall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Enrolling 23% of eligible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3" y="4236126"/>
            <a:ext cx="2668617" cy="2028149"/>
          </a:xfrm>
          <a:prstGeom prst="rect">
            <a:avLst/>
          </a:prstGeom>
        </p:spPr>
      </p:pic>
      <p:pic>
        <p:nvPicPr>
          <p:cNvPr id="1026" name="Picture 2" descr="m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015" y="4202204"/>
            <a:ext cx="4783420" cy="194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outhwest virginia community college 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32" y="2020376"/>
            <a:ext cx="2867609" cy="20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0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10/12/17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70878" y="771480"/>
            <a:ext cx="7772400" cy="731839"/>
          </a:xfrm>
        </p:spPr>
        <p:txBody>
          <a:bodyPr/>
          <a:lstStyle/>
          <a:p>
            <a:r>
              <a:rPr lang="en-US" sz="3200" dirty="0" smtClean="0"/>
              <a:t>Southwest Virginia Community College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8603" y="2029016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565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38200" y="3962400"/>
            <a:ext cx="7467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8" y="2101804"/>
            <a:ext cx="7162800" cy="3581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4122" y="1515787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5658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Lessons Learned: Helping Students to </a:t>
            </a:r>
            <a:r>
              <a:rPr lang="en-US" sz="2000" dirty="0" smtClean="0">
                <a:solidFill>
                  <a:srgbClr val="56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5658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rgbClr val="5658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9067</TotalTime>
  <Words>986</Words>
  <Application>Microsoft Macintosh PowerPoint</Application>
  <PresentationFormat>On-screen Show (4:3)</PresentationFormat>
  <Paragraphs>228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Century Gothic</vt:lpstr>
      <vt:lpstr>Courier New</vt:lpstr>
      <vt:lpstr>Georgia</vt:lpstr>
      <vt:lpstr>Kozuka Mincho Pro B</vt:lpstr>
      <vt:lpstr>Lucida Calligraphy</vt:lpstr>
      <vt:lpstr>Palatino Linotype</vt:lpstr>
      <vt:lpstr>Wingdings</vt:lpstr>
      <vt:lpstr>Executive</vt:lpstr>
      <vt:lpstr>  Great Expectations</vt:lpstr>
      <vt:lpstr>About</vt:lpstr>
      <vt:lpstr>About</vt:lpstr>
      <vt:lpstr>History</vt:lpstr>
      <vt:lpstr>History</vt:lpstr>
      <vt:lpstr>   Jennifer Roark- Southwest Virginia Community College,  Great Expectations Coordinator </vt:lpstr>
      <vt:lpstr>Southwest Virginia</vt:lpstr>
      <vt:lpstr>Southwest Virginia Community College</vt:lpstr>
      <vt:lpstr>Southwest Virginia Community College</vt:lpstr>
      <vt:lpstr>  SWCC Great Expectations: </vt:lpstr>
      <vt:lpstr>        SWCC Great Expectations: </vt:lpstr>
      <vt:lpstr>  SWCC Great Expectations: </vt:lpstr>
      <vt:lpstr>   SWCC Great Expectations </vt:lpstr>
      <vt:lpstr>   SWCC Great Expectations </vt:lpstr>
      <vt:lpstr>       SWCC Great Expectations </vt:lpstr>
      <vt:lpstr>       SWCC Great Expectations </vt:lpstr>
      <vt:lpstr>       SWCC Great Expectations </vt:lpstr>
      <vt:lpstr>       SWCC Great Expectations </vt:lpstr>
      <vt:lpstr>       SWCC Great Expectations </vt:lpstr>
      <vt:lpstr>       SWCC Great Expectations </vt:lpstr>
      <vt:lpstr>       SWCC Great Expectations </vt:lpstr>
      <vt:lpstr> Performance Measures- Persistence</vt:lpstr>
      <vt:lpstr> Performance Measures</vt:lpstr>
      <vt:lpstr> Performance Measures- Reach</vt:lpstr>
      <vt:lpstr> Performance Measures- Credentials</vt:lpstr>
      <vt:lpstr>Lessons Learned: A Student Leadership Program is Beneficial</vt:lpstr>
      <vt:lpstr>Lessons Learned: Celebrations Important</vt:lpstr>
      <vt:lpstr>Questions? </vt:lpstr>
    </vt:vector>
  </TitlesOfParts>
  <Company>Virginia Community College System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Strawn</dc:creator>
  <cp:lastModifiedBy>Deborah Raucher</cp:lastModifiedBy>
  <cp:revision>147</cp:revision>
  <cp:lastPrinted>2016-02-01T19:17:34Z</cp:lastPrinted>
  <dcterms:created xsi:type="dcterms:W3CDTF">2014-05-06T13:49:30Z</dcterms:created>
  <dcterms:modified xsi:type="dcterms:W3CDTF">2017-10-12T16:36:56Z</dcterms:modified>
</cp:coreProperties>
</file>