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57" r:id="rId3"/>
    <p:sldId id="289" r:id="rId4"/>
    <p:sldId id="258" r:id="rId5"/>
    <p:sldId id="259" r:id="rId6"/>
    <p:sldId id="263" r:id="rId7"/>
    <p:sldId id="286" r:id="rId8"/>
    <p:sldId id="265" r:id="rId9"/>
    <p:sldId id="266" r:id="rId10"/>
    <p:sldId id="267" r:id="rId11"/>
    <p:sldId id="268" r:id="rId12"/>
    <p:sldId id="287" r:id="rId13"/>
    <p:sldId id="269" r:id="rId14"/>
    <p:sldId id="270" r:id="rId15"/>
    <p:sldId id="271" r:id="rId16"/>
    <p:sldId id="272" r:id="rId17"/>
    <p:sldId id="288" r:id="rId18"/>
    <p:sldId id="273" r:id="rId19"/>
    <p:sldId id="274" r:id="rId20"/>
    <p:sldId id="277" r:id="rId21"/>
    <p:sldId id="278" r:id="rId22"/>
    <p:sldId id="285" r:id="rId23"/>
    <p:sldId id="279" r:id="rId24"/>
    <p:sldId id="280" r:id="rId25"/>
    <p:sldId id="281" r:id="rId26"/>
    <p:sldId id="282" r:id="rId27"/>
    <p:sldId id="283" r:id="rId28"/>
    <p:sldId id="284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ckie Volkoff" initials="JV" lastIdx="1" clrIdx="0">
    <p:extLst/>
  </p:cmAuthor>
  <p:cmAuthor id="2" name="Jackie Volkoff" initials="JV [2]" lastIdx="1" clrIdx="1">
    <p:extLst/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575759"/>
    <a:srgbClr val="8B9C3C"/>
    <a:srgbClr val="419BC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43"/>
    <p:restoredTop sz="91557"/>
  </p:normalViewPr>
  <p:slideViewPr>
    <p:cSldViewPr snapToGrid="0" snapToObjects="1">
      <p:cViewPr varScale="1">
        <p:scale>
          <a:sx n="78" d="100"/>
          <a:sy n="78" d="100"/>
        </p:scale>
        <p:origin x="6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notesMaster" Target="notesMasters/notesMaster1.xml"/><Relationship Id="rId31" Type="http://schemas.openxmlformats.org/officeDocument/2006/relationships/commentAuthors" Target="commentAuthors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EC4ABD-BF29-8A46-B291-F9B408218CF8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5D9F58-164C-F94E-87E6-438BEA64400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568457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66745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Receiving a standard high school diploma (rather an a GED or no diploma) was the most important element in persisting from the first term to the second </a:t>
            </a:r>
            <a:r>
              <a:rPr lang="mr-IN" dirty="0" smtClean="0"/>
              <a:t>–</a:t>
            </a:r>
            <a:r>
              <a:rPr lang="en-US" dirty="0" smtClean="0"/>
              <a:t> a 16% increase in persistence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For foster youth without a standard diploma, declaring an academic goal upon matriculation was associated with a 13% increase in persistence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Very little difference in persistence for foster youth with a standard diploma based on this variable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94053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Bright spot colleges ensure uninterrupted contact with foster youth </a:t>
            </a:r>
          </a:p>
          <a:p>
            <a:r>
              <a:rPr lang="en-US" dirty="0" smtClean="0"/>
              <a:t>Reedley College utilizes the</a:t>
            </a:r>
            <a:r>
              <a:rPr lang="en-US" baseline="0" dirty="0" smtClean="0"/>
              <a:t> ReMind </a:t>
            </a:r>
            <a:r>
              <a:rPr lang="en-US" dirty="0" smtClean="0"/>
              <a:t>app to send text messages to foster youth students about workshops, deadlines or other pertinent information </a:t>
            </a:r>
          </a:p>
          <a:p>
            <a:r>
              <a:rPr lang="en-US" dirty="0" smtClean="0"/>
              <a:t>Mental health counseling, peer support groups, and life skills workshops have proven to be beneficial </a:t>
            </a:r>
          </a:p>
          <a:p>
            <a:r>
              <a:rPr lang="en-US" dirty="0" smtClean="0"/>
              <a:t>Bright spot colleges have a higher intensity and availability of services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626948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In 2015-2016, 28% of foster youth earned 6 credits or more in the first term, compared to 45% of non-foster youth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1% of foster youth earned 15 more credits in the first term, compared to 4% of non-foster youth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3% of Asian youth completed 15 units in the first semester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0.3 percent of African American/Black students completed 15 units in the first term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139279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29152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1026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Note about placement reforms</a:t>
            </a:r>
            <a:r>
              <a:rPr lang="en-US" baseline="0" dirty="0" smtClean="0"/>
              <a:t> like Multiple Measures may not have been in place at the time of the data pull.  But, it may indicate more that the colleges identified the need to reform and/or that foster youth may not be impacted as much by using high school transcripts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343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If foster youth in aggregate, underperform all other disadvantaged groups, the educational experience of racial minority foster youth gives cause for grave concern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Further exploration of differentiated Asian-American groups would provide more information regarding achievement discrepancies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Persistence after the first year of college was influenced by whether or not a student had a standard high school diploma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Number of high schools attended by foster youth influenced their academic outcome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Taking a math or English course in the first year was the strongest predictor of student success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Multiple measures is beginning to reduce remedial course placement </a:t>
            </a:r>
            <a:r>
              <a:rPr lang="mr-IN" dirty="0" smtClean="0"/>
              <a:t>–</a:t>
            </a:r>
            <a:r>
              <a:rPr lang="en-US" dirty="0" smtClean="0"/>
              <a:t> but probably not at the time of the study</a:t>
            </a:r>
            <a:r>
              <a:rPr lang="en-US" baseline="0" dirty="0" smtClean="0"/>
              <a:t> and may need to be explored further as to whether it is benefitting foster youth in particular.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143427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062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current report builds on the foundation established by </a:t>
            </a:r>
            <a:r>
              <a:rPr lang="en-US" i="1" dirty="0" smtClean="0"/>
              <a:t>Charting the Course</a:t>
            </a:r>
            <a:r>
              <a:rPr lang="en-US" dirty="0" smtClean="0"/>
              <a:t> by providing: </a:t>
            </a:r>
          </a:p>
          <a:p>
            <a:pPr lvl="1"/>
            <a:r>
              <a:rPr lang="en-US" dirty="0" smtClean="0"/>
              <a:t>Updated descriptive outcomes reflecting data two years after the initial report, using many of the same metrics </a:t>
            </a:r>
          </a:p>
          <a:p>
            <a:pPr lvl="1"/>
            <a:r>
              <a:rPr lang="en-US" dirty="0" smtClean="0"/>
              <a:t>A deeper analysis using several statistical methods to pinpoint milestones and momentum points</a:t>
            </a:r>
          </a:p>
          <a:p>
            <a:pPr lvl="1"/>
            <a:r>
              <a:rPr lang="en-US" dirty="0" smtClean="0"/>
              <a:t>Analysis of specific program practices </a:t>
            </a:r>
          </a:p>
          <a:p>
            <a:pPr lvl="1"/>
            <a:r>
              <a:rPr lang="en-US" dirty="0" smtClean="0"/>
              <a:t>A qualitative investigation and description of promising practices identified at “bright spot” colleges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79411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Quantitative data from Cal-PASS Plus</a:t>
            </a:r>
          </a:p>
          <a:p>
            <a:r>
              <a:rPr lang="en-US" dirty="0" smtClean="0"/>
              <a:t>A Survey of institutional policies and foster youth programs at 69 of the 114 California Community Colleges </a:t>
            </a:r>
          </a:p>
          <a:p>
            <a:r>
              <a:rPr lang="en-US" dirty="0" smtClean="0"/>
              <a:t>A multi-method analysis that used quantitative data to identify colleges that had better than expected outcomes for foster youth (“bright spots”) and incorporated qualitative interviews to uncover promising practices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5751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23,500 identified foster youth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2 cohorts of foster youth: 2012-2013 and 2015-2016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54% female, 45% male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African American students make up almost 1/5 of the foster youth student population but only 6% of non-foster youth population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Asian students make up less than 5% of foster youth student population and 14% of non-foster youth students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White foster youth are under-represented in community college population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9638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Foster youth are more likely to enroll in remedial math, English or ESL courses instead of transfer-level courses (speaker notes)</a:t>
            </a:r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Note</a:t>
            </a:r>
            <a:r>
              <a:rPr lang="en-US" baseline="0" dirty="0" smtClean="0"/>
              <a:t> that this is only for students who take math or English</a:t>
            </a:r>
            <a:endParaRPr lang="en-US" dirty="0" smtClean="0"/>
          </a:p>
          <a:p>
            <a:pPr marL="285750" marR="0" lvl="0" indent="-28575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65824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At bright spot colleges, staff assisted students with completing paperwork and answered questions regarding financial aid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Evergreen Valley College has a foster youth program staff member accompany students to the financial aid office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Reedley College has on-campus housing, foster youth have priority status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en-US" dirty="0" smtClean="0"/>
              <a:t>Fresno City College collaborates with community partners to address housing needs for foster youth</a:t>
            </a:r>
            <a:r>
              <a:rPr lang="mr-IN" dirty="0" smtClean="0"/>
              <a:t>–</a:t>
            </a:r>
            <a:r>
              <a:rPr lang="en-US" dirty="0" smtClean="0"/>
              <a:t> providing limited funds for emergency hotel stays and linkage to outreach workers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3345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College of the Canyons provide a 54 hour training for faculty to understand the needs of foster youth and other vulnerable populations at the college </a:t>
            </a:r>
          </a:p>
          <a:p>
            <a:r>
              <a:rPr lang="en-US" dirty="0" smtClean="0"/>
              <a:t>Other novel approaches included general training on trauma and behavior intervention and integration of social-emotional learning in the classroom </a:t>
            </a:r>
          </a:p>
          <a:p>
            <a:r>
              <a:rPr lang="en-US" dirty="0" smtClean="0"/>
              <a:t>College leaders are in consensus that informing instructors about the needs of foster youth enhances academic experience and educational success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3192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Foster youth attempt 6 or more credits in the first term at lower rates than non-foster youth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This pattern also holds true for attempting 12-15 units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Foster youth and non-foster youth had comparable proportions or students who attend full-time, 32% and 36%, respectively 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200" dirty="0" smtClean="0"/>
              <a:t>Milestones for credits attempted did not show large difference among ethnic groups of foster youth, all had relatively low completion rates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4318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Persistence between the first and second terms for foster youth was 54% compared to 67% of non-foster youth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Asian foster youth persist at higher rates than other ethnic groups </a:t>
            </a:r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Black or African American students persist at lower rates than other ethnic groups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D9F58-164C-F94E-87E6-438BEA644000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7708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73880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5282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1272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16466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35848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4643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6344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6290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8011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3359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2AE3AE8-57A9-F149-9C1B-70C21DFFF0C2}" type="datetimeFigureOut">
              <a:rPr lang="en-US" smtClean="0"/>
              <a:t>10/12/17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8B5E2AC-9069-EA4D-806B-73230C950172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7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png"/><Relationship Id="rId1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45406" y="365125"/>
            <a:ext cx="1020839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5406" y="1825625"/>
            <a:ext cx="10208393" cy="4065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9" name="Rectangle 8"/>
          <p:cNvSpPr/>
          <p:nvPr userDrawn="1"/>
        </p:nvSpPr>
        <p:spPr>
          <a:xfrm>
            <a:off x="0" y="0"/>
            <a:ext cx="8758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569"/>
          <a:stretch/>
        </p:blipFill>
        <p:spPr>
          <a:xfrm>
            <a:off x="10305047" y="6028091"/>
            <a:ext cx="1707281" cy="70090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0467" y="6064769"/>
            <a:ext cx="2085073" cy="600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6258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kern="1200">
          <a:solidFill>
            <a:srgbClr val="419BC7"/>
          </a:solidFill>
          <a:latin typeface="Adobe Hebrew" charset="0"/>
          <a:ea typeface="Adobe Hebrew" charset="0"/>
          <a:cs typeface="Adobe Hebrew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b="0" i="0" kern="1200">
          <a:solidFill>
            <a:srgbClr val="8B9C3C"/>
          </a:solidFill>
          <a:latin typeface="Gill Sans" charset="0"/>
          <a:ea typeface="Gill Sans" charset="0"/>
          <a:cs typeface="Gill Sans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b="0" i="0" kern="1200">
          <a:solidFill>
            <a:srgbClr val="575759"/>
          </a:solidFill>
          <a:latin typeface="Gill Sans Light" charset="0"/>
          <a:ea typeface="Gill Sans Light" charset="0"/>
          <a:cs typeface="Gill Sans Light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b="0" i="0" kern="1200">
          <a:solidFill>
            <a:srgbClr val="575759"/>
          </a:solidFill>
          <a:latin typeface="Gill Sans Light" charset="0"/>
          <a:ea typeface="Gill Sans Light" charset="0"/>
          <a:cs typeface="Gill Sans Light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575759"/>
          </a:solidFill>
          <a:latin typeface="Gill Sans Light" charset="0"/>
          <a:ea typeface="Gill Sans Light" charset="0"/>
          <a:cs typeface="Gill Sans Light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b="0" i="0" kern="1200">
          <a:solidFill>
            <a:srgbClr val="575759"/>
          </a:solidFill>
          <a:latin typeface="Gill Sans Light" charset="0"/>
          <a:ea typeface="Gill Sans Light" charset="0"/>
          <a:cs typeface="Gill Sans Light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4" Type="http://schemas.openxmlformats.org/officeDocument/2006/relationships/image" Target="../media/image12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4" Type="http://schemas.openxmlformats.org/officeDocument/2006/relationships/image" Target="../media/image16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4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4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2.jp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6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6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9794" y="3827432"/>
            <a:ext cx="4126124" cy="276843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329794" y="2145170"/>
            <a:ext cx="617677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April Allen, Ph.D.</a:t>
            </a:r>
          </a:p>
          <a:p>
            <a:r>
              <a:rPr lang="en-US" sz="2000" i="1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Vice President of Innovation and Strategy</a:t>
            </a:r>
          </a:p>
          <a:p>
            <a:endParaRPr lang="en-US" sz="20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Ken Sorey</a:t>
            </a:r>
          </a:p>
          <a:p>
            <a:r>
              <a:rPr lang="en-US" sz="2000" i="1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Executive Vice President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1329794" y="309020"/>
            <a:ext cx="1101460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 smtClean="0">
                <a:solidFill>
                  <a:srgbClr val="419BC7"/>
                </a:solidFill>
                <a:latin typeface="Adobe Hebrew" charset="0"/>
                <a:ea typeface="Adobe Hebrew" charset="0"/>
                <a:cs typeface="Adobe Hebrew" charset="0"/>
              </a:rPr>
              <a:t>ACCELERATING SUCCESS:</a:t>
            </a:r>
          </a:p>
          <a:p>
            <a:r>
              <a:rPr lang="en-US" sz="2800" dirty="0" smtClean="0">
                <a:solidFill>
                  <a:srgbClr val="575759"/>
                </a:solidFill>
              </a:rPr>
              <a:t>Turning Insights into Action for Foster Youth at </a:t>
            </a:r>
          </a:p>
          <a:p>
            <a:r>
              <a:rPr lang="en-US" sz="2800" dirty="0" smtClean="0">
                <a:solidFill>
                  <a:srgbClr val="575759"/>
                </a:solidFill>
              </a:rPr>
              <a:t>California Community Colleges </a:t>
            </a:r>
            <a:r>
              <a:rPr lang="mr-IN" sz="2800" dirty="0" smtClean="0">
                <a:solidFill>
                  <a:srgbClr val="575759"/>
                </a:solidFill>
              </a:rPr>
              <a:t>–</a:t>
            </a:r>
            <a:r>
              <a:rPr lang="en-US" sz="2800" dirty="0" smtClean="0">
                <a:solidFill>
                  <a:srgbClr val="575759"/>
                </a:solidFill>
              </a:rPr>
              <a:t> October 16, 2017</a:t>
            </a:r>
            <a:endParaRPr lang="en-US" sz="2800" dirty="0">
              <a:solidFill>
                <a:srgbClr val="575759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65673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PREPARING FOSTER YOUTH FOR COLLEGE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690688"/>
            <a:ext cx="7191101" cy="4486275"/>
          </a:xfrm>
        </p:spPr>
        <p:txBody>
          <a:bodyPr>
            <a:normAutofit fontScale="92500" lnSpcReduction="20000"/>
          </a:bodyPr>
          <a:lstStyle/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Staff assist students with paperwork and questions regarding financial aid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Evergreen Valley College -- accompany students to the financial aid office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Reedley College -- on-campus housing, foster youth have priority status </a:t>
            </a:r>
          </a:p>
          <a:p>
            <a:pPr>
              <a:lnSpc>
                <a:spcPct val="150000"/>
              </a:lnSpc>
              <a:spcBef>
                <a:spcPts val="0"/>
              </a:spcBef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Fresno City College -- collaborates with community partners for foster youth housing</a:t>
            </a:r>
            <a:endParaRPr lang="en-US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8329" y="1825625"/>
            <a:ext cx="2919847" cy="3383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038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EQUIPPING FACULTY AND STAFF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690688"/>
            <a:ext cx="5557584" cy="4486275"/>
          </a:xfrm>
        </p:spPr>
        <p:txBody>
          <a:bodyPr>
            <a:normAutofit fontScale="92500"/>
          </a:bodyPr>
          <a:lstStyle/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College of the Canyons and Los Medanos provide training for faculty to understand the needs of foster youth and other vulnerable populations</a:t>
            </a:r>
          </a:p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General training on trauma and behavior intervention and integration of social-emotional learning in the classroom </a:t>
            </a:r>
          </a:p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Informing instructors about the needs of foster youth enhances academic experience and educational success </a:t>
            </a:r>
          </a:p>
          <a:p>
            <a:endParaRPr lang="en-US" dirty="0" smtClean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 smtClean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 smtClean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endParaRPr lang="en-US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67470" y="1690688"/>
            <a:ext cx="4880762" cy="27395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827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08" y="1629508"/>
            <a:ext cx="11324492" cy="4261153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0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419BC7"/>
                </a:solidFill>
                <a:latin typeface="Adobe Garamond Pro" charset="0"/>
                <a:ea typeface="Adobe Garamond Pro" charset="0"/>
                <a:cs typeface="Adobe Garamond Pro" charset="0"/>
              </a:rPr>
              <a:t>ENROLL </a:t>
            </a:r>
            <a:endParaRPr lang="en-US" sz="6600" dirty="0">
              <a:solidFill>
                <a:srgbClr val="419BC7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9480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3375" y="365125"/>
            <a:ext cx="9910424" cy="1325563"/>
          </a:xfrm>
        </p:spPr>
        <p:txBody>
          <a:bodyPr/>
          <a:lstStyle/>
          <a:p>
            <a:r>
              <a:rPr lang="en-US" dirty="0" smtClean="0"/>
              <a:t>COURSE ATTEMPTS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8372132" y="1616529"/>
            <a:ext cx="3586843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FY on average attempt few credits at all levels than non-foster youth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FY enroll full-time at comparable rates as other students </a:t>
            </a:r>
            <a:r>
              <a:rPr lang="mr-IN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–</a:t>
            </a: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 yet low percentages</a:t>
            </a:r>
            <a:endParaRPr lang="en-US" sz="24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375" y="1460741"/>
            <a:ext cx="5776998" cy="4446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2194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5754" y="365125"/>
            <a:ext cx="10158045" cy="1325563"/>
          </a:xfrm>
        </p:spPr>
        <p:txBody>
          <a:bodyPr/>
          <a:lstStyle/>
          <a:p>
            <a:r>
              <a:rPr lang="en-US" dirty="0" smtClean="0"/>
              <a:t>TERM-TO-TERM PERSISTENCE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754" y="1987973"/>
            <a:ext cx="4632284" cy="330877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2647" y="1879602"/>
            <a:ext cx="4632284" cy="3749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75900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PATHWAYS TO FOSTER YOUTH PERSISTENCE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6970179" y="1690688"/>
            <a:ext cx="449499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Standard high school diploma was the most important factor for term-to-term persistence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For foster youth without a standard diploma, declaring an academic goal was associated with a 13% increase in persistence 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6" y="1581912"/>
            <a:ext cx="5229994" cy="514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45925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06" y="365125"/>
            <a:ext cx="11046594" cy="1325563"/>
          </a:xfrm>
        </p:spPr>
        <p:txBody>
          <a:bodyPr/>
          <a:lstStyle/>
          <a:p>
            <a:r>
              <a:rPr lang="en-US" dirty="0" smtClean="0"/>
              <a:t>FACILITATING PERSISTENCE WITH SOCIAL SUPPORTS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371600" y="1825625"/>
            <a:ext cx="5582992" cy="4351338"/>
          </a:xfrm>
        </p:spPr>
        <p:txBody>
          <a:bodyPr>
            <a:normAutofit fontScale="92500" lnSpcReduction="10000"/>
          </a:bodyPr>
          <a:lstStyle/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Ensure uninterrupted contact with foster youth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Reedley College </a:t>
            </a:r>
            <a:r>
              <a:rPr lang="mr-IN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–</a:t>
            </a: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 sends text messages to foster youth about workshops, deadlines or to just stay connected</a:t>
            </a:r>
          </a:p>
          <a:p>
            <a:pPr>
              <a:spcAft>
                <a:spcPts val="600"/>
              </a:spcAft>
            </a:pPr>
            <a:r>
              <a:rPr lang="en-US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M</a:t>
            </a: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ental health counseling, peer support groups, and life skills workshops have proven to be beneficial </a:t>
            </a:r>
          </a:p>
          <a:p>
            <a:pPr>
              <a:spcAft>
                <a:spcPts val="600"/>
              </a:spcAft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Bright spot colleges described a higher intensity or greater availability of these services</a:t>
            </a:r>
            <a:endParaRPr lang="en-US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66520" y="1825625"/>
            <a:ext cx="2616774" cy="382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597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67508" y="1406769"/>
            <a:ext cx="11324492" cy="4483892"/>
          </a:xfrm>
        </p:spPr>
        <p:txBody>
          <a:bodyPr>
            <a:norm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4800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419BC7"/>
                </a:solidFill>
                <a:latin typeface="Adobe Garamond Pro" charset="0"/>
                <a:ea typeface="Adobe Garamond Pro" charset="0"/>
                <a:cs typeface="Adobe Garamond Pro" charset="0"/>
              </a:rPr>
              <a:t>EARN </a:t>
            </a:r>
            <a:endParaRPr lang="en-US" sz="6600" dirty="0">
              <a:solidFill>
                <a:srgbClr val="419BC7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20291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CREDITS EARNED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6" y="1910926"/>
            <a:ext cx="5362398" cy="36770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804" y="1935989"/>
            <a:ext cx="4991926" cy="3936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5940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AND ENGLISH COMPLETION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6" y="1690688"/>
            <a:ext cx="5264464" cy="338931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869" y="1724553"/>
            <a:ext cx="4943929" cy="3846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77725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496441"/>
            <a:ext cx="6428232" cy="2489522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Funders: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John Burton Advocates for Youth - Debbie Raucher </a:t>
            </a:r>
            <a:endParaRPr lang="en-US" sz="20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Stuart Foundation - Alexia Everett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May and Stanley Smith Charitable Trust</a:t>
            </a: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- Elisabeth Cutler</a:t>
            </a:r>
            <a:endParaRPr lang="en-US" sz="20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Marcled Foundation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Walter S. Johnson Foundation </a:t>
            </a:r>
          </a:p>
          <a:p>
            <a:pPr>
              <a:lnSpc>
                <a:spcPct val="150000"/>
              </a:lnSpc>
              <a:spcBef>
                <a:spcPts val="0"/>
              </a:spcBef>
              <a:defRPr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Pritzker Foster Care Initiative </a:t>
            </a:r>
            <a:endParaRPr lang="en-US" sz="20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145406" y="5183587"/>
            <a:ext cx="1077604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8B9C3C"/>
                </a:solidFill>
                <a:latin typeface="Gill Sans" charset="0"/>
                <a:ea typeface="Gill Sans" charset="0"/>
                <a:cs typeface="Gill Sans" charset="0"/>
              </a:rPr>
              <a:t>A special thanks to the California Community College Chancellor’s Office</a:t>
            </a:r>
            <a:endParaRPr lang="en-US" sz="2000" dirty="0">
              <a:solidFill>
                <a:srgbClr val="8B9C3C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824941" y="1496359"/>
            <a:ext cx="409651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 smtClean="0">
                <a:solidFill>
                  <a:srgbClr val="8B9C3C"/>
                </a:solidFill>
                <a:latin typeface="Gill Sans" charset="0"/>
                <a:ea typeface="Gill Sans" charset="0"/>
                <a:cs typeface="Gill Sans" charset="0"/>
              </a:rPr>
              <a:t>Consulting Partners: </a:t>
            </a: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Mark Courtney - Chapin Hall </a:t>
            </a:r>
            <a:endParaRPr lang="en-US" sz="20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342900" indent="-342900">
              <a:lnSpc>
                <a:spcPct val="150000"/>
              </a:lnSpc>
              <a:buFont typeface="Arial" charset="0"/>
              <a:buChar char="•"/>
            </a:pP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Nathanael Okpych</a:t>
            </a: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 </a:t>
            </a:r>
            <a:r>
              <a:rPr lang="en-US" sz="20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- University of Connecticut School of Social Work</a:t>
            </a:r>
            <a:endParaRPr lang="en-US" sz="20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76401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145406" y="365125"/>
            <a:ext cx="10208393" cy="1325563"/>
          </a:xfrm>
        </p:spPr>
        <p:txBody>
          <a:bodyPr/>
          <a:lstStyle/>
          <a:p>
            <a:r>
              <a:rPr lang="en-US" dirty="0" smtClean="0"/>
              <a:t>MATH AND ENGLISH COMPLETION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521" y="1994745"/>
            <a:ext cx="4990253" cy="354070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827" y="1792563"/>
            <a:ext cx="4990253" cy="38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3472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7641770" y="2022488"/>
            <a:ext cx="3379797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Foster youth complete transfer level English in their first year at substantially lower rates than non-foster youth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 smtClean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Large disparities exist for certain groups of foster youth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1145406" y="365125"/>
            <a:ext cx="10208393" cy="1325563"/>
          </a:xfrm>
        </p:spPr>
        <p:txBody>
          <a:bodyPr/>
          <a:lstStyle/>
          <a:p>
            <a:r>
              <a:rPr lang="en-US" dirty="0" smtClean="0"/>
              <a:t>MATH AND ENGLISH COMPLETION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518" y="1471860"/>
            <a:ext cx="3715472" cy="239205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51" y="3863916"/>
            <a:ext cx="3467948" cy="2698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504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MATH AND ENGLISH COMPLETION 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625442" y="2241076"/>
            <a:ext cx="34940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Noticeable differences in course success rates among different ethnic groups 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406" y="1883548"/>
            <a:ext cx="4990253" cy="3854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55683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PROMISING PRACTICES TO SUPPORT </a:t>
            </a:r>
            <a:br>
              <a:rPr lang="en-US" dirty="0" smtClean="0"/>
            </a:br>
            <a:r>
              <a:rPr lang="en-US" dirty="0" smtClean="0"/>
              <a:t>30-CREDIT COMPLETION 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8251" y="1717780"/>
            <a:ext cx="8682701" cy="40131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8983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0892" y="31302"/>
            <a:ext cx="10208393" cy="1325563"/>
          </a:xfrm>
        </p:spPr>
        <p:txBody>
          <a:bodyPr/>
          <a:lstStyle/>
          <a:p>
            <a:r>
              <a:rPr lang="en-US" dirty="0" smtClean="0"/>
              <a:t>INSTITUTIONAL AND PROGRAM FACTORS </a:t>
            </a:r>
            <a:br>
              <a:rPr lang="en-US" dirty="0" smtClean="0"/>
            </a:br>
            <a:r>
              <a:rPr lang="en-US" dirty="0" smtClean="0"/>
              <a:t>THAT PREDICT 30-CREDIT COMPLETION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6984" y="1180758"/>
            <a:ext cx="6236208" cy="4815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889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59876" y="8365"/>
            <a:ext cx="9879623" cy="1325563"/>
          </a:xfrm>
        </p:spPr>
        <p:txBody>
          <a:bodyPr/>
          <a:lstStyle/>
          <a:p>
            <a:r>
              <a:rPr lang="en-US" dirty="0" smtClean="0"/>
              <a:t>PATHWAYS TO COMPLETION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8056683" y="1333928"/>
            <a:ext cx="3494097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Foster Youth who took a math and English course in the first two years increased their likelihood of completing college by 7%</a:t>
            </a:r>
          </a:p>
          <a:p>
            <a:pPr marL="285750" indent="-285750">
              <a:buFont typeface="Arial" charset="0"/>
              <a:buChar char="•"/>
            </a:pPr>
            <a:endParaRPr lang="en-US" sz="24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Declaring an Ed. Goal in addition to math and English only slightly increased completion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238" y="1051560"/>
            <a:ext cx="6336792" cy="54620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2903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06" y="365125"/>
            <a:ext cx="9900137" cy="1325563"/>
          </a:xfrm>
        </p:spPr>
        <p:txBody>
          <a:bodyPr/>
          <a:lstStyle/>
          <a:p>
            <a:r>
              <a:rPr lang="en-US" dirty="0" smtClean="0"/>
              <a:t>DISCUSSION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502003"/>
            <a:ext cx="10208393" cy="4065036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The educational experience of racial minority foster youth gives cause for concern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Further exploration of differentiated Asian-American groups should be explored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Persistence after the first year of college was influenced by receiving a standard high school diploma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Number of high schools attended by foster youth influenced their academic outcomes 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Taking a math or English course in the first year was the strongest predictor of student success</a:t>
            </a:r>
          </a:p>
          <a:p>
            <a:pPr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24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Multiple measures on many colleges is beginning to reduce under-placement of students into courses.</a:t>
            </a:r>
            <a:endParaRPr lang="en-US" sz="24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437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06" y="453170"/>
            <a:ext cx="10040814" cy="1325563"/>
          </a:xfrm>
        </p:spPr>
        <p:txBody>
          <a:bodyPr/>
          <a:lstStyle/>
          <a:p>
            <a:r>
              <a:rPr lang="en-US" dirty="0" smtClean="0"/>
              <a:t>LIMITATIONS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578882"/>
            <a:ext cx="10208393" cy="4065036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Foster youth were identified via self-identification and financial aid application 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The analyses presented do not control for length or intensity of a students experience in foster care 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This report does not evaluate the causal relationship between specific foster youth programs and student outcomes </a:t>
            </a:r>
          </a:p>
          <a:p>
            <a:pPr>
              <a:lnSpc>
                <a:spcPct val="150000"/>
              </a:lnSpc>
            </a:pPr>
            <a:r>
              <a:rPr lang="en-US" sz="25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This analysis was limited to foster youth in California </a:t>
            </a:r>
          </a:p>
        </p:txBody>
      </p:sp>
    </p:spTree>
    <p:extLst>
      <p:ext uri="{BB962C8B-B14F-4D97-AF65-F5344CB8AC3E}">
        <p14:creationId xmlns:p14="http://schemas.microsoft.com/office/powerpoint/2010/main" val="5451868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564367"/>
            <a:ext cx="10208393" cy="4065036"/>
          </a:xfrm>
        </p:spPr>
        <p:txBody>
          <a:bodyPr>
            <a:noAutofit/>
          </a:bodyPr>
          <a:lstStyle/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Further data matching and analysis are needed between K-12 school districts and community colleges 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Future work should cross-reference community college and child welfare 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Triangulated findings from quantitative analysis and qualitative interviews warranted highlighting promising practices of higher-performing programs 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Listening directly to foster youth regarding their experiences would bolster identification of challenges and promising practices</a:t>
            </a:r>
          </a:p>
          <a:p>
            <a:pPr>
              <a:spcAft>
                <a:spcPts val="600"/>
              </a:spcAft>
            </a:pPr>
            <a:r>
              <a:rPr lang="en-US" sz="2600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Analyzing the fourth “E” (Embark) when enough time has lapsed will illuminate the connection between post-secondary education and the labor market/economic well-being </a:t>
            </a:r>
            <a:endParaRPr lang="en-US" sz="2600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700508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ACKNOWLEDGEMENTS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496441"/>
            <a:ext cx="6428232" cy="2489522"/>
          </a:xfrm>
        </p:spPr>
        <p:txBody>
          <a:bodyPr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000" dirty="0" smtClean="0"/>
              <a:t>Bright Spot Campuses: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College of the Canyons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De Anza College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Evergreen Valley College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Fresno City College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Los Medanos College </a:t>
            </a:r>
          </a:p>
          <a:p>
            <a:pPr>
              <a:lnSpc>
                <a:spcPct val="150000"/>
              </a:lnSpc>
            </a:pPr>
            <a:r>
              <a:rPr lang="en-US" sz="2000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Reedley College</a:t>
            </a:r>
          </a:p>
        </p:txBody>
      </p:sp>
    </p:spTree>
    <p:extLst>
      <p:ext uri="{BB962C8B-B14F-4D97-AF65-F5344CB8AC3E}">
        <p14:creationId xmlns:p14="http://schemas.microsoft.com/office/powerpoint/2010/main" val="15207778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5406" y="365125"/>
            <a:ext cx="10949058" cy="1325563"/>
          </a:xfrm>
        </p:spPr>
        <p:txBody>
          <a:bodyPr>
            <a:normAutofit/>
          </a:bodyPr>
          <a:lstStyle/>
          <a:p>
            <a:r>
              <a:rPr lang="en-US" sz="3200" dirty="0" smtClean="0"/>
              <a:t>CALIFORNIA COLLEGE PATHWAYS </a:t>
            </a:r>
            <a:br>
              <a:rPr lang="en-US" sz="3200" dirty="0" smtClean="0"/>
            </a:br>
            <a:r>
              <a:rPr lang="en-US" sz="3200" dirty="0" smtClean="0"/>
              <a:t>POLICY MILESTONES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Early 2000’s, Guardian Scholars, foster youth success initiative </a:t>
            </a:r>
            <a:endParaRPr lang="en-US" u="sng" dirty="0" smtClean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In 2006, the Community College Chancellors Office launched the Foster Youth Success Initiative </a:t>
            </a:r>
          </a:p>
          <a:p>
            <a:pPr>
              <a:lnSpc>
                <a:spcPct val="150000"/>
              </a:lnSpc>
            </a:pP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In 2015, Senate Bill 1023 created CAFYES, a dedicated source of state funds for supporting foster youth at up to 10 community college districts</a:t>
            </a:r>
          </a:p>
        </p:txBody>
      </p:sp>
    </p:spTree>
    <p:extLst>
      <p:ext uri="{BB962C8B-B14F-4D97-AF65-F5344CB8AC3E}">
        <p14:creationId xmlns:p14="http://schemas.microsoft.com/office/powerpoint/2010/main" val="397137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BUILDING ON WHAT WE LEARNED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690688"/>
            <a:ext cx="9830442" cy="4351338"/>
          </a:xfrm>
        </p:spPr>
        <p:txBody>
          <a:bodyPr/>
          <a:lstStyle/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Charting the Course (2015)  </a:t>
            </a:r>
          </a:p>
          <a:p>
            <a:endParaRPr lang="en-US" dirty="0" smtClean="0"/>
          </a:p>
          <a:p>
            <a:endParaRPr lang="en-US" i="1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9062" y="2756885"/>
            <a:ext cx="8641080" cy="2218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1478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METHODOLOGY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406" y="1825625"/>
            <a:ext cx="6427702" cy="4351338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Quantitative data from Cal-PASS Plus</a:t>
            </a:r>
          </a:p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A survey of institutional policies and foster youth programs</a:t>
            </a:r>
          </a:p>
          <a:p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A multi-method analysis to identify bright spot colleges through data</a:t>
            </a:r>
          </a:p>
          <a:p>
            <a:r>
              <a:rPr lang="en-US" dirty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Q</a:t>
            </a:r>
            <a:r>
              <a:rPr lang="en-US" dirty="0" smtClean="0">
                <a:solidFill>
                  <a:srgbClr val="575759"/>
                </a:solidFill>
                <a:latin typeface="Gill Sans Light" charset="0"/>
                <a:ea typeface="Gill Sans Light" charset="0"/>
                <a:cs typeface="Gill Sans Light" charset="0"/>
              </a:rPr>
              <a:t>ualitative interviews to uncover promising practices </a:t>
            </a:r>
            <a:endParaRPr lang="en-US" dirty="0">
              <a:solidFill>
                <a:srgbClr val="575759"/>
              </a:solidFill>
              <a:latin typeface="Gill Sans Light" charset="0"/>
              <a:ea typeface="Gill Sans Light" charset="0"/>
              <a:cs typeface="Gill Sans Light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86022" y="1913426"/>
            <a:ext cx="3567777" cy="3547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10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89000" y="1582615"/>
            <a:ext cx="11303000" cy="3146547"/>
          </a:xfrm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600" dirty="0" smtClean="0">
                <a:solidFill>
                  <a:srgbClr val="419BC7"/>
                </a:solidFill>
                <a:latin typeface="Adobe Garamond Pro" charset="0"/>
                <a:ea typeface="Adobe Garamond Pro" charset="0"/>
                <a:cs typeface="Adobe Garamond Pro" charset="0"/>
              </a:rPr>
              <a:t>EQUIP</a:t>
            </a:r>
            <a:endParaRPr lang="en-US" sz="6600" dirty="0">
              <a:solidFill>
                <a:srgbClr val="419BC7"/>
              </a:solidFill>
              <a:latin typeface="Adobe Garamond Pro" charset="0"/>
              <a:ea typeface="Adobe Garamond Pro" charset="0"/>
              <a:cs typeface="Adobe Garamond Pro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61812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FOSTER YOUTH DEMOGRAPHICS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66" y="1488439"/>
            <a:ext cx="6973272" cy="4329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266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37138" y="445477"/>
            <a:ext cx="10216662" cy="1049264"/>
          </a:xfrm>
        </p:spPr>
        <p:txBody>
          <a:bodyPr/>
          <a:lstStyle/>
          <a:p>
            <a:r>
              <a:rPr lang="en-US" dirty="0" smtClean="0"/>
              <a:t>STUDENTS WHO START IN DEVELOPMENTAL ED.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8385" y="1494741"/>
            <a:ext cx="4974167" cy="4316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96424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4622</TotalTime>
  <Words>1649</Words>
  <Application>Microsoft Macintosh PowerPoint</Application>
  <PresentationFormat>Widescreen</PresentationFormat>
  <Paragraphs>174</Paragraphs>
  <Slides>28</Slides>
  <Notes>17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Adobe Garamond Pro</vt:lpstr>
      <vt:lpstr>Adobe Hebrew</vt:lpstr>
      <vt:lpstr>Arial</vt:lpstr>
      <vt:lpstr>Calibri</vt:lpstr>
      <vt:lpstr>Gill Sans</vt:lpstr>
      <vt:lpstr>Gill Sans Light</vt:lpstr>
      <vt:lpstr>Mangal</vt:lpstr>
      <vt:lpstr>Office Theme</vt:lpstr>
      <vt:lpstr>PowerPoint Presentation</vt:lpstr>
      <vt:lpstr>ACKNOWLEDGEMENTS</vt:lpstr>
      <vt:lpstr>ACKNOWLEDGEMENTS</vt:lpstr>
      <vt:lpstr>CALIFORNIA COLLEGE PATHWAYS  POLICY MILESTONES</vt:lpstr>
      <vt:lpstr>BUILDING ON WHAT WE LEARNED</vt:lpstr>
      <vt:lpstr>METHODOLOGY</vt:lpstr>
      <vt:lpstr>PowerPoint Presentation</vt:lpstr>
      <vt:lpstr>FOSTER YOUTH DEMOGRAPHICS</vt:lpstr>
      <vt:lpstr>STUDENTS WHO START IN DEVELOPMENTAL ED.</vt:lpstr>
      <vt:lpstr>PREPARING FOSTER YOUTH FOR COLLEGE</vt:lpstr>
      <vt:lpstr>EQUIPPING FACULTY AND STAFF </vt:lpstr>
      <vt:lpstr>PowerPoint Presentation</vt:lpstr>
      <vt:lpstr>COURSE ATTEMPTS</vt:lpstr>
      <vt:lpstr>TERM-TO-TERM PERSISTENCE </vt:lpstr>
      <vt:lpstr>PATHWAYS TO FOSTER YOUTH PERSISTENCE</vt:lpstr>
      <vt:lpstr>FACILITATING PERSISTENCE WITH SOCIAL SUPPORTS </vt:lpstr>
      <vt:lpstr>PowerPoint Presentation</vt:lpstr>
      <vt:lpstr>CREDITS EARNED </vt:lpstr>
      <vt:lpstr>MATH AND ENGLISH COMPLETION</vt:lpstr>
      <vt:lpstr>MATH AND ENGLISH COMPLETION</vt:lpstr>
      <vt:lpstr>MATH AND ENGLISH COMPLETION</vt:lpstr>
      <vt:lpstr>MATH AND ENGLISH COMPLETION </vt:lpstr>
      <vt:lpstr>PROMISING PRACTICES TO SUPPORT  30-CREDIT COMPLETION </vt:lpstr>
      <vt:lpstr>INSTITUTIONAL AND PROGRAM FACTORS  THAT PREDICT 30-CREDIT COMPLETION</vt:lpstr>
      <vt:lpstr>PATHWAYS TO COMPLETION</vt:lpstr>
      <vt:lpstr>DISCUSSION</vt:lpstr>
      <vt:lpstr>LIMITATIONS</vt:lpstr>
      <vt:lpstr>NEXT STEPS</vt:lpstr>
    </vt:vector>
  </TitlesOfParts>
  <Company/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Accelerating Success: Predictors of and Success Factors for Getting Foster Youth “To” and “Through” College </dc:title>
  <dc:creator>Jackie Volkoff</dc:creator>
  <cp:lastModifiedBy>Deborah Raucher</cp:lastModifiedBy>
  <cp:revision>71</cp:revision>
  <dcterms:created xsi:type="dcterms:W3CDTF">2017-10-06T21:47:02Z</dcterms:created>
  <dcterms:modified xsi:type="dcterms:W3CDTF">2017-10-12T16:28:36Z</dcterms:modified>
</cp:coreProperties>
</file>