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74" r:id="rId7"/>
    <p:sldId id="261" r:id="rId8"/>
    <p:sldId id="275" r:id="rId9"/>
    <p:sldId id="262" r:id="rId10"/>
    <p:sldId id="276" r:id="rId11"/>
    <p:sldId id="263" r:id="rId12"/>
    <p:sldId id="264" r:id="rId13"/>
    <p:sldId id="266" r:id="rId14"/>
    <p:sldId id="272" r:id="rId15"/>
    <p:sldId id="273" r:id="rId16"/>
    <p:sldId id="267" r:id="rId17"/>
    <p:sldId id="268"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747"/>
  </p:normalViewPr>
  <p:slideViewPr>
    <p:cSldViewPr snapToGrid="0">
      <p:cViewPr varScale="1">
        <p:scale>
          <a:sx n="108" d="100"/>
          <a:sy n="108" d="100"/>
        </p:scale>
        <p:origin x="2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7688240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007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endParaRPr sz="1000"/>
          </a:p>
          <a:p>
            <a:pPr lvl="0" rtl="0">
              <a:lnSpc>
                <a:spcPct val="115000"/>
              </a:lnSpc>
              <a:spcBef>
                <a:spcPts val="0"/>
              </a:spcBef>
              <a:spcAft>
                <a:spcPts val="1600"/>
              </a:spcAft>
              <a:buNone/>
            </a:pPr>
            <a:endParaRPr sz="1000"/>
          </a:p>
          <a:p>
            <a:pPr lvl="0" rtl="0">
              <a:lnSpc>
                <a:spcPct val="115000"/>
              </a:lnSpc>
              <a:spcBef>
                <a:spcPts val="0"/>
              </a:spcBef>
              <a:spcAft>
                <a:spcPts val="1600"/>
              </a:spcAft>
              <a:buNone/>
            </a:pPr>
            <a:endParaRPr sz="1000"/>
          </a:p>
          <a:p>
            <a:pPr lvl="0" rtl="0">
              <a:lnSpc>
                <a:spcPct val="115000"/>
              </a:lnSpc>
              <a:spcBef>
                <a:spcPts val="0"/>
              </a:spcBef>
              <a:spcAft>
                <a:spcPts val="1600"/>
              </a:spcAft>
              <a:buNone/>
            </a:pPr>
            <a:r>
              <a:rPr lang="en" sz="1000"/>
              <a:t>A just, equitable, and inclusive education requires an awareness of and willingness to interrupt and change policies and practices that have historically institutionalized the privileging of one group of students over others. </a:t>
            </a:r>
          </a:p>
          <a:p>
            <a:pPr lvl="0" rtl="0">
              <a:spcBef>
                <a:spcPts val="0"/>
              </a:spcBef>
              <a:buNone/>
            </a:pPr>
            <a:endParaRPr/>
          </a:p>
        </p:txBody>
      </p:sp>
    </p:spTree>
    <p:extLst>
      <p:ext uri="{BB962C8B-B14F-4D97-AF65-F5344CB8AC3E}">
        <p14:creationId xmlns:p14="http://schemas.microsoft.com/office/powerpoint/2010/main" val="784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endParaRPr sz="1000"/>
          </a:p>
          <a:p>
            <a:pPr lvl="0" rtl="0">
              <a:lnSpc>
                <a:spcPct val="115000"/>
              </a:lnSpc>
              <a:spcBef>
                <a:spcPts val="0"/>
              </a:spcBef>
              <a:spcAft>
                <a:spcPts val="1600"/>
              </a:spcAft>
              <a:buNone/>
            </a:pPr>
            <a:endParaRPr sz="1000"/>
          </a:p>
          <a:p>
            <a:pPr lvl="0" rtl="0">
              <a:lnSpc>
                <a:spcPct val="115000"/>
              </a:lnSpc>
              <a:spcBef>
                <a:spcPts val="0"/>
              </a:spcBef>
              <a:spcAft>
                <a:spcPts val="1600"/>
              </a:spcAft>
              <a:buNone/>
            </a:pPr>
            <a:endParaRPr sz="1000"/>
          </a:p>
          <a:p>
            <a:pPr lvl="0" rtl="0">
              <a:lnSpc>
                <a:spcPct val="115000"/>
              </a:lnSpc>
              <a:spcBef>
                <a:spcPts val="0"/>
              </a:spcBef>
              <a:spcAft>
                <a:spcPts val="1600"/>
              </a:spcAft>
              <a:buNone/>
            </a:pPr>
            <a:r>
              <a:rPr lang="en" sz="1000"/>
              <a:t>A just, equitable, and inclusive education requires an awareness of and willingness to interrupt and change policies and practices that have historically institutionalized the privileging of one group of students over others. </a:t>
            </a:r>
          </a:p>
          <a:p>
            <a:pPr lvl="0" rtl="0">
              <a:spcBef>
                <a:spcPts val="0"/>
              </a:spcBef>
              <a:buNone/>
            </a:pPr>
            <a:endParaRPr/>
          </a:p>
        </p:txBody>
      </p:sp>
    </p:spTree>
    <p:extLst>
      <p:ext uri="{BB962C8B-B14F-4D97-AF65-F5344CB8AC3E}">
        <p14:creationId xmlns:p14="http://schemas.microsoft.com/office/powerpoint/2010/main" val="86752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84380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endParaRPr sz="1400"/>
          </a:p>
          <a:p>
            <a:pPr marL="457200" lvl="0" indent="0" rtl="0">
              <a:lnSpc>
                <a:spcPct val="115000"/>
              </a:lnSpc>
              <a:spcBef>
                <a:spcPts val="0"/>
              </a:spcBef>
              <a:buNone/>
            </a:pPr>
            <a:endParaRPr sz="1400"/>
          </a:p>
        </p:txBody>
      </p:sp>
    </p:spTree>
    <p:extLst>
      <p:ext uri="{BB962C8B-B14F-4D97-AF65-F5344CB8AC3E}">
        <p14:creationId xmlns:p14="http://schemas.microsoft.com/office/powerpoint/2010/main" val="226154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7256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8867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7527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235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endParaRPr sz="1400"/>
          </a:p>
          <a:p>
            <a:pPr lvl="0" rtl="0">
              <a:lnSpc>
                <a:spcPct val="115000"/>
              </a:lnSpc>
              <a:spcBef>
                <a:spcPts val="0"/>
              </a:spcBef>
              <a:spcAft>
                <a:spcPts val="1600"/>
              </a:spcAft>
              <a:buNone/>
            </a:pPr>
            <a:endParaRPr sz="1400"/>
          </a:p>
          <a:p>
            <a:pPr lvl="0" rtl="0">
              <a:lnSpc>
                <a:spcPct val="115000"/>
              </a:lnSpc>
              <a:spcBef>
                <a:spcPts val="0"/>
              </a:spcBef>
              <a:spcAft>
                <a:spcPts val="1600"/>
              </a:spcAft>
              <a:buNone/>
            </a:pPr>
            <a:r>
              <a:rPr lang="en" sz="1400"/>
              <a:t>The presentation will emphasize the importance of inclusive education: A perspective that acknowledges and respects the knowledge and strengths all students bring from their communities and recognizes this an integral component of curricular and co-curricular development a means to support them in developing tools to fully participate in university life.  The presenters will and share their cycle of inquiry, the key principles of Just, Equitable and Inclusive Education, and its impact on the Abrego Future Scholars Program.</a:t>
            </a:r>
          </a:p>
          <a:p>
            <a:pPr lvl="0">
              <a:spcBef>
                <a:spcPts val="0"/>
              </a:spcBef>
              <a:buNone/>
            </a:pPr>
            <a:endParaRPr/>
          </a:p>
        </p:txBody>
      </p:sp>
    </p:spTree>
    <p:extLst>
      <p:ext uri="{BB962C8B-B14F-4D97-AF65-F5344CB8AC3E}">
        <p14:creationId xmlns:p14="http://schemas.microsoft.com/office/powerpoint/2010/main" val="243577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endParaRPr sz="1400"/>
          </a:p>
          <a:p>
            <a:pPr lvl="0" rtl="0">
              <a:lnSpc>
                <a:spcPct val="115000"/>
              </a:lnSpc>
              <a:spcBef>
                <a:spcPts val="0"/>
              </a:spcBef>
              <a:spcAft>
                <a:spcPts val="1600"/>
              </a:spcAft>
              <a:buNone/>
            </a:pPr>
            <a:endParaRPr sz="1400"/>
          </a:p>
          <a:p>
            <a:pPr lvl="0" rtl="0">
              <a:lnSpc>
                <a:spcPct val="115000"/>
              </a:lnSpc>
              <a:spcBef>
                <a:spcPts val="0"/>
              </a:spcBef>
              <a:spcAft>
                <a:spcPts val="1600"/>
              </a:spcAft>
              <a:buNone/>
            </a:pPr>
            <a:r>
              <a:rPr lang="en" sz="1400"/>
              <a:t>The presentation will emphasize the importance of inclusive education: A perspective that acknowledges and respects the knowledge and strengths all students bring from their communities and recognizes this an integral component of curricular and co-curricular development a means to support them in developing tools to fully participate in university life.  The presenters will and share their cycle of inquiry, the key principles of Just, Equitable and Inclusive Education, and its impact on the Abrego Future Scholars Program.</a:t>
            </a:r>
          </a:p>
          <a:p>
            <a:pPr lvl="0" rtl="0">
              <a:spcBef>
                <a:spcPts val="0"/>
              </a:spcBef>
              <a:buNone/>
            </a:pPr>
            <a:endParaRPr/>
          </a:p>
        </p:txBody>
      </p:sp>
    </p:spTree>
    <p:extLst>
      <p:ext uri="{BB962C8B-B14F-4D97-AF65-F5344CB8AC3E}">
        <p14:creationId xmlns:p14="http://schemas.microsoft.com/office/powerpoint/2010/main" val="134493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4145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6199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1754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endParaRPr sz="1000"/>
          </a:p>
          <a:p>
            <a:pPr lvl="0" rtl="0">
              <a:lnSpc>
                <a:spcPct val="115000"/>
              </a:lnSpc>
              <a:spcBef>
                <a:spcPts val="0"/>
              </a:spcBef>
              <a:spcAft>
                <a:spcPts val="1600"/>
              </a:spcAft>
              <a:buNone/>
            </a:pPr>
            <a:endParaRPr sz="1000"/>
          </a:p>
          <a:p>
            <a:pPr lvl="0" rtl="0">
              <a:lnSpc>
                <a:spcPct val="115000"/>
              </a:lnSpc>
              <a:spcBef>
                <a:spcPts val="0"/>
              </a:spcBef>
              <a:spcAft>
                <a:spcPts val="1600"/>
              </a:spcAft>
              <a:buNone/>
            </a:pPr>
            <a:r>
              <a:rPr lang="en" sz="1000"/>
              <a:t>A just, equitable, and inclusive education requires an awareness of and willingness to interrupt and change policies and practices that have historically institutionalized the privileging of one group of students over others. </a:t>
            </a:r>
          </a:p>
          <a:p>
            <a:pPr lvl="0">
              <a:spcBef>
                <a:spcPts val="0"/>
              </a:spcBef>
              <a:buNone/>
            </a:pPr>
            <a:endParaRPr/>
          </a:p>
        </p:txBody>
      </p:sp>
    </p:spTree>
    <p:extLst>
      <p:ext uri="{BB962C8B-B14F-4D97-AF65-F5344CB8AC3E}">
        <p14:creationId xmlns:p14="http://schemas.microsoft.com/office/powerpoint/2010/main" val="28476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endParaRPr sz="1000"/>
          </a:p>
          <a:p>
            <a:pPr lvl="0" rtl="0">
              <a:lnSpc>
                <a:spcPct val="115000"/>
              </a:lnSpc>
              <a:spcBef>
                <a:spcPts val="0"/>
              </a:spcBef>
              <a:spcAft>
                <a:spcPts val="1600"/>
              </a:spcAft>
              <a:buNone/>
            </a:pPr>
            <a:endParaRPr sz="1000"/>
          </a:p>
          <a:p>
            <a:pPr lvl="0" rtl="0">
              <a:lnSpc>
                <a:spcPct val="115000"/>
              </a:lnSpc>
              <a:spcBef>
                <a:spcPts val="0"/>
              </a:spcBef>
              <a:spcAft>
                <a:spcPts val="1600"/>
              </a:spcAft>
              <a:buNone/>
            </a:pPr>
            <a:r>
              <a:rPr lang="en" sz="1000"/>
              <a:t>A just, equitable, and inclusive education requires an awareness of and willingness to interrupt and change policies and practices that have historically institutionalized the privileging of one group of students over others. </a:t>
            </a:r>
          </a:p>
          <a:p>
            <a:pPr lvl="0">
              <a:spcBef>
                <a:spcPts val="0"/>
              </a:spcBef>
              <a:buNone/>
            </a:pPr>
            <a:endParaRPr/>
          </a:p>
        </p:txBody>
      </p:sp>
    </p:spTree>
    <p:extLst>
      <p:ext uri="{BB962C8B-B14F-4D97-AF65-F5344CB8AC3E}">
        <p14:creationId xmlns:p14="http://schemas.microsoft.com/office/powerpoint/2010/main" val="346502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endParaRPr sz="1000"/>
          </a:p>
          <a:p>
            <a:pPr lvl="0" rtl="0">
              <a:lnSpc>
                <a:spcPct val="115000"/>
              </a:lnSpc>
              <a:spcBef>
                <a:spcPts val="0"/>
              </a:spcBef>
              <a:spcAft>
                <a:spcPts val="1600"/>
              </a:spcAft>
              <a:buNone/>
            </a:pPr>
            <a:endParaRPr sz="1000"/>
          </a:p>
          <a:p>
            <a:pPr lvl="0" rtl="0">
              <a:lnSpc>
                <a:spcPct val="115000"/>
              </a:lnSpc>
              <a:spcBef>
                <a:spcPts val="0"/>
              </a:spcBef>
              <a:spcAft>
                <a:spcPts val="1600"/>
              </a:spcAft>
              <a:buNone/>
            </a:pPr>
            <a:r>
              <a:rPr lang="en" sz="1000"/>
              <a:t>Political context - this focus needed ,more than ever</a:t>
            </a:r>
          </a:p>
          <a:p>
            <a:pPr lvl="0" rtl="0">
              <a:lnSpc>
                <a:spcPct val="115000"/>
              </a:lnSpc>
              <a:spcBef>
                <a:spcPts val="0"/>
              </a:spcBef>
              <a:spcAft>
                <a:spcPts val="1600"/>
              </a:spcAft>
              <a:buNone/>
            </a:pPr>
            <a:endParaRPr sz="1000"/>
          </a:p>
          <a:p>
            <a:pPr lvl="0" rtl="0">
              <a:lnSpc>
                <a:spcPct val="115000"/>
              </a:lnSpc>
              <a:spcBef>
                <a:spcPts val="0"/>
              </a:spcBef>
              <a:spcAft>
                <a:spcPts val="1600"/>
              </a:spcAft>
              <a:buNone/>
            </a:pPr>
            <a:r>
              <a:rPr lang="en" sz="1000"/>
              <a:t>A just, equitable, and inclusive education requires an awareness of and willingness to interrupt and change policies and practices that have historically institutionalized the privileging of one group of students over others. </a:t>
            </a:r>
          </a:p>
          <a:p>
            <a:pPr lvl="0" rtl="0">
              <a:spcBef>
                <a:spcPts val="0"/>
              </a:spcBef>
              <a:buNone/>
            </a:pPr>
            <a:endParaRPr/>
          </a:p>
        </p:txBody>
      </p:sp>
    </p:spTree>
    <p:extLst>
      <p:ext uri="{BB962C8B-B14F-4D97-AF65-F5344CB8AC3E}">
        <p14:creationId xmlns:p14="http://schemas.microsoft.com/office/powerpoint/2010/main" val="361148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w="76200" cap="flat" cmpd="sng">
            <a:solidFill>
              <a:schemeClr val="dk1"/>
            </a:solidFill>
            <a:prstDash val="solid"/>
            <a:round/>
            <a:headEnd type="none" w="med" len="med"/>
            <a:tailEnd type="none" w="med" len="med"/>
          </a:ln>
        </p:spPr>
      </p:cxnSp>
      <p:sp>
        <p:nvSpPr>
          <p:cNvPr id="11" name="Shape 11"/>
          <p:cNvSpPr txBox="1">
            <a:spLocks noGrp="1"/>
          </p:cNvSpPr>
          <p:nvPr>
            <p:ph type="ctrTitle"/>
          </p:nvPr>
        </p:nvSpPr>
        <p:spPr>
          <a:xfrm>
            <a:off x="311700" y="595975"/>
            <a:ext cx="8520600" cy="1957800"/>
          </a:xfrm>
          <a:prstGeom prst="rect">
            <a:avLst/>
          </a:prstGeom>
        </p:spPr>
        <p:txBody>
          <a:bodyPr wrap="square"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2" name="Shape 12"/>
          <p:cNvSpPr txBox="1">
            <a:spLocks noGrp="1"/>
          </p:cNvSpPr>
          <p:nvPr>
            <p:ph type="subTitle" idx="1"/>
          </p:nvPr>
        </p:nvSpPr>
        <p:spPr>
          <a:xfrm>
            <a:off x="311700" y="3165823"/>
            <a:ext cx="8520600" cy="733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167925"/>
            <a:ext cx="8520600" cy="1980000"/>
          </a:xfrm>
          <a:prstGeom prst="rect">
            <a:avLst/>
          </a:prstGeom>
        </p:spPr>
        <p:txBody>
          <a:bodyPr wrap="square" lIns="91425" tIns="91425" rIns="91425" bIns="91425" anchor="ctr" anchorCtr="0"/>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a:endParaRPr/>
          </a:p>
        </p:txBody>
      </p:sp>
      <p:sp>
        <p:nvSpPr>
          <p:cNvPr id="48" name="Shape 48"/>
          <p:cNvSpPr txBox="1">
            <a:spLocks noGrp="1"/>
          </p:cNvSpPr>
          <p:nvPr>
            <p:ph type="body" idx="1"/>
          </p:nvPr>
        </p:nvSpPr>
        <p:spPr>
          <a:xfrm>
            <a:off x="311700" y="32242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480550"/>
            <a:ext cx="8114400" cy="2445900"/>
          </a:xfrm>
          <a:prstGeom prst="rect">
            <a:avLst/>
          </a:prstGeom>
        </p:spPr>
        <p:txBody>
          <a:bodyPr wrap="square" lIns="91425" tIns="91425" rIns="91425" bIns="91425" anchor="b" anchorCtr="0"/>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6318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1" name="Shape 31"/>
          <p:cNvSpPr txBox="1">
            <a:spLocks noGrp="1"/>
          </p:cNvSpPr>
          <p:nvPr>
            <p:ph type="body" idx="1"/>
          </p:nvPr>
        </p:nvSpPr>
        <p:spPr>
          <a:xfrm>
            <a:off x="311700" y="1490875"/>
            <a:ext cx="2808000" cy="30780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83800" cy="4090800"/>
          </a:xfrm>
          <a:prstGeom prst="rect">
            <a:avLst/>
          </a:prstGeom>
        </p:spPr>
        <p:txBody>
          <a:bodyPr wrap="square"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375599"/>
            <a:ext cx="4045200" cy="1551900"/>
          </a:xfrm>
          <a:prstGeom prst="rect">
            <a:avLst/>
          </a:prstGeom>
        </p:spPr>
        <p:txBody>
          <a:bodyPr wrap="square"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0" name="Shape 40"/>
          <p:cNvSpPr txBox="1">
            <a:spLocks noGrp="1"/>
          </p:cNvSpPr>
          <p:nvPr>
            <p:ph type="subTitle" idx="1"/>
          </p:nvPr>
        </p:nvSpPr>
        <p:spPr>
          <a:xfrm>
            <a:off x="265500" y="2981125"/>
            <a:ext cx="4045200" cy="1345499"/>
          </a:xfrm>
          <a:prstGeom prst="rect">
            <a:avLst/>
          </a:prstGeom>
        </p:spPr>
        <p:txBody>
          <a:bodyPr wrap="square"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3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Proxima Nova"/>
              <a:buChar char="●"/>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1364250"/>
            <a:ext cx="8520600" cy="1203300"/>
          </a:xfrm>
          <a:prstGeom prst="rect">
            <a:avLst/>
          </a:prstGeom>
        </p:spPr>
        <p:txBody>
          <a:bodyPr wrap="square" lIns="91425" tIns="91425" rIns="91425" bIns="91425" anchor="b" anchorCtr="0">
            <a:noAutofit/>
          </a:bodyPr>
          <a:lstStyle/>
          <a:p>
            <a:pPr lvl="0">
              <a:spcBef>
                <a:spcPts val="0"/>
              </a:spcBef>
              <a:buNone/>
            </a:pPr>
            <a:r>
              <a:rPr lang="en" sz="1800" dirty="0">
                <a:solidFill>
                  <a:srgbClr val="000000"/>
                </a:solidFill>
                <a:latin typeface="Cambria"/>
                <a:ea typeface="Cambria"/>
                <a:cs typeface="Cambria"/>
                <a:sym typeface="Cambria"/>
              </a:rPr>
              <a:t>Orange County  Network: Collaborating to Support Foster Youth Success</a:t>
            </a:r>
          </a:p>
          <a:p>
            <a:pPr lvl="0">
              <a:spcBef>
                <a:spcPts val="0"/>
              </a:spcBef>
              <a:buNone/>
            </a:pPr>
            <a:endParaRPr sz="1800" dirty="0">
              <a:solidFill>
                <a:srgbClr val="000000"/>
              </a:solidFill>
              <a:latin typeface="Cambria"/>
              <a:ea typeface="Cambria"/>
              <a:cs typeface="Cambria"/>
              <a:sym typeface="Cambria"/>
            </a:endParaRPr>
          </a:p>
          <a:p>
            <a:pPr lvl="0">
              <a:spcBef>
                <a:spcPts val="0"/>
              </a:spcBef>
              <a:buNone/>
            </a:pPr>
            <a:r>
              <a:rPr lang="en" sz="1800" dirty="0">
                <a:solidFill>
                  <a:srgbClr val="000000"/>
                </a:solidFill>
                <a:latin typeface="Cambria"/>
                <a:ea typeface="Cambria"/>
                <a:cs typeface="Cambria"/>
                <a:sym typeface="Cambria"/>
              </a:rPr>
              <a:t>Orange Coast College, Golden West </a:t>
            </a:r>
            <a:r>
              <a:rPr lang="en" sz="1800" dirty="0" smtClean="0">
                <a:solidFill>
                  <a:srgbClr val="000000"/>
                </a:solidFill>
                <a:latin typeface="Cambria"/>
                <a:ea typeface="Cambria"/>
                <a:cs typeface="Cambria"/>
                <a:sym typeface="Cambria"/>
              </a:rPr>
              <a:t>College,</a:t>
            </a:r>
            <a:endParaRPr lang="en" sz="1800" dirty="0">
              <a:solidFill>
                <a:srgbClr val="000000"/>
              </a:solidFill>
              <a:latin typeface="Cambria"/>
              <a:ea typeface="Cambria"/>
              <a:cs typeface="Cambria"/>
              <a:sym typeface="Cambria"/>
            </a:endParaRPr>
          </a:p>
          <a:p>
            <a:pPr lvl="0">
              <a:spcBef>
                <a:spcPts val="0"/>
              </a:spcBef>
              <a:buNone/>
            </a:pPr>
            <a:r>
              <a:rPr lang="en" sz="1800" dirty="0" smtClean="0">
                <a:solidFill>
                  <a:srgbClr val="000000"/>
                </a:solidFill>
                <a:latin typeface="Cambria"/>
                <a:ea typeface="Cambria"/>
                <a:cs typeface="Cambria"/>
                <a:sym typeface="Cambria"/>
              </a:rPr>
              <a:t>CSU Fullerton</a:t>
            </a:r>
            <a:endParaRPr lang="en" sz="1800" dirty="0">
              <a:solidFill>
                <a:srgbClr val="000000"/>
              </a:solidFill>
              <a:latin typeface="Cambria"/>
              <a:ea typeface="Cambria"/>
              <a:cs typeface="Cambria"/>
              <a:sym typeface="Cambria"/>
            </a:endParaRPr>
          </a:p>
          <a:p>
            <a:pPr lvl="0">
              <a:spcBef>
                <a:spcPts val="0"/>
              </a:spcBef>
              <a:buNone/>
            </a:pPr>
            <a:endParaRPr sz="1800" dirty="0">
              <a:solidFill>
                <a:srgbClr val="000000"/>
              </a:solidFill>
              <a:latin typeface="Cambria"/>
              <a:ea typeface="Cambria"/>
              <a:cs typeface="Cambria"/>
              <a:sym typeface="Cambria"/>
            </a:endParaRPr>
          </a:p>
        </p:txBody>
      </p:sp>
      <p:sp>
        <p:nvSpPr>
          <p:cNvPr id="57" name="Shape 57"/>
          <p:cNvSpPr txBox="1">
            <a:spLocks noGrp="1"/>
          </p:cNvSpPr>
          <p:nvPr>
            <p:ph type="subTitle" idx="1"/>
          </p:nvPr>
        </p:nvSpPr>
        <p:spPr>
          <a:xfrm>
            <a:off x="311700" y="2834125"/>
            <a:ext cx="8520600" cy="1654500"/>
          </a:xfrm>
          <a:prstGeom prst="rect">
            <a:avLst/>
          </a:prstGeom>
        </p:spPr>
        <p:txBody>
          <a:bodyPr wrap="square" lIns="91425" tIns="91425" rIns="91425" bIns="91425" anchor="t" anchorCtr="0">
            <a:noAutofit/>
          </a:bodyPr>
          <a:lstStyle/>
          <a:p>
            <a:pPr lvl="0" algn="l">
              <a:spcBef>
                <a:spcPts val="0"/>
              </a:spcBef>
              <a:buNone/>
            </a:pPr>
            <a:endParaRPr>
              <a:solidFill>
                <a:srgbClr val="000000"/>
              </a:solidFill>
              <a:latin typeface="Cambria"/>
              <a:ea typeface="Cambria"/>
              <a:cs typeface="Cambria"/>
              <a:sym typeface="Cambria"/>
            </a:endParaRPr>
          </a:p>
          <a:p>
            <a:pPr marL="1371600" lvl="0" indent="457200" algn="l">
              <a:spcBef>
                <a:spcPts val="0"/>
              </a:spcBef>
              <a:buNone/>
            </a:pPr>
            <a:r>
              <a:rPr lang="en">
                <a:solidFill>
                  <a:srgbClr val="000000"/>
                </a:solidFill>
                <a:latin typeface="Cambria"/>
                <a:ea typeface="Cambria"/>
                <a:cs typeface="Cambria"/>
                <a:sym typeface="Cambria"/>
              </a:rPr>
              <a:t>2017 Blueprint Conference for Success </a:t>
            </a:r>
          </a:p>
          <a:p>
            <a:pPr lvl="0">
              <a:spcBef>
                <a:spcPts val="0"/>
              </a:spcBef>
              <a:buNone/>
            </a:pPr>
            <a:r>
              <a:rPr lang="en">
                <a:solidFill>
                  <a:srgbClr val="000000"/>
                </a:solidFill>
                <a:latin typeface="Cambria"/>
                <a:ea typeface="Cambria"/>
                <a:cs typeface="Cambria"/>
                <a:sym typeface="Cambria"/>
              </a:rPr>
              <a:t>October 16-17 </a:t>
            </a:r>
          </a:p>
          <a:p>
            <a:pPr lvl="0">
              <a:spcBef>
                <a:spcPts val="0"/>
              </a:spcBef>
              <a:buNone/>
            </a:pPr>
            <a:r>
              <a:rPr lang="en">
                <a:solidFill>
                  <a:srgbClr val="000000"/>
                </a:solidFill>
                <a:latin typeface="Cambria"/>
                <a:ea typeface="Cambria"/>
                <a:cs typeface="Cambria"/>
                <a:sym typeface="Cambria"/>
              </a:rPr>
              <a:t>Los Angeles, CA</a:t>
            </a:r>
          </a:p>
        </p:txBody>
      </p:sp>
      <p:pic>
        <p:nvPicPr>
          <p:cNvPr id="58" name="Shape 58"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59" name="Shape 59"/>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915875"/>
            <a:ext cx="8520600" cy="529200"/>
          </a:xfrm>
          <a:prstGeom prst="rect">
            <a:avLst/>
          </a:prstGeom>
        </p:spPr>
        <p:txBody>
          <a:bodyPr wrap="square" lIns="91425" tIns="91425" rIns="91425" bIns="91425" anchor="t" anchorCtr="0">
            <a:noAutofit/>
          </a:bodyPr>
          <a:lstStyle/>
          <a:p>
            <a:pPr lvl="0" algn="ctr" rtl="0">
              <a:spcBef>
                <a:spcPts val="0"/>
              </a:spcBef>
              <a:buNone/>
            </a:pPr>
            <a:r>
              <a:rPr lang="en"/>
              <a:t>Successes and Implication for Practice</a:t>
            </a:r>
          </a:p>
        </p:txBody>
      </p:sp>
      <p:sp>
        <p:nvSpPr>
          <p:cNvPr id="114" name="Shape 114"/>
          <p:cNvSpPr txBox="1">
            <a:spLocks noGrp="1"/>
          </p:cNvSpPr>
          <p:nvPr>
            <p:ph type="body" idx="1"/>
          </p:nvPr>
        </p:nvSpPr>
        <p:spPr>
          <a:xfrm>
            <a:off x="193150" y="1500150"/>
            <a:ext cx="8520600" cy="34551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r>
              <a:rPr lang="en" sz="1400" dirty="0">
                <a:solidFill>
                  <a:srgbClr val="000000"/>
                </a:solidFill>
                <a:latin typeface="Arial"/>
                <a:ea typeface="Arial"/>
                <a:cs typeface="Arial"/>
                <a:sym typeface="Arial"/>
              </a:rPr>
              <a:t>Navigating Campus Environment</a:t>
            </a:r>
          </a:p>
          <a:p>
            <a:pPr marL="457200" lvl="0" indent="-317500" rtl="0">
              <a:lnSpc>
                <a:spcPct val="100000"/>
              </a:lnSpc>
              <a:spcBef>
                <a:spcPts val="0"/>
              </a:spcBef>
              <a:spcAft>
                <a:spcPts val="0"/>
              </a:spcAft>
              <a:buClr>
                <a:srgbClr val="000000"/>
              </a:buClr>
              <a:buSzPct val="100000"/>
              <a:buFont typeface="Arial"/>
            </a:pPr>
            <a:r>
              <a:rPr lang="en" sz="1400" b="1" dirty="0">
                <a:solidFill>
                  <a:srgbClr val="000000"/>
                </a:solidFill>
                <a:latin typeface="Arial"/>
                <a:ea typeface="Arial"/>
                <a:cs typeface="Arial"/>
                <a:sym typeface="Arial"/>
              </a:rPr>
              <a:t>Fostering Success Coach: </a:t>
            </a:r>
            <a:r>
              <a:rPr lang="en" sz="1400" dirty="0">
                <a:solidFill>
                  <a:srgbClr val="000000"/>
                </a:solidFill>
                <a:latin typeface="Arial"/>
                <a:ea typeface="Arial"/>
                <a:cs typeface="Arial"/>
                <a:sym typeface="Arial"/>
              </a:rPr>
              <a:t>Facilitated and participated in the Fostering Success </a:t>
            </a:r>
            <a:r>
              <a:rPr lang="en" sz="1400" dirty="0" smtClean="0">
                <a:solidFill>
                  <a:srgbClr val="000000"/>
                </a:solidFill>
                <a:latin typeface="Arial"/>
                <a:ea typeface="Arial"/>
                <a:cs typeface="Arial"/>
                <a:sym typeface="Arial"/>
              </a:rPr>
              <a:t>Coach Training </a:t>
            </a:r>
            <a:r>
              <a:rPr lang="en" sz="1400" dirty="0">
                <a:solidFill>
                  <a:srgbClr val="000000"/>
                </a:solidFill>
                <a:latin typeface="Arial"/>
                <a:ea typeface="Arial"/>
                <a:cs typeface="Arial"/>
                <a:sym typeface="Arial"/>
              </a:rPr>
              <a:t>from Western Michigan’s Center for Fostering Success as a result:</a:t>
            </a:r>
          </a:p>
          <a:p>
            <a:pPr marL="914400" lvl="1" indent="-317500" rtl="0">
              <a:lnSpc>
                <a:spcPct val="100000"/>
              </a:lnSpc>
              <a:spcBef>
                <a:spcPts val="0"/>
              </a:spcBef>
              <a:spcAft>
                <a:spcPts val="0"/>
              </a:spcAft>
              <a:buClr>
                <a:srgbClr val="000000"/>
              </a:buClr>
              <a:buSzPct val="100000"/>
              <a:buFont typeface="Arial"/>
            </a:pPr>
            <a:r>
              <a:rPr lang="en" i="1" dirty="0">
                <a:solidFill>
                  <a:srgbClr val="000000"/>
                </a:solidFill>
                <a:latin typeface="Arial"/>
                <a:ea typeface="Arial"/>
                <a:cs typeface="Arial"/>
                <a:sym typeface="Arial"/>
              </a:rPr>
              <a:t>Warm Transition</a:t>
            </a:r>
            <a:r>
              <a:rPr lang="en" dirty="0">
                <a:solidFill>
                  <a:srgbClr val="000000"/>
                </a:solidFill>
                <a:latin typeface="Arial"/>
                <a:ea typeface="Arial"/>
                <a:cs typeface="Arial"/>
                <a:sym typeface="Arial"/>
              </a:rPr>
              <a:t>: OC Network will be developing a purposeful intervention in assisting students transferring from the community college to CSUF.</a:t>
            </a:r>
            <a:r>
              <a:rPr lang="en" sz="1400" dirty="0">
                <a:solidFill>
                  <a:srgbClr val="000000"/>
                </a:solidFill>
                <a:latin typeface="Arial"/>
                <a:ea typeface="Arial"/>
                <a:cs typeface="Arial"/>
                <a:sym typeface="Arial"/>
              </a:rPr>
              <a:t>  </a:t>
            </a:r>
          </a:p>
          <a:p>
            <a:pPr marL="457200" lvl="0" indent="0" rtl="0">
              <a:lnSpc>
                <a:spcPct val="100000"/>
              </a:lnSpc>
              <a:spcBef>
                <a:spcPts val="0"/>
              </a:spcBef>
              <a:spcAft>
                <a:spcPts val="0"/>
              </a:spcAft>
              <a:buNone/>
            </a:pPr>
            <a:endParaRPr dirty="0">
              <a:solidFill>
                <a:srgbClr val="000000"/>
              </a:solidFill>
              <a:latin typeface="Arial"/>
              <a:ea typeface="Arial"/>
              <a:cs typeface="Arial"/>
              <a:sym typeface="Arial"/>
            </a:endParaRPr>
          </a:p>
          <a:p>
            <a:pPr marL="457200" lvl="0" indent="-317500" rtl="0">
              <a:lnSpc>
                <a:spcPct val="100000"/>
              </a:lnSpc>
              <a:spcBef>
                <a:spcPts val="0"/>
              </a:spcBef>
              <a:spcAft>
                <a:spcPts val="0"/>
              </a:spcAft>
              <a:buClr>
                <a:srgbClr val="000000"/>
              </a:buClr>
              <a:buSzPct val="100000"/>
              <a:buFont typeface="Arial"/>
            </a:pPr>
            <a:r>
              <a:rPr lang="en" sz="1400" b="1" dirty="0">
                <a:solidFill>
                  <a:srgbClr val="000000"/>
                </a:solidFill>
                <a:latin typeface="Arial"/>
                <a:ea typeface="Arial"/>
                <a:cs typeface="Arial"/>
                <a:sym typeface="Arial"/>
              </a:rPr>
              <a:t>Inclusive Services</a:t>
            </a:r>
          </a:p>
          <a:p>
            <a:pPr marL="914400" lvl="1" indent="-317500" rtl="0">
              <a:lnSpc>
                <a:spcPct val="100000"/>
              </a:lnSpc>
              <a:spcBef>
                <a:spcPts val="0"/>
              </a:spcBef>
              <a:spcAft>
                <a:spcPts val="0"/>
              </a:spcAft>
              <a:buClr>
                <a:srgbClr val="000000"/>
              </a:buClr>
              <a:buSzPct val="100000"/>
              <a:buFont typeface="Arial"/>
            </a:pPr>
            <a:r>
              <a:rPr lang="en" dirty="0">
                <a:solidFill>
                  <a:srgbClr val="000000"/>
                </a:solidFill>
                <a:latin typeface="Arial"/>
                <a:ea typeface="Arial"/>
                <a:cs typeface="Arial"/>
                <a:sym typeface="Arial"/>
              </a:rPr>
              <a:t>Realizing the need to support all foster youth on campus, CSUF in consultation with OC Network partners has developed inclusive services for all foster youth attending CSUF. This included non-scholarship services.</a:t>
            </a:r>
          </a:p>
          <a:p>
            <a:pPr lvl="0" rtl="0">
              <a:lnSpc>
                <a:spcPct val="100000"/>
              </a:lnSpc>
              <a:spcBef>
                <a:spcPts val="0"/>
              </a:spcBef>
              <a:spcAft>
                <a:spcPts val="0"/>
              </a:spcAft>
              <a:buNone/>
            </a:pPr>
            <a:endParaRPr dirty="0">
              <a:solidFill>
                <a:srgbClr val="000000"/>
              </a:solidFill>
              <a:latin typeface="Arial"/>
              <a:ea typeface="Arial"/>
              <a:cs typeface="Arial"/>
              <a:sym typeface="Arial"/>
            </a:endParaRPr>
          </a:p>
          <a:p>
            <a:pPr marL="457200" lvl="0" indent="-317500" rtl="0">
              <a:lnSpc>
                <a:spcPct val="100000"/>
              </a:lnSpc>
              <a:spcBef>
                <a:spcPts val="0"/>
              </a:spcBef>
              <a:spcAft>
                <a:spcPts val="0"/>
              </a:spcAft>
              <a:buClr>
                <a:srgbClr val="000000"/>
              </a:buClr>
              <a:buSzPct val="100000"/>
              <a:buFont typeface="Arial"/>
            </a:pPr>
            <a:r>
              <a:rPr lang="en" sz="1400" b="1" dirty="0">
                <a:solidFill>
                  <a:srgbClr val="000000"/>
                </a:solidFill>
                <a:latin typeface="Arial"/>
                <a:ea typeface="Arial"/>
                <a:cs typeface="Arial"/>
                <a:sym typeface="Arial"/>
              </a:rPr>
              <a:t>Bridge Building</a:t>
            </a:r>
          </a:p>
          <a:p>
            <a:pPr marL="914400" lvl="1" indent="-317500" rtl="0">
              <a:lnSpc>
                <a:spcPct val="100000"/>
              </a:lnSpc>
              <a:spcBef>
                <a:spcPts val="0"/>
              </a:spcBef>
              <a:spcAft>
                <a:spcPts val="0"/>
              </a:spcAft>
              <a:buClr>
                <a:srgbClr val="000000"/>
              </a:buClr>
              <a:buSzPct val="100000"/>
              <a:buFont typeface="Arial"/>
            </a:pPr>
            <a:r>
              <a:rPr lang="en" dirty="0">
                <a:solidFill>
                  <a:srgbClr val="000000"/>
                </a:solidFill>
                <a:latin typeface="Arial"/>
                <a:ea typeface="Arial"/>
                <a:cs typeface="Arial"/>
                <a:sym typeface="Arial"/>
              </a:rPr>
              <a:t>Leveraging connections as a result of the OC Network to assist staff and students in navigating both the community college and CSUF environments.</a:t>
            </a:r>
          </a:p>
          <a:p>
            <a:pPr marL="1371600" lvl="2"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Community College 				CSUF</a:t>
            </a:r>
          </a:p>
          <a:p>
            <a:pPr marL="1371600" lvl="2"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CSUF 					Community College</a:t>
            </a:r>
          </a:p>
          <a:p>
            <a:pPr lvl="0" rtl="0">
              <a:lnSpc>
                <a:spcPct val="100000"/>
              </a:lnSpc>
              <a:spcBef>
                <a:spcPts val="0"/>
              </a:spcBef>
              <a:spcAft>
                <a:spcPts val="0"/>
              </a:spcAft>
              <a:buNone/>
            </a:pPr>
            <a:endParaRPr dirty="0">
              <a:solidFill>
                <a:srgbClr val="000000"/>
              </a:solidFill>
              <a:latin typeface="Arial"/>
              <a:ea typeface="Arial"/>
              <a:cs typeface="Arial"/>
              <a:sym typeface="Arial"/>
            </a:endParaRPr>
          </a:p>
        </p:txBody>
      </p:sp>
      <p:cxnSp>
        <p:nvCxnSpPr>
          <p:cNvPr id="115" name="Shape 115"/>
          <p:cNvCxnSpPr/>
          <p:nvPr/>
        </p:nvCxnSpPr>
        <p:spPr>
          <a:xfrm rot="10800000" flipH="1">
            <a:off x="3307000" y="4761300"/>
            <a:ext cx="1434300" cy="9900"/>
          </a:xfrm>
          <a:prstGeom prst="straightConnector1">
            <a:avLst/>
          </a:prstGeom>
          <a:noFill/>
          <a:ln w="9525" cap="flat" cmpd="sng">
            <a:solidFill>
              <a:schemeClr val="dk2"/>
            </a:solidFill>
            <a:prstDash val="solid"/>
            <a:round/>
            <a:headEnd type="none" w="lg" len="lg"/>
            <a:tailEnd type="triangle" w="lg" len="lg"/>
          </a:ln>
        </p:spPr>
      </p:cxnSp>
      <p:cxnSp>
        <p:nvCxnSpPr>
          <p:cNvPr id="116" name="Shape 116"/>
          <p:cNvCxnSpPr/>
          <p:nvPr/>
        </p:nvCxnSpPr>
        <p:spPr>
          <a:xfrm>
            <a:off x="2393600" y="4965150"/>
            <a:ext cx="1849800" cy="0"/>
          </a:xfrm>
          <a:prstGeom prst="straightConnector1">
            <a:avLst/>
          </a:prstGeom>
          <a:noFill/>
          <a:ln w="9525" cap="flat" cmpd="sng">
            <a:solidFill>
              <a:schemeClr val="dk2"/>
            </a:solidFill>
            <a:prstDash val="solid"/>
            <a:round/>
            <a:headEnd type="none" w="lg" len="lg"/>
            <a:tailEnd type="triangle" w="lg" len="lg"/>
          </a:ln>
        </p:spPr>
      </p:cxnSp>
      <p:pic>
        <p:nvPicPr>
          <p:cNvPr id="117" name="Shape 117"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118" name="Shape 118"/>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8" name="TextBox 7"/>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extLst>
      <p:ext uri="{BB962C8B-B14F-4D97-AF65-F5344CB8AC3E}">
        <p14:creationId xmlns:p14="http://schemas.microsoft.com/office/powerpoint/2010/main" val="317780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915875"/>
            <a:ext cx="8520600" cy="529200"/>
          </a:xfrm>
          <a:prstGeom prst="rect">
            <a:avLst/>
          </a:prstGeom>
        </p:spPr>
        <p:txBody>
          <a:bodyPr wrap="square" lIns="91425" tIns="91425" rIns="91425" bIns="91425" anchor="t" anchorCtr="0">
            <a:noAutofit/>
          </a:bodyPr>
          <a:lstStyle/>
          <a:p>
            <a:pPr lvl="0" algn="ctr" rtl="0">
              <a:spcBef>
                <a:spcPts val="0"/>
              </a:spcBef>
              <a:buNone/>
            </a:pPr>
            <a:r>
              <a:rPr lang="en"/>
              <a:t>Successes and Implication for Practice</a:t>
            </a:r>
          </a:p>
        </p:txBody>
      </p:sp>
      <p:sp>
        <p:nvSpPr>
          <p:cNvPr id="114" name="Shape 114"/>
          <p:cNvSpPr txBox="1">
            <a:spLocks noGrp="1"/>
          </p:cNvSpPr>
          <p:nvPr>
            <p:ph type="body" idx="1"/>
          </p:nvPr>
        </p:nvSpPr>
        <p:spPr>
          <a:xfrm>
            <a:off x="193150" y="1500150"/>
            <a:ext cx="8520600" cy="34551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r>
              <a:rPr lang="en" sz="1400" dirty="0">
                <a:solidFill>
                  <a:srgbClr val="000000"/>
                </a:solidFill>
                <a:latin typeface="Arial"/>
                <a:ea typeface="Arial"/>
                <a:cs typeface="Arial"/>
                <a:sym typeface="Arial"/>
              </a:rPr>
              <a:t>Navigating Campus Environment</a:t>
            </a:r>
          </a:p>
          <a:p>
            <a:pPr lvl="0" rtl="0">
              <a:lnSpc>
                <a:spcPct val="100000"/>
              </a:lnSpc>
              <a:spcBef>
                <a:spcPts val="0"/>
              </a:spcBef>
              <a:spcAft>
                <a:spcPts val="0"/>
              </a:spcAft>
              <a:buNone/>
            </a:pPr>
            <a:endParaRPr dirty="0">
              <a:solidFill>
                <a:srgbClr val="000000"/>
              </a:solidFill>
              <a:latin typeface="Arial"/>
              <a:ea typeface="Arial"/>
              <a:cs typeface="Arial"/>
              <a:sym typeface="Arial"/>
            </a:endParaRPr>
          </a:p>
          <a:p>
            <a:pPr marL="457200" lvl="0" indent="-317500" rtl="0">
              <a:lnSpc>
                <a:spcPct val="100000"/>
              </a:lnSpc>
              <a:spcBef>
                <a:spcPts val="0"/>
              </a:spcBef>
              <a:spcAft>
                <a:spcPts val="0"/>
              </a:spcAft>
              <a:buClr>
                <a:srgbClr val="000000"/>
              </a:buClr>
              <a:buSzPct val="100000"/>
              <a:buFont typeface="Arial"/>
            </a:pPr>
            <a:r>
              <a:rPr lang="en" sz="1400" b="1" dirty="0">
                <a:solidFill>
                  <a:srgbClr val="000000"/>
                </a:solidFill>
                <a:latin typeface="Arial"/>
                <a:ea typeface="Arial"/>
                <a:cs typeface="Arial"/>
                <a:sym typeface="Arial"/>
              </a:rPr>
              <a:t>Bridge Building</a:t>
            </a:r>
          </a:p>
          <a:p>
            <a:pPr marL="914400" lvl="1" indent="-317500" rtl="0">
              <a:lnSpc>
                <a:spcPct val="100000"/>
              </a:lnSpc>
              <a:spcBef>
                <a:spcPts val="0"/>
              </a:spcBef>
              <a:spcAft>
                <a:spcPts val="0"/>
              </a:spcAft>
              <a:buClr>
                <a:srgbClr val="000000"/>
              </a:buClr>
              <a:buSzPct val="100000"/>
              <a:buFont typeface="Arial"/>
            </a:pPr>
            <a:r>
              <a:rPr lang="en" dirty="0">
                <a:solidFill>
                  <a:srgbClr val="000000"/>
                </a:solidFill>
                <a:latin typeface="Arial"/>
                <a:ea typeface="Arial"/>
                <a:cs typeface="Arial"/>
                <a:sym typeface="Arial"/>
              </a:rPr>
              <a:t>Leveraging connections as a result of the OC Network to assist staff and students in navigating both the community college and CSUF environments.</a:t>
            </a:r>
          </a:p>
          <a:p>
            <a:pPr marL="1371600" lvl="2"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Community College 				CSUF</a:t>
            </a:r>
          </a:p>
          <a:p>
            <a:pPr marL="1371600" lvl="2" indent="-228600" rtl="0">
              <a:lnSpc>
                <a:spcPct val="100000"/>
              </a:lnSpc>
              <a:spcBef>
                <a:spcPts val="0"/>
              </a:spcBef>
              <a:spcAft>
                <a:spcPts val="0"/>
              </a:spcAft>
              <a:buClr>
                <a:srgbClr val="000000"/>
              </a:buClr>
              <a:buFont typeface="Arial"/>
            </a:pPr>
            <a:r>
              <a:rPr lang="en" dirty="0">
                <a:solidFill>
                  <a:srgbClr val="000000"/>
                </a:solidFill>
                <a:latin typeface="Arial"/>
                <a:ea typeface="Arial"/>
                <a:cs typeface="Arial"/>
                <a:sym typeface="Arial"/>
              </a:rPr>
              <a:t>CSUF 					Community College</a:t>
            </a:r>
          </a:p>
          <a:p>
            <a:pPr lvl="0" rtl="0">
              <a:lnSpc>
                <a:spcPct val="100000"/>
              </a:lnSpc>
              <a:spcBef>
                <a:spcPts val="0"/>
              </a:spcBef>
              <a:spcAft>
                <a:spcPts val="0"/>
              </a:spcAft>
              <a:buNone/>
            </a:pPr>
            <a:endParaRPr dirty="0">
              <a:solidFill>
                <a:srgbClr val="000000"/>
              </a:solidFill>
              <a:latin typeface="Arial"/>
              <a:ea typeface="Arial"/>
              <a:cs typeface="Arial"/>
              <a:sym typeface="Arial"/>
            </a:endParaRPr>
          </a:p>
        </p:txBody>
      </p:sp>
      <p:cxnSp>
        <p:nvCxnSpPr>
          <p:cNvPr id="115" name="Shape 115"/>
          <p:cNvCxnSpPr/>
          <p:nvPr/>
        </p:nvCxnSpPr>
        <p:spPr>
          <a:xfrm flipV="1">
            <a:off x="3697412" y="2840523"/>
            <a:ext cx="1810913" cy="12498"/>
          </a:xfrm>
          <a:prstGeom prst="straightConnector1">
            <a:avLst/>
          </a:prstGeom>
          <a:noFill/>
          <a:ln w="9525" cap="flat" cmpd="sng">
            <a:solidFill>
              <a:schemeClr val="dk2"/>
            </a:solidFill>
            <a:prstDash val="solid"/>
            <a:round/>
            <a:headEnd type="none" w="lg" len="lg"/>
            <a:tailEnd type="triangle" w="lg" len="lg"/>
          </a:ln>
        </p:spPr>
      </p:cxnSp>
      <p:cxnSp>
        <p:nvCxnSpPr>
          <p:cNvPr id="116" name="Shape 116"/>
          <p:cNvCxnSpPr/>
          <p:nvPr/>
        </p:nvCxnSpPr>
        <p:spPr>
          <a:xfrm>
            <a:off x="3697412" y="3073598"/>
            <a:ext cx="1849800" cy="0"/>
          </a:xfrm>
          <a:prstGeom prst="straightConnector1">
            <a:avLst/>
          </a:prstGeom>
          <a:noFill/>
          <a:ln w="9525" cap="flat" cmpd="sng">
            <a:solidFill>
              <a:schemeClr val="dk2"/>
            </a:solidFill>
            <a:prstDash val="solid"/>
            <a:round/>
            <a:headEnd type="none" w="lg" len="lg"/>
            <a:tailEnd type="triangle" w="lg" len="lg"/>
          </a:ln>
        </p:spPr>
      </p:cxnSp>
      <p:pic>
        <p:nvPicPr>
          <p:cNvPr id="117" name="Shape 117"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118" name="Shape 118"/>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8" name="TextBox 7"/>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252900" y="1117275"/>
            <a:ext cx="8520600" cy="529200"/>
          </a:xfrm>
          <a:prstGeom prst="rect">
            <a:avLst/>
          </a:prstGeom>
        </p:spPr>
        <p:txBody>
          <a:bodyPr wrap="square" lIns="91425" tIns="91425" rIns="91425" bIns="91425" anchor="t" anchorCtr="0">
            <a:noAutofit/>
          </a:bodyPr>
          <a:lstStyle/>
          <a:p>
            <a:pPr lvl="0" algn="ctr" rtl="0">
              <a:spcBef>
                <a:spcPts val="0"/>
              </a:spcBef>
              <a:buNone/>
            </a:pPr>
            <a:r>
              <a:rPr lang="en"/>
              <a:t>Campus Based Foster Youth Advocacy Programs</a:t>
            </a:r>
          </a:p>
        </p:txBody>
      </p:sp>
      <p:sp>
        <p:nvSpPr>
          <p:cNvPr id="124" name="Shape 124"/>
          <p:cNvSpPr txBox="1"/>
          <p:nvPr/>
        </p:nvSpPr>
        <p:spPr>
          <a:xfrm>
            <a:off x="179300" y="2286600"/>
            <a:ext cx="2547000" cy="478200"/>
          </a:xfrm>
          <a:prstGeom prst="rect">
            <a:avLst/>
          </a:prstGeom>
          <a:solidFill>
            <a:schemeClr val="accent3"/>
          </a:solidFill>
          <a:ln>
            <a:noFill/>
          </a:ln>
        </p:spPr>
        <p:txBody>
          <a:bodyPr wrap="square" lIns="91425" tIns="91425" rIns="91425" bIns="91425" anchor="t" anchorCtr="0">
            <a:noAutofit/>
          </a:bodyPr>
          <a:lstStyle/>
          <a:p>
            <a:pPr marL="0" lvl="0" indent="0">
              <a:spcBef>
                <a:spcPts val="0"/>
              </a:spcBef>
              <a:buNone/>
            </a:pPr>
            <a:r>
              <a:rPr lang="en" b="1">
                <a:solidFill>
                  <a:schemeClr val="lt1"/>
                </a:solidFill>
              </a:rPr>
              <a:t>    Orange Coast College</a:t>
            </a:r>
          </a:p>
        </p:txBody>
      </p:sp>
      <p:sp>
        <p:nvSpPr>
          <p:cNvPr id="125" name="Shape 125"/>
          <p:cNvSpPr txBox="1"/>
          <p:nvPr/>
        </p:nvSpPr>
        <p:spPr>
          <a:xfrm>
            <a:off x="3011150" y="2302675"/>
            <a:ext cx="2547000" cy="478200"/>
          </a:xfrm>
          <a:prstGeom prst="rect">
            <a:avLst/>
          </a:prstGeom>
          <a:solidFill>
            <a:schemeClr val="accent3"/>
          </a:solidFill>
          <a:ln>
            <a:noFill/>
          </a:ln>
        </p:spPr>
        <p:txBody>
          <a:bodyPr wrap="square" lIns="91425" tIns="91425" rIns="91425" bIns="91425" anchor="t" anchorCtr="0">
            <a:noAutofit/>
          </a:bodyPr>
          <a:lstStyle/>
          <a:p>
            <a:pPr marL="0" lvl="0" indent="0" rtl="0">
              <a:spcBef>
                <a:spcPts val="0"/>
              </a:spcBef>
              <a:buNone/>
            </a:pPr>
            <a:r>
              <a:rPr lang="en" b="1">
                <a:solidFill>
                  <a:schemeClr val="lt1"/>
                </a:solidFill>
              </a:rPr>
              <a:t>  Golden West College</a:t>
            </a:r>
          </a:p>
        </p:txBody>
      </p:sp>
      <p:sp>
        <p:nvSpPr>
          <p:cNvPr id="126" name="Shape 126"/>
          <p:cNvSpPr txBox="1"/>
          <p:nvPr/>
        </p:nvSpPr>
        <p:spPr>
          <a:xfrm>
            <a:off x="5843000" y="2261100"/>
            <a:ext cx="3141600" cy="529200"/>
          </a:xfrm>
          <a:prstGeom prst="rect">
            <a:avLst/>
          </a:prstGeom>
          <a:solidFill>
            <a:schemeClr val="accent3"/>
          </a:solidFill>
          <a:ln>
            <a:noFill/>
          </a:ln>
        </p:spPr>
        <p:txBody>
          <a:bodyPr wrap="square" lIns="91425" tIns="91425" rIns="91425" bIns="91425" anchor="t" anchorCtr="0">
            <a:noAutofit/>
          </a:bodyPr>
          <a:lstStyle/>
          <a:p>
            <a:pPr lvl="0" indent="457200" rtl="0">
              <a:spcBef>
                <a:spcPts val="0"/>
              </a:spcBef>
              <a:buNone/>
            </a:pPr>
            <a:r>
              <a:rPr lang="en" b="1">
                <a:solidFill>
                  <a:schemeClr val="lt1"/>
                </a:solidFill>
              </a:rPr>
              <a:t>    CSU, Fullerton</a:t>
            </a:r>
          </a:p>
        </p:txBody>
      </p:sp>
      <p:pic>
        <p:nvPicPr>
          <p:cNvPr id="127" name="Shape 127" descr="Image result for orange coast college" title="View source image"/>
          <p:cNvPicPr preferRelativeResize="0"/>
          <p:nvPr/>
        </p:nvPicPr>
        <p:blipFill>
          <a:blip r:embed="rId3">
            <a:alphaModFix/>
          </a:blip>
          <a:stretch>
            <a:fillRect/>
          </a:stretch>
        </p:blipFill>
        <p:spPr>
          <a:xfrm>
            <a:off x="0" y="3117725"/>
            <a:ext cx="2726299" cy="1539041"/>
          </a:xfrm>
          <a:prstGeom prst="rect">
            <a:avLst/>
          </a:prstGeom>
          <a:noFill/>
          <a:ln>
            <a:noFill/>
          </a:ln>
        </p:spPr>
      </p:pic>
      <p:pic>
        <p:nvPicPr>
          <p:cNvPr id="128" name="Shape 128" descr="Image result for golden west college"/>
          <p:cNvPicPr preferRelativeResize="0"/>
          <p:nvPr/>
        </p:nvPicPr>
        <p:blipFill>
          <a:blip r:embed="rId4">
            <a:alphaModFix/>
          </a:blip>
          <a:stretch>
            <a:fillRect/>
          </a:stretch>
        </p:blipFill>
        <p:spPr>
          <a:xfrm>
            <a:off x="2997700" y="2983585"/>
            <a:ext cx="2573899" cy="1931689"/>
          </a:xfrm>
          <a:prstGeom prst="rect">
            <a:avLst/>
          </a:prstGeom>
          <a:noFill/>
          <a:ln>
            <a:noFill/>
          </a:ln>
        </p:spPr>
      </p:pic>
      <p:pic>
        <p:nvPicPr>
          <p:cNvPr id="129" name="Shape 129" descr="Image result for csu fullerton"/>
          <p:cNvPicPr preferRelativeResize="0"/>
          <p:nvPr/>
        </p:nvPicPr>
        <p:blipFill>
          <a:blip r:embed="rId5">
            <a:alphaModFix/>
          </a:blip>
          <a:stretch>
            <a:fillRect/>
          </a:stretch>
        </p:blipFill>
        <p:spPr>
          <a:xfrm>
            <a:off x="6079075" y="2975141"/>
            <a:ext cx="2845299" cy="1824221"/>
          </a:xfrm>
          <a:prstGeom prst="rect">
            <a:avLst/>
          </a:prstGeom>
          <a:noFill/>
          <a:ln>
            <a:noFill/>
          </a:ln>
        </p:spPr>
      </p:pic>
      <p:pic>
        <p:nvPicPr>
          <p:cNvPr id="130" name="Shape 130" descr="Image result for blueprint for success conference"/>
          <p:cNvPicPr preferRelativeResize="0"/>
          <p:nvPr/>
        </p:nvPicPr>
        <p:blipFill>
          <a:blip r:embed="rId6">
            <a:alphaModFix/>
          </a:blip>
          <a:stretch>
            <a:fillRect/>
          </a:stretch>
        </p:blipFill>
        <p:spPr>
          <a:xfrm>
            <a:off x="152400" y="152400"/>
            <a:ext cx="1819825" cy="798000"/>
          </a:xfrm>
          <a:prstGeom prst="rect">
            <a:avLst/>
          </a:prstGeom>
          <a:noFill/>
          <a:ln>
            <a:noFill/>
          </a:ln>
        </p:spPr>
      </p:pic>
      <p:cxnSp>
        <p:nvCxnSpPr>
          <p:cNvPr id="131" name="Shape 131"/>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11" name="TextBox 10"/>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1166275"/>
            <a:ext cx="8520600" cy="1038600"/>
          </a:xfrm>
          <a:prstGeom prst="rect">
            <a:avLst/>
          </a:prstGeom>
        </p:spPr>
        <p:txBody>
          <a:bodyPr wrap="square" lIns="91425" tIns="91425" rIns="91425" bIns="91425" anchor="t" anchorCtr="0">
            <a:noAutofit/>
          </a:bodyPr>
          <a:lstStyle/>
          <a:p>
            <a:pPr lvl="0" algn="ctr">
              <a:spcBef>
                <a:spcPts val="0"/>
              </a:spcBef>
              <a:buNone/>
            </a:pPr>
            <a:r>
              <a:rPr lang="en"/>
              <a:t>Tools and Strategies to Implement</a:t>
            </a:r>
          </a:p>
        </p:txBody>
      </p:sp>
      <p:sp>
        <p:nvSpPr>
          <p:cNvPr id="144" name="Shape 144"/>
          <p:cNvSpPr txBox="1"/>
          <p:nvPr/>
        </p:nvSpPr>
        <p:spPr>
          <a:xfrm>
            <a:off x="251825" y="2292575"/>
            <a:ext cx="2699400" cy="478200"/>
          </a:xfrm>
          <a:prstGeom prst="rect">
            <a:avLst/>
          </a:prstGeom>
          <a:solidFill>
            <a:schemeClr val="accent3"/>
          </a:solidFill>
          <a:ln>
            <a:noFill/>
          </a:ln>
        </p:spPr>
        <p:txBody>
          <a:bodyPr wrap="square" lIns="91425" tIns="91425" rIns="91425" bIns="91425" anchor="t" anchorCtr="0">
            <a:noAutofit/>
          </a:bodyPr>
          <a:lstStyle/>
          <a:p>
            <a:pPr marL="0" lvl="0" indent="457200" rtl="0">
              <a:spcBef>
                <a:spcPts val="0"/>
              </a:spcBef>
              <a:buNone/>
            </a:pPr>
            <a:r>
              <a:rPr lang="en" b="1" dirty="0" smtClean="0">
                <a:solidFill>
                  <a:schemeClr val="lt1"/>
                </a:solidFill>
              </a:rPr>
              <a:t>Educate Your Base</a:t>
            </a:r>
            <a:endParaRPr lang="en" b="1" dirty="0">
              <a:solidFill>
                <a:schemeClr val="lt1"/>
              </a:solidFill>
            </a:endParaRPr>
          </a:p>
        </p:txBody>
      </p:sp>
      <p:sp>
        <p:nvSpPr>
          <p:cNvPr id="145" name="Shape 145"/>
          <p:cNvSpPr txBox="1"/>
          <p:nvPr/>
        </p:nvSpPr>
        <p:spPr>
          <a:xfrm>
            <a:off x="3097374" y="2292575"/>
            <a:ext cx="2983409" cy="478200"/>
          </a:xfrm>
          <a:prstGeom prst="rect">
            <a:avLst/>
          </a:prstGeom>
          <a:solidFill>
            <a:schemeClr val="accent3"/>
          </a:solidFill>
          <a:ln>
            <a:noFill/>
          </a:ln>
        </p:spPr>
        <p:txBody>
          <a:bodyPr wrap="square" lIns="91425" tIns="91425" rIns="91425" bIns="91425" anchor="t" anchorCtr="0">
            <a:noAutofit/>
          </a:bodyPr>
          <a:lstStyle/>
          <a:p>
            <a:pPr lvl="0" indent="457200" rtl="0">
              <a:spcBef>
                <a:spcPts val="0"/>
              </a:spcBef>
              <a:buNone/>
            </a:pPr>
            <a:r>
              <a:rPr lang="en" b="1" dirty="0" smtClean="0">
                <a:solidFill>
                  <a:schemeClr val="lt1"/>
                </a:solidFill>
              </a:rPr>
              <a:t>Community Development</a:t>
            </a:r>
            <a:endParaRPr lang="en" b="1" dirty="0">
              <a:solidFill>
                <a:schemeClr val="lt1"/>
              </a:solidFill>
            </a:endParaRPr>
          </a:p>
        </p:txBody>
      </p:sp>
      <p:sp>
        <p:nvSpPr>
          <p:cNvPr id="146" name="Shape 146"/>
          <p:cNvSpPr txBox="1"/>
          <p:nvPr/>
        </p:nvSpPr>
        <p:spPr>
          <a:xfrm>
            <a:off x="6192774" y="2292575"/>
            <a:ext cx="2861579" cy="478200"/>
          </a:xfrm>
          <a:prstGeom prst="rect">
            <a:avLst/>
          </a:prstGeom>
          <a:solidFill>
            <a:schemeClr val="accent3"/>
          </a:solidFill>
          <a:ln>
            <a:noFill/>
          </a:ln>
        </p:spPr>
        <p:txBody>
          <a:bodyPr wrap="square" lIns="91425" tIns="91425" rIns="91425" bIns="91425" anchor="t" anchorCtr="0">
            <a:noAutofit/>
          </a:bodyPr>
          <a:lstStyle/>
          <a:p>
            <a:pPr lvl="0" indent="457200" rtl="0">
              <a:spcBef>
                <a:spcPts val="0"/>
              </a:spcBef>
              <a:buNone/>
            </a:pPr>
            <a:r>
              <a:rPr lang="en-US" b="1" dirty="0">
                <a:solidFill>
                  <a:schemeClr val="lt1"/>
                </a:solidFill>
              </a:rPr>
              <a:t>C</a:t>
            </a:r>
            <a:r>
              <a:rPr lang="en-US" b="1" dirty="0" smtClean="0">
                <a:solidFill>
                  <a:schemeClr val="lt1"/>
                </a:solidFill>
              </a:rPr>
              <a:t>ontinuous Improvement</a:t>
            </a:r>
            <a:endParaRPr b="1" dirty="0">
              <a:solidFill>
                <a:schemeClr val="lt1"/>
              </a:solidFill>
            </a:endParaRPr>
          </a:p>
        </p:txBody>
      </p:sp>
      <p:sp>
        <p:nvSpPr>
          <p:cNvPr id="147" name="Shape 147"/>
          <p:cNvSpPr txBox="1"/>
          <p:nvPr/>
        </p:nvSpPr>
        <p:spPr>
          <a:xfrm>
            <a:off x="392975" y="2948400"/>
            <a:ext cx="2417100" cy="2012100"/>
          </a:xfrm>
          <a:prstGeom prst="rect">
            <a:avLst/>
          </a:prstGeom>
          <a:noFill/>
          <a:ln>
            <a:noFill/>
          </a:ln>
        </p:spPr>
        <p:txBody>
          <a:bodyPr wrap="square" lIns="91425" tIns="91425" rIns="91425" bIns="91425" anchor="t" anchorCtr="0">
            <a:noAutofit/>
          </a:bodyPr>
          <a:lstStyle/>
          <a:p>
            <a:pPr marL="457200" lvl="0" indent="-317500" rtl="0">
              <a:lnSpc>
                <a:spcPct val="115000"/>
              </a:lnSpc>
              <a:spcBef>
                <a:spcPts val="0"/>
              </a:spcBef>
            </a:pPr>
            <a:endParaRPr/>
          </a:p>
        </p:txBody>
      </p:sp>
      <p:sp>
        <p:nvSpPr>
          <p:cNvPr id="148" name="Shape 148"/>
          <p:cNvSpPr txBox="1"/>
          <p:nvPr/>
        </p:nvSpPr>
        <p:spPr>
          <a:xfrm>
            <a:off x="3363450" y="2948400"/>
            <a:ext cx="2417100" cy="2012100"/>
          </a:xfrm>
          <a:prstGeom prst="rect">
            <a:avLst/>
          </a:prstGeom>
          <a:noFill/>
          <a:ln>
            <a:noFill/>
          </a:ln>
        </p:spPr>
        <p:txBody>
          <a:bodyPr wrap="square" lIns="91425" tIns="91425" rIns="91425" bIns="91425" anchor="t" anchorCtr="0">
            <a:noAutofit/>
          </a:bodyPr>
          <a:lstStyle/>
          <a:p>
            <a:pPr marL="457200" lvl="0" indent="-317500" rtl="0">
              <a:lnSpc>
                <a:spcPct val="115000"/>
              </a:lnSpc>
              <a:spcBef>
                <a:spcPts val="0"/>
              </a:spcBef>
            </a:pPr>
            <a:endParaRPr/>
          </a:p>
        </p:txBody>
      </p:sp>
      <p:sp>
        <p:nvSpPr>
          <p:cNvPr id="149" name="Shape 149"/>
          <p:cNvSpPr txBox="1"/>
          <p:nvPr/>
        </p:nvSpPr>
        <p:spPr>
          <a:xfrm>
            <a:off x="6219325" y="2962826"/>
            <a:ext cx="2417100" cy="2012100"/>
          </a:xfrm>
          <a:prstGeom prst="rect">
            <a:avLst/>
          </a:prstGeom>
          <a:noFill/>
          <a:ln>
            <a:noFill/>
          </a:ln>
        </p:spPr>
        <p:txBody>
          <a:bodyPr wrap="square" lIns="91425" tIns="91425" rIns="91425" bIns="91425" anchor="t" anchorCtr="0">
            <a:noAutofit/>
          </a:bodyPr>
          <a:lstStyle/>
          <a:p>
            <a:pPr marL="457200" lvl="0" indent="-317500" rtl="0">
              <a:lnSpc>
                <a:spcPct val="115000"/>
              </a:lnSpc>
              <a:spcBef>
                <a:spcPts val="0"/>
              </a:spcBef>
            </a:pPr>
            <a:endParaRPr/>
          </a:p>
        </p:txBody>
      </p:sp>
      <p:pic>
        <p:nvPicPr>
          <p:cNvPr id="150" name="Shape 150"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151" name="Shape 151"/>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0" y="2934299"/>
            <a:ext cx="2702085" cy="2101622"/>
          </a:xfrm>
          <a:prstGeom prst="rect">
            <a:avLst/>
          </a:prstGeom>
        </p:spPr>
      </p:pic>
      <p:pic>
        <p:nvPicPr>
          <p:cNvPr id="4" name="Picture 3"/>
          <p:cNvPicPr>
            <a:picLocks noChangeAspect="1"/>
          </p:cNvPicPr>
          <p:nvPr/>
        </p:nvPicPr>
        <p:blipFill>
          <a:blip r:embed="rId5"/>
          <a:stretch>
            <a:fillRect/>
          </a:stretch>
        </p:blipFill>
        <p:spPr>
          <a:xfrm>
            <a:off x="3466187" y="2943753"/>
            <a:ext cx="2211625" cy="2199747"/>
          </a:xfrm>
          <a:prstGeom prst="rect">
            <a:avLst/>
          </a:prstGeom>
        </p:spPr>
      </p:pic>
      <p:pic>
        <p:nvPicPr>
          <p:cNvPr id="5" name="Picture 4"/>
          <p:cNvPicPr>
            <a:picLocks noChangeAspect="1"/>
          </p:cNvPicPr>
          <p:nvPr/>
        </p:nvPicPr>
        <p:blipFill>
          <a:blip r:embed="rId6"/>
          <a:stretch>
            <a:fillRect/>
          </a:stretch>
        </p:blipFill>
        <p:spPr>
          <a:xfrm>
            <a:off x="6180892" y="2957120"/>
            <a:ext cx="2694183" cy="2023512"/>
          </a:xfrm>
          <a:prstGeom prst="rect">
            <a:avLst/>
          </a:prstGeom>
        </p:spPr>
      </p:pic>
      <p:sp>
        <p:nvSpPr>
          <p:cNvPr id="14" name="TextBox 13"/>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52400" y="950400"/>
            <a:ext cx="8520600" cy="529200"/>
          </a:xfrm>
          <a:prstGeom prst="rect">
            <a:avLst/>
          </a:prstGeom>
        </p:spPr>
        <p:txBody>
          <a:bodyPr wrap="square" lIns="91425" tIns="91425" rIns="91425" bIns="91425" anchor="t" anchorCtr="0">
            <a:noAutofit/>
          </a:bodyPr>
          <a:lstStyle/>
          <a:p>
            <a:pPr lvl="0" algn="ctr"/>
            <a:r>
              <a:rPr lang="en-US" dirty="0"/>
              <a:t>Advice</a:t>
            </a:r>
            <a:endParaRPr lang="en" dirty="0"/>
          </a:p>
        </p:txBody>
      </p:sp>
      <p:pic>
        <p:nvPicPr>
          <p:cNvPr id="137" name="Shape 137"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138" name="Shape 138"/>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pic>
        <p:nvPicPr>
          <p:cNvPr id="3" name="Picture 2"/>
          <p:cNvPicPr>
            <a:picLocks noChangeAspect="1"/>
          </p:cNvPicPr>
          <p:nvPr/>
        </p:nvPicPr>
        <p:blipFill>
          <a:blip r:embed="rId4"/>
          <a:stretch>
            <a:fillRect/>
          </a:stretch>
        </p:blipFill>
        <p:spPr>
          <a:xfrm>
            <a:off x="314695" y="1731773"/>
            <a:ext cx="8461981" cy="3206774"/>
          </a:xfrm>
          <a:prstGeom prst="rect">
            <a:avLst/>
          </a:prstGeom>
        </p:spPr>
      </p:pic>
      <p:sp>
        <p:nvSpPr>
          <p:cNvPr id="6" name="TextBox 5"/>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extLst>
      <p:ext uri="{BB962C8B-B14F-4D97-AF65-F5344CB8AC3E}">
        <p14:creationId xmlns:p14="http://schemas.microsoft.com/office/powerpoint/2010/main" val="330253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7" name="Shape 137"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138" name="Shape 138"/>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pic>
        <p:nvPicPr>
          <p:cNvPr id="5" name="Picture 2" descr="Image result for doesn't happen overnight"/>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10967" y="887160"/>
            <a:ext cx="3943094" cy="39430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extLst>
      <p:ext uri="{BB962C8B-B14F-4D97-AF65-F5344CB8AC3E}">
        <p14:creationId xmlns:p14="http://schemas.microsoft.com/office/powerpoint/2010/main" val="318263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940850"/>
            <a:ext cx="8520600" cy="578100"/>
          </a:xfrm>
          <a:prstGeom prst="rect">
            <a:avLst/>
          </a:prstGeom>
        </p:spPr>
        <p:txBody>
          <a:bodyPr wrap="square" lIns="91425" tIns="91425" rIns="91425" bIns="91425" anchor="t" anchorCtr="0">
            <a:noAutofit/>
          </a:bodyPr>
          <a:lstStyle/>
          <a:p>
            <a:pPr marL="1828800" lvl="0" indent="457200" algn="l" rtl="0">
              <a:spcBef>
                <a:spcPts val="0"/>
              </a:spcBef>
              <a:buNone/>
            </a:pPr>
            <a:r>
              <a:rPr lang="en" dirty="0"/>
              <a:t>Campus Contacts</a:t>
            </a:r>
          </a:p>
        </p:txBody>
      </p:sp>
      <p:sp>
        <p:nvSpPr>
          <p:cNvPr id="157" name="Shape 157"/>
          <p:cNvSpPr txBox="1"/>
          <p:nvPr/>
        </p:nvSpPr>
        <p:spPr>
          <a:xfrm>
            <a:off x="418700" y="1869500"/>
            <a:ext cx="7665600" cy="2691000"/>
          </a:xfrm>
          <a:prstGeom prst="rect">
            <a:avLst/>
          </a:prstGeom>
          <a:noFill/>
          <a:ln>
            <a:noFill/>
          </a:ln>
        </p:spPr>
        <p:txBody>
          <a:bodyPr wrap="square" lIns="91425" tIns="91425" rIns="91425" bIns="91425" anchor="t" anchorCtr="0">
            <a:noAutofit/>
          </a:bodyPr>
          <a:lstStyle/>
          <a:p>
            <a:pPr lvl="0" rtl="0">
              <a:spcBef>
                <a:spcPts val="0"/>
              </a:spcBef>
              <a:buNone/>
            </a:pPr>
            <a:r>
              <a:rPr lang="en-US" dirty="0" smtClean="0"/>
              <a:t>CSUF: Center for Scholars</a:t>
            </a:r>
          </a:p>
          <a:p>
            <a:pPr lvl="0"/>
            <a:r>
              <a:rPr lang="en-US" dirty="0" smtClean="0"/>
              <a:t>scholars@fullerton.edu</a:t>
            </a:r>
          </a:p>
          <a:p>
            <a:pPr lvl="0"/>
            <a:r>
              <a:rPr lang="en-US" dirty="0" smtClean="0"/>
              <a:t>657-278-3458</a:t>
            </a:r>
            <a:endParaRPr lang="en-US" dirty="0"/>
          </a:p>
          <a:p>
            <a:pPr lvl="0"/>
            <a:endParaRPr lang="en-US" dirty="0" smtClean="0"/>
          </a:p>
          <a:p>
            <a:pPr lvl="0"/>
            <a:r>
              <a:rPr lang="en-US" dirty="0" smtClean="0"/>
              <a:t>OCC: Guardian Scholars Program</a:t>
            </a:r>
          </a:p>
          <a:p>
            <a:pPr lvl="0"/>
            <a:r>
              <a:rPr lang="en-US" dirty="0" smtClean="0"/>
              <a:t>guardianscholars@occ.cccd.edu</a:t>
            </a:r>
          </a:p>
          <a:p>
            <a:pPr lvl="0"/>
            <a:r>
              <a:rPr lang="en-US" dirty="0" smtClean="0"/>
              <a:t>714-432-6877</a:t>
            </a:r>
          </a:p>
          <a:p>
            <a:pPr lvl="0" rtl="0">
              <a:spcBef>
                <a:spcPts val="0"/>
              </a:spcBef>
              <a:buNone/>
            </a:pPr>
            <a:endParaRPr lang="en-US" dirty="0"/>
          </a:p>
          <a:p>
            <a:r>
              <a:rPr lang="en-US" dirty="0" smtClean="0"/>
              <a:t>GWC: EOPS/CARE/Guardian Scholars</a:t>
            </a:r>
          </a:p>
          <a:p>
            <a:r>
              <a:rPr lang="en-US" dirty="0" smtClean="0"/>
              <a:t>714-895-8768</a:t>
            </a:r>
          </a:p>
          <a:p>
            <a:pPr lvl="0" rtl="0">
              <a:spcBef>
                <a:spcPts val="0"/>
              </a:spcBef>
              <a:buNone/>
            </a:pPr>
            <a:endParaRPr dirty="0"/>
          </a:p>
        </p:txBody>
      </p:sp>
      <p:pic>
        <p:nvPicPr>
          <p:cNvPr id="158" name="Shape 158"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159" name="Shape 159"/>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6" name="TextBox 5"/>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2137750"/>
            <a:ext cx="8520600" cy="1456200"/>
          </a:xfrm>
          <a:prstGeom prst="rect">
            <a:avLst/>
          </a:prstGeom>
        </p:spPr>
        <p:txBody>
          <a:bodyPr wrap="square" lIns="91425" tIns="91425" rIns="91425" bIns="91425" anchor="t" anchorCtr="0">
            <a:noAutofit/>
          </a:bodyPr>
          <a:lstStyle/>
          <a:p>
            <a:pPr lvl="0" algn="ctr">
              <a:spcBef>
                <a:spcPts val="0"/>
              </a:spcBef>
              <a:buNone/>
            </a:pPr>
            <a:r>
              <a:rPr lang="en"/>
              <a:t>Questions?</a:t>
            </a:r>
          </a:p>
        </p:txBody>
      </p:sp>
      <p:pic>
        <p:nvPicPr>
          <p:cNvPr id="165" name="Shape 165"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166" name="Shape 166"/>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5" name="TextBox 4"/>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1352500"/>
            <a:ext cx="8520600" cy="529200"/>
          </a:xfrm>
          <a:prstGeom prst="rect">
            <a:avLst/>
          </a:prstGeom>
        </p:spPr>
        <p:txBody>
          <a:bodyPr wrap="square" lIns="91425" tIns="91425" rIns="91425" bIns="91425" anchor="t" anchorCtr="0">
            <a:noAutofit/>
          </a:bodyPr>
          <a:lstStyle/>
          <a:p>
            <a:pPr lvl="0" algn="ctr">
              <a:spcBef>
                <a:spcPts val="0"/>
              </a:spcBef>
              <a:buNone/>
            </a:pPr>
            <a:r>
              <a:rPr lang="en" dirty="0"/>
              <a:t>Purpose</a:t>
            </a:r>
          </a:p>
        </p:txBody>
      </p:sp>
      <p:sp>
        <p:nvSpPr>
          <p:cNvPr id="65" name="Shape 65"/>
          <p:cNvSpPr txBox="1">
            <a:spLocks noGrp="1"/>
          </p:cNvSpPr>
          <p:nvPr>
            <p:ph type="body" idx="1"/>
          </p:nvPr>
        </p:nvSpPr>
        <p:spPr>
          <a:xfrm>
            <a:off x="311700" y="2234550"/>
            <a:ext cx="8520600" cy="2755200"/>
          </a:xfrm>
          <a:prstGeom prst="rect">
            <a:avLst/>
          </a:prstGeom>
        </p:spPr>
        <p:txBody>
          <a:bodyPr wrap="square" lIns="91425" tIns="91425" rIns="91425" bIns="91425" anchor="t" anchorCtr="0">
            <a:noAutofit/>
          </a:bodyPr>
          <a:lstStyle/>
          <a:p>
            <a:pPr marL="457200" lvl="0" indent="-317500" rtl="0">
              <a:spcBef>
                <a:spcPts val="0"/>
              </a:spcBef>
              <a:buClr>
                <a:srgbClr val="000000"/>
              </a:buClr>
              <a:buSzPct val="100000"/>
              <a:buFont typeface="Arial"/>
              <a:buChar char="●"/>
            </a:pPr>
            <a:r>
              <a:rPr lang="en" sz="1400" dirty="0">
                <a:solidFill>
                  <a:srgbClr val="000000"/>
                </a:solidFill>
                <a:latin typeface="Arial"/>
                <a:ea typeface="Arial"/>
                <a:cs typeface="Arial"/>
                <a:sym typeface="Arial"/>
              </a:rPr>
              <a:t>This network was established in partnership with the Stuart Foundation to develop an admissions pipeline for foster youth from community colleges to the four year institution.  </a:t>
            </a:r>
          </a:p>
          <a:p>
            <a:pPr lvl="0" rtl="0">
              <a:spcBef>
                <a:spcPts val="0"/>
              </a:spcBef>
              <a:buNone/>
            </a:pPr>
            <a:endParaRPr sz="1400" dirty="0">
              <a:solidFill>
                <a:srgbClr val="000000"/>
              </a:solidFill>
              <a:latin typeface="Arial"/>
              <a:ea typeface="Arial"/>
              <a:cs typeface="Arial"/>
              <a:sym typeface="Arial"/>
            </a:endParaRPr>
          </a:p>
          <a:p>
            <a:pPr marL="457200" lvl="0" indent="-317500" rtl="0">
              <a:spcBef>
                <a:spcPts val="0"/>
              </a:spcBef>
              <a:buClr>
                <a:srgbClr val="000000"/>
              </a:buClr>
              <a:buSzPct val="100000"/>
              <a:buFont typeface="Arial"/>
              <a:buChar char="●"/>
            </a:pPr>
            <a:r>
              <a:rPr lang="en" sz="1400" dirty="0">
                <a:solidFill>
                  <a:srgbClr val="000000"/>
                </a:solidFill>
                <a:latin typeface="Arial"/>
                <a:ea typeface="Arial"/>
                <a:cs typeface="Arial"/>
                <a:sym typeface="Arial"/>
              </a:rPr>
              <a:t>Share how we worked within a community of practice (</a:t>
            </a:r>
            <a:r>
              <a:rPr lang="en" sz="1400" dirty="0" err="1">
                <a:solidFill>
                  <a:srgbClr val="000000"/>
                </a:solidFill>
                <a:latin typeface="Arial"/>
                <a:ea typeface="Arial"/>
                <a:cs typeface="Arial"/>
                <a:sym typeface="Arial"/>
              </a:rPr>
              <a:t>CoP</a:t>
            </a:r>
            <a:r>
              <a:rPr lang="en" sz="1400" dirty="0">
                <a:solidFill>
                  <a:srgbClr val="000000"/>
                </a:solidFill>
                <a:latin typeface="Arial"/>
                <a:ea typeface="Arial"/>
                <a:cs typeface="Arial"/>
                <a:sym typeface="Arial"/>
              </a:rPr>
              <a:t>) to develop High Impact Practices and other support services that focused on identifying the gaps that foster youth face within the education pipeline from community college to a four year institution. </a:t>
            </a:r>
          </a:p>
          <a:p>
            <a:pPr lvl="0" rtl="0">
              <a:spcBef>
                <a:spcPts val="0"/>
              </a:spcBef>
              <a:buNone/>
            </a:pPr>
            <a:endParaRPr sz="1400" dirty="0">
              <a:solidFill>
                <a:srgbClr val="000000"/>
              </a:solidFill>
              <a:latin typeface="Arial"/>
              <a:ea typeface="Arial"/>
              <a:cs typeface="Arial"/>
              <a:sym typeface="Arial"/>
            </a:endParaRPr>
          </a:p>
          <a:p>
            <a:pPr lvl="0">
              <a:spcBef>
                <a:spcPts val="0"/>
              </a:spcBef>
              <a:buNone/>
            </a:pPr>
            <a:r>
              <a:rPr lang="en" sz="1400" dirty="0">
                <a:solidFill>
                  <a:srgbClr val="000000"/>
                </a:solidFill>
                <a:latin typeface="Arial"/>
                <a:ea typeface="Arial"/>
                <a:cs typeface="Arial"/>
                <a:sym typeface="Arial"/>
              </a:rPr>
              <a:t>	</a:t>
            </a:r>
          </a:p>
        </p:txBody>
      </p:sp>
      <p:pic>
        <p:nvPicPr>
          <p:cNvPr id="66" name="Shape 66"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67" name="Shape 67"/>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2" name="TextBox 1"/>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1352500"/>
            <a:ext cx="8520600" cy="529200"/>
          </a:xfrm>
          <a:prstGeom prst="rect">
            <a:avLst/>
          </a:prstGeom>
        </p:spPr>
        <p:txBody>
          <a:bodyPr wrap="square" lIns="91425" tIns="91425" rIns="91425" bIns="91425" anchor="t" anchorCtr="0">
            <a:noAutofit/>
          </a:bodyPr>
          <a:lstStyle/>
          <a:p>
            <a:pPr lvl="0" algn="ctr" rtl="0">
              <a:spcBef>
                <a:spcPts val="0"/>
              </a:spcBef>
              <a:buNone/>
            </a:pPr>
            <a:r>
              <a:rPr lang="en"/>
              <a:t>Agenda</a:t>
            </a:r>
          </a:p>
        </p:txBody>
      </p:sp>
      <p:sp>
        <p:nvSpPr>
          <p:cNvPr id="73" name="Shape 73"/>
          <p:cNvSpPr txBox="1">
            <a:spLocks noGrp="1"/>
          </p:cNvSpPr>
          <p:nvPr>
            <p:ph type="body" idx="1"/>
          </p:nvPr>
        </p:nvSpPr>
        <p:spPr>
          <a:xfrm>
            <a:off x="311700" y="2234550"/>
            <a:ext cx="8520600" cy="2755200"/>
          </a:xfrm>
          <a:prstGeom prst="rect">
            <a:avLst/>
          </a:prstGeom>
        </p:spPr>
        <p:txBody>
          <a:bodyPr wrap="square" lIns="91425" tIns="91425" rIns="91425" bIns="91425" anchor="t" anchorCtr="0">
            <a:noAutofit/>
          </a:bodyPr>
          <a:lstStyle/>
          <a:p>
            <a:pPr marL="457200" lvl="0" indent="-317500" rtl="0">
              <a:spcBef>
                <a:spcPts val="0"/>
              </a:spcBef>
              <a:buClr>
                <a:srgbClr val="000000"/>
              </a:buClr>
              <a:buSzPct val="100000"/>
              <a:buFont typeface="Arial"/>
            </a:pPr>
            <a:r>
              <a:rPr lang="en" sz="1400">
                <a:solidFill>
                  <a:srgbClr val="000000"/>
                </a:solidFill>
                <a:latin typeface="Arial"/>
                <a:ea typeface="Arial"/>
                <a:cs typeface="Arial"/>
                <a:sym typeface="Arial"/>
              </a:rPr>
              <a:t>Institutional Context</a:t>
            </a:r>
          </a:p>
          <a:p>
            <a:pPr marL="457200" lvl="0" indent="-317500" rtl="0">
              <a:spcBef>
                <a:spcPts val="0"/>
              </a:spcBef>
              <a:buClr>
                <a:srgbClr val="000000"/>
              </a:buClr>
              <a:buSzPct val="100000"/>
              <a:buFont typeface="Arial"/>
            </a:pPr>
            <a:r>
              <a:rPr lang="en" sz="1400">
                <a:solidFill>
                  <a:srgbClr val="000000"/>
                </a:solidFill>
                <a:latin typeface="Arial"/>
                <a:ea typeface="Arial"/>
                <a:cs typeface="Arial"/>
                <a:sym typeface="Arial"/>
              </a:rPr>
              <a:t>Community of Practice</a:t>
            </a:r>
          </a:p>
          <a:p>
            <a:pPr marL="457200" lvl="0" indent="-317500" rtl="0">
              <a:spcBef>
                <a:spcPts val="0"/>
              </a:spcBef>
              <a:buClr>
                <a:srgbClr val="000000"/>
              </a:buClr>
              <a:buSzPct val="100000"/>
              <a:buFont typeface="Arial"/>
            </a:pPr>
            <a:r>
              <a:rPr lang="en" sz="1400">
                <a:solidFill>
                  <a:srgbClr val="000000"/>
                </a:solidFill>
                <a:latin typeface="Arial"/>
                <a:ea typeface="Arial"/>
                <a:cs typeface="Arial"/>
                <a:sym typeface="Arial"/>
              </a:rPr>
              <a:t>Challenge, Barriers and Successes </a:t>
            </a:r>
          </a:p>
          <a:p>
            <a:pPr marL="457200" lvl="0" indent="-317500" rtl="0">
              <a:spcBef>
                <a:spcPts val="0"/>
              </a:spcBef>
              <a:buClr>
                <a:srgbClr val="000000"/>
              </a:buClr>
              <a:buSzPct val="100000"/>
              <a:buFont typeface="Arial"/>
            </a:pPr>
            <a:r>
              <a:rPr lang="en" sz="1400">
                <a:solidFill>
                  <a:srgbClr val="000000"/>
                </a:solidFill>
                <a:latin typeface="Arial"/>
                <a:ea typeface="Arial"/>
                <a:cs typeface="Arial"/>
                <a:sym typeface="Arial"/>
              </a:rPr>
              <a:t>Campus based foster youth advocacy programs</a:t>
            </a:r>
          </a:p>
          <a:p>
            <a:pPr marL="457200" lvl="0" indent="-317500" rtl="0">
              <a:spcBef>
                <a:spcPts val="0"/>
              </a:spcBef>
              <a:buClr>
                <a:srgbClr val="000000"/>
              </a:buClr>
              <a:buSzPct val="100000"/>
              <a:buFont typeface="Arial"/>
            </a:pPr>
            <a:r>
              <a:rPr lang="en" sz="1400">
                <a:solidFill>
                  <a:srgbClr val="000000"/>
                </a:solidFill>
                <a:latin typeface="Arial"/>
                <a:ea typeface="Arial"/>
                <a:cs typeface="Arial"/>
                <a:sym typeface="Arial"/>
              </a:rPr>
              <a:t>Story Sharing</a:t>
            </a:r>
          </a:p>
          <a:p>
            <a:pPr marL="457200" lvl="0" indent="-317500" rtl="0">
              <a:spcBef>
                <a:spcPts val="0"/>
              </a:spcBef>
              <a:buClr>
                <a:srgbClr val="000000"/>
              </a:buClr>
              <a:buSzPct val="100000"/>
              <a:buFont typeface="Arial"/>
            </a:pPr>
            <a:r>
              <a:rPr lang="en" sz="1400">
                <a:solidFill>
                  <a:srgbClr val="000000"/>
                </a:solidFill>
                <a:latin typeface="Arial"/>
                <a:ea typeface="Arial"/>
                <a:cs typeface="Arial"/>
                <a:sym typeface="Arial"/>
              </a:rPr>
              <a:t>Tools and Strategies to Implement</a:t>
            </a:r>
          </a:p>
          <a:p>
            <a:pPr lvl="0" rtl="0">
              <a:spcBef>
                <a:spcPts val="0"/>
              </a:spcBef>
              <a:buNone/>
            </a:pPr>
            <a:endParaRPr sz="1400">
              <a:solidFill>
                <a:srgbClr val="000000"/>
              </a:solidFill>
              <a:latin typeface="Arial"/>
              <a:ea typeface="Arial"/>
              <a:cs typeface="Arial"/>
              <a:sym typeface="Arial"/>
            </a:endParaRPr>
          </a:p>
          <a:p>
            <a:pPr lvl="0" rtl="0">
              <a:spcBef>
                <a:spcPts val="0"/>
              </a:spcBef>
              <a:buNone/>
            </a:pPr>
            <a:r>
              <a:rPr lang="en" sz="1400">
                <a:solidFill>
                  <a:srgbClr val="000000"/>
                </a:solidFill>
                <a:latin typeface="Arial"/>
                <a:ea typeface="Arial"/>
                <a:cs typeface="Arial"/>
                <a:sym typeface="Arial"/>
              </a:rPr>
              <a:t>	</a:t>
            </a:r>
          </a:p>
        </p:txBody>
      </p:sp>
      <p:pic>
        <p:nvPicPr>
          <p:cNvPr id="74" name="Shape 74" descr="5-17-14_commencement_mg_029.jpg"/>
          <p:cNvPicPr preferRelativeResize="0"/>
          <p:nvPr/>
        </p:nvPicPr>
        <p:blipFill>
          <a:blip r:embed="rId3">
            <a:alphaModFix/>
          </a:blip>
          <a:stretch>
            <a:fillRect/>
          </a:stretch>
        </p:blipFill>
        <p:spPr>
          <a:xfrm>
            <a:off x="6184400" y="1123374"/>
            <a:ext cx="2527334" cy="3791001"/>
          </a:xfrm>
          <a:prstGeom prst="rect">
            <a:avLst/>
          </a:prstGeom>
          <a:noFill/>
          <a:ln>
            <a:noFill/>
          </a:ln>
        </p:spPr>
      </p:pic>
      <p:pic>
        <p:nvPicPr>
          <p:cNvPr id="75" name="Shape 75" descr="Image result for blueprint for success conference"/>
          <p:cNvPicPr preferRelativeResize="0"/>
          <p:nvPr/>
        </p:nvPicPr>
        <p:blipFill>
          <a:blip r:embed="rId4">
            <a:alphaModFix/>
          </a:blip>
          <a:stretch>
            <a:fillRect/>
          </a:stretch>
        </p:blipFill>
        <p:spPr>
          <a:xfrm>
            <a:off x="152400" y="152400"/>
            <a:ext cx="1819825" cy="798000"/>
          </a:xfrm>
          <a:prstGeom prst="rect">
            <a:avLst/>
          </a:prstGeom>
          <a:noFill/>
          <a:ln>
            <a:noFill/>
          </a:ln>
        </p:spPr>
      </p:pic>
      <p:cxnSp>
        <p:nvCxnSpPr>
          <p:cNvPr id="76" name="Shape 76"/>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7" name="TextBox 6"/>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1176075"/>
            <a:ext cx="8520600" cy="441000"/>
          </a:xfrm>
          <a:prstGeom prst="rect">
            <a:avLst/>
          </a:prstGeom>
        </p:spPr>
        <p:txBody>
          <a:bodyPr wrap="square" lIns="91425" tIns="91425" rIns="91425" bIns="91425" anchor="t" anchorCtr="0">
            <a:noAutofit/>
          </a:bodyPr>
          <a:lstStyle/>
          <a:p>
            <a:pPr lvl="0" algn="ctr">
              <a:spcBef>
                <a:spcPts val="0"/>
              </a:spcBef>
              <a:buNone/>
            </a:pPr>
            <a:r>
              <a:rPr lang="en"/>
              <a:t>Institutional Context</a:t>
            </a:r>
          </a:p>
        </p:txBody>
      </p:sp>
      <p:sp>
        <p:nvSpPr>
          <p:cNvPr id="82" name="Shape 82"/>
          <p:cNvSpPr txBox="1"/>
          <p:nvPr/>
        </p:nvSpPr>
        <p:spPr>
          <a:xfrm>
            <a:off x="117900" y="1846625"/>
            <a:ext cx="6665400" cy="2770500"/>
          </a:xfrm>
          <a:prstGeom prst="rect">
            <a:avLst/>
          </a:prstGeom>
          <a:noFill/>
          <a:ln>
            <a:noFill/>
          </a:ln>
        </p:spPr>
        <p:txBody>
          <a:bodyPr wrap="square" lIns="91425" tIns="91425" rIns="91425" bIns="91425" anchor="t" anchorCtr="0">
            <a:noAutofit/>
          </a:bodyPr>
          <a:lstStyle/>
          <a:p>
            <a:pPr lvl="0">
              <a:spcBef>
                <a:spcPts val="0"/>
              </a:spcBef>
              <a:buNone/>
            </a:pPr>
            <a:r>
              <a:rPr lang="en" dirty="0"/>
              <a:t>Name: Orange Coast College</a:t>
            </a:r>
          </a:p>
          <a:p>
            <a:pPr lvl="0">
              <a:spcBef>
                <a:spcPts val="0"/>
              </a:spcBef>
              <a:buNone/>
            </a:pPr>
            <a:r>
              <a:rPr lang="en" dirty="0"/>
              <a:t>Type: Community College</a:t>
            </a:r>
          </a:p>
          <a:p>
            <a:pPr lvl="0">
              <a:spcBef>
                <a:spcPts val="0"/>
              </a:spcBef>
              <a:buNone/>
            </a:pPr>
            <a:r>
              <a:rPr lang="en" dirty="0"/>
              <a:t>Enrollment: 16,744</a:t>
            </a:r>
          </a:p>
          <a:p>
            <a:pPr lvl="0">
              <a:spcBef>
                <a:spcPts val="0"/>
              </a:spcBef>
              <a:buNone/>
            </a:pPr>
            <a:r>
              <a:rPr lang="en" dirty="0"/>
              <a:t>Foster Youth Population: 375 self-identified/80 active in program</a:t>
            </a:r>
          </a:p>
          <a:p>
            <a:pPr lvl="0">
              <a:spcBef>
                <a:spcPts val="0"/>
              </a:spcBef>
              <a:buNone/>
            </a:pPr>
            <a:endParaRPr dirty="0"/>
          </a:p>
          <a:p>
            <a:pPr lvl="0">
              <a:spcBef>
                <a:spcPts val="0"/>
              </a:spcBef>
              <a:buNone/>
            </a:pPr>
            <a:r>
              <a:rPr lang="en" dirty="0"/>
              <a:t>Name: Golden West College</a:t>
            </a:r>
          </a:p>
          <a:p>
            <a:pPr lvl="0">
              <a:spcBef>
                <a:spcPts val="0"/>
              </a:spcBef>
              <a:buNone/>
            </a:pPr>
            <a:r>
              <a:rPr lang="en" dirty="0"/>
              <a:t>Type: Community College</a:t>
            </a:r>
          </a:p>
          <a:p>
            <a:pPr lvl="0">
              <a:spcBef>
                <a:spcPts val="0"/>
              </a:spcBef>
              <a:buNone/>
            </a:pPr>
            <a:r>
              <a:rPr lang="en" dirty="0"/>
              <a:t>Enrollment: 9,536</a:t>
            </a:r>
          </a:p>
          <a:p>
            <a:pPr lvl="0">
              <a:spcBef>
                <a:spcPts val="0"/>
              </a:spcBef>
              <a:buNone/>
            </a:pPr>
            <a:r>
              <a:rPr lang="en" dirty="0"/>
              <a:t>Foster Youth Population: </a:t>
            </a:r>
            <a:r>
              <a:rPr lang="en" dirty="0" smtClean="0"/>
              <a:t>xx self-identified/xx active in program</a:t>
            </a:r>
            <a:endParaRPr lang="en" dirty="0"/>
          </a:p>
          <a:p>
            <a:pPr lvl="0">
              <a:spcBef>
                <a:spcPts val="0"/>
              </a:spcBef>
              <a:buNone/>
            </a:pPr>
            <a:endParaRPr dirty="0"/>
          </a:p>
          <a:p>
            <a:pPr lvl="0">
              <a:spcBef>
                <a:spcPts val="0"/>
              </a:spcBef>
              <a:buNone/>
            </a:pPr>
            <a:r>
              <a:rPr lang="en" dirty="0"/>
              <a:t>Name: </a:t>
            </a:r>
            <a:r>
              <a:rPr lang="en" dirty="0" smtClean="0"/>
              <a:t>CSU Fullerton</a:t>
            </a:r>
            <a:endParaRPr lang="en" dirty="0"/>
          </a:p>
          <a:p>
            <a:pPr lvl="0">
              <a:spcBef>
                <a:spcPts val="0"/>
              </a:spcBef>
              <a:buNone/>
            </a:pPr>
            <a:r>
              <a:rPr lang="en" dirty="0"/>
              <a:t>Type: 4 year public, one of the 23 CSU Campuses</a:t>
            </a:r>
          </a:p>
          <a:p>
            <a:pPr lvl="0">
              <a:spcBef>
                <a:spcPts val="0"/>
              </a:spcBef>
              <a:buNone/>
            </a:pPr>
            <a:r>
              <a:rPr lang="en" dirty="0"/>
              <a:t>Enrollment: 40,325</a:t>
            </a:r>
          </a:p>
          <a:p>
            <a:pPr lvl="0" rtl="0">
              <a:spcBef>
                <a:spcPts val="0"/>
              </a:spcBef>
              <a:buNone/>
            </a:pPr>
            <a:r>
              <a:rPr lang="en" dirty="0"/>
              <a:t>Foster Youth Population: 100 self-identified/80 active in program, 46 of the 80 are receiving full scholarships</a:t>
            </a:r>
          </a:p>
          <a:p>
            <a:pPr lvl="0" rtl="0">
              <a:lnSpc>
                <a:spcPct val="115000"/>
              </a:lnSpc>
              <a:spcBef>
                <a:spcPts val="700"/>
              </a:spcBef>
              <a:buNone/>
            </a:pPr>
            <a:endParaRPr dirty="0"/>
          </a:p>
          <a:p>
            <a:pPr lvl="0">
              <a:spcBef>
                <a:spcPts val="0"/>
              </a:spcBef>
              <a:buNone/>
            </a:pPr>
            <a:endParaRPr dirty="0"/>
          </a:p>
          <a:p>
            <a:pPr lvl="0">
              <a:spcBef>
                <a:spcPts val="0"/>
              </a:spcBef>
              <a:buNone/>
            </a:pPr>
            <a:endParaRPr b="1" i="1" dirty="0"/>
          </a:p>
          <a:p>
            <a:pPr lvl="0" rtl="0">
              <a:lnSpc>
                <a:spcPct val="115000"/>
              </a:lnSpc>
              <a:spcBef>
                <a:spcPts val="800"/>
              </a:spcBef>
              <a:buNone/>
            </a:pPr>
            <a:endParaRPr sz="3200" b="1" i="1" dirty="0">
              <a:solidFill>
                <a:srgbClr val="FFFFFF"/>
              </a:solidFill>
              <a:latin typeface="Calibri"/>
              <a:ea typeface="Calibri"/>
              <a:cs typeface="Calibri"/>
              <a:sym typeface="Calibri"/>
            </a:endParaRPr>
          </a:p>
          <a:p>
            <a:pPr lvl="0">
              <a:spcBef>
                <a:spcPts val="0"/>
              </a:spcBef>
              <a:buNone/>
            </a:pPr>
            <a:endParaRPr dirty="0"/>
          </a:p>
        </p:txBody>
      </p:sp>
      <p:pic>
        <p:nvPicPr>
          <p:cNvPr id="83" name="Shape 83"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84" name="Shape 84"/>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6" name="TextBox 5"/>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1176075"/>
            <a:ext cx="8520600" cy="441000"/>
          </a:xfrm>
          <a:prstGeom prst="rect">
            <a:avLst/>
          </a:prstGeom>
        </p:spPr>
        <p:txBody>
          <a:bodyPr wrap="square" lIns="91425" tIns="91425" rIns="91425" bIns="91425" anchor="t" anchorCtr="0">
            <a:noAutofit/>
          </a:bodyPr>
          <a:lstStyle/>
          <a:p>
            <a:pPr lvl="0" algn="ctr" rtl="0">
              <a:spcBef>
                <a:spcPts val="0"/>
              </a:spcBef>
              <a:buNone/>
            </a:pPr>
            <a:r>
              <a:rPr lang="en"/>
              <a:t>Community of Practice</a:t>
            </a:r>
          </a:p>
        </p:txBody>
      </p:sp>
      <p:sp>
        <p:nvSpPr>
          <p:cNvPr id="90" name="Shape 90"/>
          <p:cNvSpPr txBox="1"/>
          <p:nvPr/>
        </p:nvSpPr>
        <p:spPr>
          <a:xfrm>
            <a:off x="311700" y="1872625"/>
            <a:ext cx="8520600" cy="30081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b="1" dirty="0"/>
              <a:t>Monthly Network Meetings</a:t>
            </a:r>
          </a:p>
          <a:p>
            <a:pPr lvl="0" rtl="0">
              <a:lnSpc>
                <a:spcPct val="100000"/>
              </a:lnSpc>
              <a:spcBef>
                <a:spcPts val="0"/>
              </a:spcBef>
              <a:spcAft>
                <a:spcPts val="0"/>
              </a:spcAft>
              <a:buNone/>
            </a:pPr>
            <a:endParaRPr lang="en" b="1" dirty="0" smtClean="0"/>
          </a:p>
          <a:p>
            <a:pPr lvl="0" rtl="0">
              <a:lnSpc>
                <a:spcPct val="100000"/>
              </a:lnSpc>
              <a:spcBef>
                <a:spcPts val="0"/>
              </a:spcBef>
              <a:spcAft>
                <a:spcPts val="0"/>
              </a:spcAft>
              <a:buNone/>
            </a:pPr>
            <a:r>
              <a:rPr lang="en" b="1" dirty="0" smtClean="0"/>
              <a:t>Attended </a:t>
            </a:r>
            <a:r>
              <a:rPr lang="en" b="1" dirty="0"/>
              <a:t>the following meetings together:</a:t>
            </a:r>
          </a:p>
          <a:p>
            <a:pPr marL="457200" lvl="0" indent="-228600" rtl="0">
              <a:lnSpc>
                <a:spcPct val="100000"/>
              </a:lnSpc>
              <a:spcBef>
                <a:spcPts val="0"/>
              </a:spcBef>
              <a:spcAft>
                <a:spcPts val="0"/>
              </a:spcAft>
              <a:buChar char="●"/>
            </a:pPr>
            <a:r>
              <a:rPr lang="en" dirty="0"/>
              <a:t>Southern California Higher Education Foster Youth  Consortium Meetings</a:t>
            </a:r>
          </a:p>
          <a:p>
            <a:pPr marL="457200" lvl="0" indent="-228600" rtl="0">
              <a:lnSpc>
                <a:spcPct val="100000"/>
              </a:lnSpc>
              <a:spcBef>
                <a:spcPts val="0"/>
              </a:spcBef>
              <a:spcAft>
                <a:spcPts val="0"/>
              </a:spcAft>
              <a:buChar char="●"/>
            </a:pPr>
            <a:r>
              <a:rPr lang="en" dirty="0"/>
              <a:t>Foster Youth Outcomes Committee Meeting</a:t>
            </a:r>
          </a:p>
          <a:p>
            <a:pPr marL="457200" lvl="0" indent="-228600" rtl="0">
              <a:lnSpc>
                <a:spcPct val="100000"/>
              </a:lnSpc>
              <a:spcBef>
                <a:spcPts val="0"/>
              </a:spcBef>
              <a:spcAft>
                <a:spcPts val="0"/>
              </a:spcAft>
              <a:buChar char="●"/>
            </a:pPr>
            <a:r>
              <a:rPr lang="en" dirty="0"/>
              <a:t>Meeting with Orange County Department of Education representatives</a:t>
            </a:r>
          </a:p>
          <a:p>
            <a:pPr marL="457200" lvl="0" indent="-228600" rtl="0">
              <a:lnSpc>
                <a:spcPct val="100000"/>
              </a:lnSpc>
              <a:spcBef>
                <a:spcPts val="0"/>
              </a:spcBef>
              <a:spcAft>
                <a:spcPts val="0"/>
              </a:spcAft>
              <a:buChar char="●"/>
            </a:pPr>
            <a:r>
              <a:rPr lang="en" dirty="0"/>
              <a:t>Presented at EOPS and FYSI Region 8 meeting</a:t>
            </a:r>
          </a:p>
          <a:p>
            <a:pPr marL="457200" lvl="0" indent="-228600" rtl="0">
              <a:lnSpc>
                <a:spcPct val="100000"/>
              </a:lnSpc>
              <a:spcBef>
                <a:spcPts val="0"/>
              </a:spcBef>
              <a:spcAft>
                <a:spcPts val="0"/>
              </a:spcAft>
              <a:buChar char="●"/>
            </a:pPr>
            <a:r>
              <a:rPr lang="en" dirty="0"/>
              <a:t>Building Bridges for College Success Committee</a:t>
            </a:r>
          </a:p>
          <a:p>
            <a:pPr lvl="0" rtl="0">
              <a:lnSpc>
                <a:spcPct val="100000"/>
              </a:lnSpc>
              <a:spcBef>
                <a:spcPts val="0"/>
              </a:spcBef>
              <a:spcAft>
                <a:spcPts val="0"/>
              </a:spcAft>
              <a:buNone/>
            </a:pPr>
            <a:endParaRPr dirty="0"/>
          </a:p>
          <a:p>
            <a:pPr lvl="0" rtl="0">
              <a:lnSpc>
                <a:spcPct val="115000"/>
              </a:lnSpc>
              <a:spcBef>
                <a:spcPts val="0"/>
              </a:spcBef>
              <a:spcAft>
                <a:spcPts val="1600"/>
              </a:spcAft>
              <a:buNone/>
            </a:pPr>
            <a:endParaRPr b="1" dirty="0"/>
          </a:p>
        </p:txBody>
      </p:sp>
      <p:pic>
        <p:nvPicPr>
          <p:cNvPr id="91" name="Shape 91"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92" name="Shape 92"/>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6" name="TextBox 5"/>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1176075"/>
            <a:ext cx="8520600" cy="441000"/>
          </a:xfrm>
          <a:prstGeom prst="rect">
            <a:avLst/>
          </a:prstGeom>
        </p:spPr>
        <p:txBody>
          <a:bodyPr wrap="square" lIns="91425" tIns="91425" rIns="91425" bIns="91425" anchor="t" anchorCtr="0">
            <a:noAutofit/>
          </a:bodyPr>
          <a:lstStyle/>
          <a:p>
            <a:pPr lvl="0" algn="ctr" rtl="0">
              <a:spcBef>
                <a:spcPts val="0"/>
              </a:spcBef>
              <a:buNone/>
            </a:pPr>
            <a:r>
              <a:rPr lang="en"/>
              <a:t>Community of Practice</a:t>
            </a:r>
          </a:p>
        </p:txBody>
      </p:sp>
      <p:sp>
        <p:nvSpPr>
          <p:cNvPr id="90" name="Shape 90"/>
          <p:cNvSpPr txBox="1"/>
          <p:nvPr/>
        </p:nvSpPr>
        <p:spPr>
          <a:xfrm>
            <a:off x="311700" y="1872625"/>
            <a:ext cx="8520600" cy="3008100"/>
          </a:xfrm>
          <a:prstGeom prst="rect">
            <a:avLst/>
          </a:prstGeom>
          <a:noFill/>
          <a:ln>
            <a:noFill/>
          </a:ln>
        </p:spPr>
        <p:txBody>
          <a:bodyPr wrap="square" lIns="91425" tIns="91425" rIns="91425" bIns="91425" anchor="t" anchorCtr="0">
            <a:noAutofit/>
          </a:bodyPr>
          <a:lstStyle/>
          <a:p>
            <a:pPr lvl="0" rtl="0">
              <a:lnSpc>
                <a:spcPct val="100000"/>
              </a:lnSpc>
              <a:spcBef>
                <a:spcPts val="0"/>
              </a:spcBef>
              <a:spcAft>
                <a:spcPts val="0"/>
              </a:spcAft>
              <a:buNone/>
            </a:pPr>
            <a:endParaRPr dirty="0"/>
          </a:p>
          <a:p>
            <a:pPr lvl="0" rtl="0">
              <a:lnSpc>
                <a:spcPct val="115000"/>
              </a:lnSpc>
              <a:spcBef>
                <a:spcPts val="0"/>
              </a:spcBef>
              <a:spcAft>
                <a:spcPts val="0"/>
              </a:spcAft>
              <a:buNone/>
            </a:pPr>
            <a:r>
              <a:rPr lang="en" b="1" dirty="0"/>
              <a:t>Results:</a:t>
            </a:r>
          </a:p>
          <a:p>
            <a:pPr marL="457200" lvl="0" indent="-228600" rtl="0">
              <a:lnSpc>
                <a:spcPct val="115000"/>
              </a:lnSpc>
              <a:spcBef>
                <a:spcPts val="0"/>
              </a:spcBef>
              <a:spcAft>
                <a:spcPts val="0"/>
              </a:spcAft>
              <a:buChar char="●"/>
            </a:pPr>
            <a:r>
              <a:rPr lang="en" dirty="0"/>
              <a:t>Share how foster youth were being provided services and resources on respective campuses</a:t>
            </a:r>
          </a:p>
          <a:p>
            <a:pPr marL="457200" lvl="0" indent="-228600" rtl="0">
              <a:lnSpc>
                <a:spcPct val="115000"/>
              </a:lnSpc>
              <a:spcBef>
                <a:spcPts val="0"/>
              </a:spcBef>
              <a:spcAft>
                <a:spcPts val="0"/>
              </a:spcAft>
              <a:buChar char="●"/>
            </a:pPr>
            <a:r>
              <a:rPr lang="en" dirty="0"/>
              <a:t>Identified gaps and challenges/barriers foster youth were facing</a:t>
            </a:r>
          </a:p>
          <a:p>
            <a:pPr marL="457200" lvl="0" indent="-228600" rtl="0">
              <a:lnSpc>
                <a:spcPct val="115000"/>
              </a:lnSpc>
              <a:spcBef>
                <a:spcPts val="0"/>
              </a:spcBef>
              <a:spcAft>
                <a:spcPts val="0"/>
              </a:spcAft>
              <a:buChar char="●"/>
            </a:pPr>
            <a:r>
              <a:rPr lang="en" dirty="0"/>
              <a:t>Reviewed current law and policy that affects foster youth (priority registration, Chafee, etc…)</a:t>
            </a:r>
          </a:p>
          <a:p>
            <a:pPr lvl="0" rtl="0">
              <a:lnSpc>
                <a:spcPct val="115000"/>
              </a:lnSpc>
              <a:spcBef>
                <a:spcPts val="0"/>
              </a:spcBef>
              <a:spcAft>
                <a:spcPts val="1600"/>
              </a:spcAft>
              <a:buNone/>
            </a:pPr>
            <a:endParaRPr b="1" dirty="0"/>
          </a:p>
        </p:txBody>
      </p:sp>
      <p:pic>
        <p:nvPicPr>
          <p:cNvPr id="91" name="Shape 91"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92" name="Shape 92"/>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6" name="TextBox 5"/>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extLst>
      <p:ext uri="{BB962C8B-B14F-4D97-AF65-F5344CB8AC3E}">
        <p14:creationId xmlns:p14="http://schemas.microsoft.com/office/powerpoint/2010/main" val="97591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700303" y="743172"/>
            <a:ext cx="8414100" cy="1323000"/>
          </a:xfrm>
          <a:prstGeom prst="rect">
            <a:avLst/>
          </a:prstGeom>
        </p:spPr>
        <p:txBody>
          <a:bodyPr wrap="square" lIns="91425" tIns="91425" rIns="91425" bIns="91425" anchor="t" anchorCtr="0">
            <a:noAutofit/>
          </a:bodyPr>
          <a:lstStyle/>
          <a:p>
            <a:pPr lvl="0" rtl="0">
              <a:spcBef>
                <a:spcPts val="0"/>
              </a:spcBef>
              <a:buNone/>
            </a:pPr>
            <a:r>
              <a:rPr lang="en" dirty="0"/>
              <a:t>Challenges and Barriers of Pipeline</a:t>
            </a:r>
          </a:p>
          <a:p>
            <a:pPr lvl="0" algn="ctr">
              <a:spcBef>
                <a:spcPts val="0"/>
              </a:spcBef>
              <a:buNone/>
            </a:pPr>
            <a:endParaRPr dirty="0"/>
          </a:p>
        </p:txBody>
      </p:sp>
      <p:sp>
        <p:nvSpPr>
          <p:cNvPr id="98" name="Shape 98"/>
          <p:cNvSpPr txBox="1">
            <a:spLocks noGrp="1"/>
          </p:cNvSpPr>
          <p:nvPr>
            <p:ph type="body" idx="1"/>
          </p:nvPr>
        </p:nvSpPr>
        <p:spPr>
          <a:xfrm>
            <a:off x="252900" y="1588900"/>
            <a:ext cx="8520600" cy="31755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r>
              <a:rPr lang="en" sz="1400" dirty="0">
                <a:solidFill>
                  <a:srgbClr val="000000"/>
                </a:solidFill>
                <a:latin typeface="Arial"/>
                <a:ea typeface="Arial"/>
                <a:cs typeface="Arial"/>
                <a:sym typeface="Arial"/>
              </a:rPr>
              <a:t>Admissions</a:t>
            </a:r>
          </a:p>
          <a:p>
            <a:pPr marL="457200" lvl="0" indent="-317500" rtl="0">
              <a:lnSpc>
                <a:spcPct val="100000"/>
              </a:lnSpc>
              <a:spcBef>
                <a:spcPts val="0"/>
              </a:spcBef>
              <a:spcAft>
                <a:spcPts val="0"/>
              </a:spcAft>
              <a:buClr>
                <a:srgbClr val="000000"/>
              </a:buClr>
              <a:buSzPct val="100000"/>
              <a:buFont typeface="Arial"/>
            </a:pPr>
            <a:r>
              <a:rPr lang="en" sz="1400" dirty="0">
                <a:solidFill>
                  <a:srgbClr val="000000"/>
                </a:solidFill>
                <a:latin typeface="Arial"/>
                <a:ea typeface="Arial"/>
                <a:cs typeface="Arial"/>
                <a:sym typeface="Arial"/>
              </a:rPr>
              <a:t>Foster youth not completing CSU Mentor-- now CSU Apply application</a:t>
            </a:r>
          </a:p>
          <a:p>
            <a:pPr marL="457200" lvl="0" indent="-317500" rtl="0">
              <a:lnSpc>
                <a:spcPct val="100000"/>
              </a:lnSpc>
              <a:spcBef>
                <a:spcPts val="0"/>
              </a:spcBef>
              <a:spcAft>
                <a:spcPts val="0"/>
              </a:spcAft>
              <a:buClr>
                <a:srgbClr val="000000"/>
              </a:buClr>
              <a:buSzPct val="100000"/>
              <a:buFont typeface="Arial"/>
            </a:pPr>
            <a:r>
              <a:rPr lang="en" sz="1400" dirty="0">
                <a:solidFill>
                  <a:srgbClr val="000000"/>
                </a:solidFill>
                <a:latin typeface="Arial"/>
                <a:ea typeface="Arial"/>
                <a:cs typeface="Arial"/>
                <a:sym typeface="Arial"/>
              </a:rPr>
              <a:t>Difficulty finding EOP application within CSU application</a:t>
            </a:r>
          </a:p>
          <a:p>
            <a:pPr marL="457200" lvl="0" indent="-317500" rtl="0">
              <a:lnSpc>
                <a:spcPct val="100000"/>
              </a:lnSpc>
              <a:spcBef>
                <a:spcPts val="0"/>
              </a:spcBef>
              <a:spcAft>
                <a:spcPts val="0"/>
              </a:spcAft>
              <a:buClr>
                <a:srgbClr val="000000"/>
              </a:buClr>
              <a:buSzPct val="100000"/>
              <a:buFont typeface="Arial"/>
            </a:pPr>
            <a:r>
              <a:rPr lang="en" sz="1400" dirty="0">
                <a:solidFill>
                  <a:srgbClr val="000000"/>
                </a:solidFill>
                <a:latin typeface="Arial"/>
                <a:ea typeface="Arial"/>
                <a:cs typeface="Arial"/>
                <a:sym typeface="Arial"/>
              </a:rPr>
              <a:t>Application a barrier in itself</a:t>
            </a:r>
          </a:p>
          <a:p>
            <a:pPr marL="457200" lvl="0" indent="-317500" rtl="0">
              <a:lnSpc>
                <a:spcPct val="100000"/>
              </a:lnSpc>
              <a:spcBef>
                <a:spcPts val="0"/>
              </a:spcBef>
              <a:spcAft>
                <a:spcPts val="0"/>
              </a:spcAft>
              <a:buClr>
                <a:srgbClr val="000000"/>
              </a:buClr>
              <a:buSzPct val="100000"/>
              <a:buFont typeface="Arial"/>
            </a:pPr>
            <a:r>
              <a:rPr lang="en" sz="1400" dirty="0">
                <a:solidFill>
                  <a:srgbClr val="000000"/>
                </a:solidFill>
                <a:latin typeface="Arial"/>
                <a:ea typeface="Arial"/>
                <a:cs typeface="Arial"/>
                <a:sym typeface="Arial"/>
              </a:rPr>
              <a:t>Deadlines not clear (multiple deadlines) ex: orientation, transcripts,admission, FAFSA, major advising</a:t>
            </a:r>
          </a:p>
          <a:p>
            <a:pPr lvl="0" rtl="0">
              <a:lnSpc>
                <a:spcPct val="100000"/>
              </a:lnSpc>
              <a:spcBef>
                <a:spcPts val="0"/>
              </a:spcBef>
              <a:spcAft>
                <a:spcPts val="0"/>
              </a:spcAft>
              <a:buNone/>
            </a:pPr>
            <a:endParaRPr sz="1400" dirty="0">
              <a:solidFill>
                <a:srgbClr val="000000"/>
              </a:solidFill>
              <a:latin typeface="Arial"/>
              <a:ea typeface="Arial"/>
              <a:cs typeface="Arial"/>
              <a:sym typeface="Arial"/>
            </a:endParaRPr>
          </a:p>
          <a:p>
            <a:pPr lvl="0" rtl="0">
              <a:lnSpc>
                <a:spcPct val="100000"/>
              </a:lnSpc>
              <a:spcBef>
                <a:spcPts val="0"/>
              </a:spcBef>
              <a:spcAft>
                <a:spcPts val="0"/>
              </a:spcAft>
              <a:buNone/>
            </a:pPr>
            <a:r>
              <a:rPr lang="en" sz="1400" dirty="0">
                <a:solidFill>
                  <a:srgbClr val="000000"/>
                </a:solidFill>
                <a:latin typeface="Arial"/>
                <a:ea typeface="Arial"/>
                <a:cs typeface="Arial"/>
                <a:sym typeface="Arial"/>
              </a:rPr>
              <a:t>FAFSA</a:t>
            </a:r>
          </a:p>
          <a:p>
            <a:pPr marL="457200" lvl="0" indent="-317500" rtl="0">
              <a:lnSpc>
                <a:spcPct val="100000"/>
              </a:lnSpc>
              <a:spcBef>
                <a:spcPts val="0"/>
              </a:spcBef>
              <a:spcAft>
                <a:spcPts val="0"/>
              </a:spcAft>
              <a:buClr>
                <a:srgbClr val="000000"/>
              </a:buClr>
              <a:buSzPct val="100000"/>
              <a:buFont typeface="Arial"/>
            </a:pPr>
            <a:r>
              <a:rPr lang="en" sz="1400" dirty="0">
                <a:solidFill>
                  <a:srgbClr val="000000"/>
                </a:solidFill>
                <a:latin typeface="Arial"/>
                <a:ea typeface="Arial"/>
                <a:cs typeface="Arial"/>
                <a:sym typeface="Arial"/>
              </a:rPr>
              <a:t>Need more education on completing FAFSA application</a:t>
            </a:r>
          </a:p>
          <a:p>
            <a:pPr marL="457200" lvl="0" indent="-317500" rtl="0">
              <a:lnSpc>
                <a:spcPct val="100000"/>
              </a:lnSpc>
              <a:spcBef>
                <a:spcPts val="0"/>
              </a:spcBef>
              <a:spcAft>
                <a:spcPts val="0"/>
              </a:spcAft>
              <a:buClr>
                <a:srgbClr val="000000"/>
              </a:buClr>
              <a:buSzPct val="100000"/>
              <a:buFont typeface="Arial"/>
            </a:pPr>
            <a:r>
              <a:rPr lang="en" sz="1400" dirty="0">
                <a:solidFill>
                  <a:srgbClr val="000000"/>
                </a:solidFill>
                <a:latin typeface="Arial"/>
                <a:ea typeface="Arial"/>
                <a:cs typeface="Arial"/>
                <a:sym typeface="Arial"/>
              </a:rPr>
              <a:t>Determining EFC for students if student is working </a:t>
            </a:r>
          </a:p>
          <a:p>
            <a:pPr lvl="0" rtl="0">
              <a:lnSpc>
                <a:spcPct val="100000"/>
              </a:lnSpc>
              <a:spcBef>
                <a:spcPts val="0"/>
              </a:spcBef>
              <a:spcAft>
                <a:spcPts val="0"/>
              </a:spcAft>
              <a:buNone/>
            </a:pPr>
            <a:endParaRPr sz="1400" dirty="0">
              <a:solidFill>
                <a:srgbClr val="000000"/>
              </a:solidFill>
              <a:latin typeface="Arial"/>
              <a:ea typeface="Arial"/>
              <a:cs typeface="Arial"/>
              <a:sym typeface="Arial"/>
            </a:endParaRPr>
          </a:p>
          <a:p>
            <a:pPr lvl="0" rtl="0">
              <a:lnSpc>
                <a:spcPct val="100000"/>
              </a:lnSpc>
              <a:spcBef>
                <a:spcPts val="0"/>
              </a:spcBef>
              <a:spcAft>
                <a:spcPts val="0"/>
              </a:spcAft>
              <a:buNone/>
            </a:pPr>
            <a:endParaRPr sz="1400" dirty="0">
              <a:solidFill>
                <a:srgbClr val="000000"/>
              </a:solidFill>
              <a:latin typeface="Arial"/>
              <a:ea typeface="Arial"/>
              <a:cs typeface="Arial"/>
              <a:sym typeface="Arial"/>
            </a:endParaRPr>
          </a:p>
          <a:p>
            <a:pPr lvl="0" rtl="0">
              <a:lnSpc>
                <a:spcPct val="100000"/>
              </a:lnSpc>
              <a:spcBef>
                <a:spcPts val="0"/>
              </a:spcBef>
              <a:spcAft>
                <a:spcPts val="0"/>
              </a:spcAft>
              <a:buNone/>
            </a:pPr>
            <a:endParaRPr dirty="0"/>
          </a:p>
        </p:txBody>
      </p:sp>
      <p:pic>
        <p:nvPicPr>
          <p:cNvPr id="99" name="Shape 99" descr="Image result for blueprint for success conference"/>
          <p:cNvPicPr preferRelativeResize="0"/>
          <p:nvPr/>
        </p:nvPicPr>
        <p:blipFill>
          <a:blip r:embed="rId3">
            <a:alphaModFix/>
          </a:blip>
          <a:stretch>
            <a:fillRect/>
          </a:stretch>
        </p:blipFill>
        <p:spPr>
          <a:xfrm>
            <a:off x="143436" y="91122"/>
            <a:ext cx="1819825" cy="798000"/>
          </a:xfrm>
          <a:prstGeom prst="rect">
            <a:avLst/>
          </a:prstGeom>
          <a:noFill/>
          <a:ln>
            <a:noFill/>
          </a:ln>
        </p:spPr>
      </p:pic>
      <p:cxnSp>
        <p:nvCxnSpPr>
          <p:cNvPr id="100" name="Shape 100"/>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6" name="TextBox 5"/>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700303" y="743172"/>
            <a:ext cx="8414100" cy="1323000"/>
          </a:xfrm>
          <a:prstGeom prst="rect">
            <a:avLst/>
          </a:prstGeom>
        </p:spPr>
        <p:txBody>
          <a:bodyPr wrap="square" lIns="91425" tIns="91425" rIns="91425" bIns="91425" anchor="t" anchorCtr="0">
            <a:noAutofit/>
          </a:bodyPr>
          <a:lstStyle/>
          <a:p>
            <a:pPr lvl="0" rtl="0">
              <a:spcBef>
                <a:spcPts val="0"/>
              </a:spcBef>
              <a:buNone/>
            </a:pPr>
            <a:r>
              <a:rPr lang="en" dirty="0"/>
              <a:t>Challenges and Barriers of Pipeline</a:t>
            </a:r>
          </a:p>
          <a:p>
            <a:pPr lvl="0" algn="ctr">
              <a:spcBef>
                <a:spcPts val="0"/>
              </a:spcBef>
              <a:buNone/>
            </a:pPr>
            <a:endParaRPr dirty="0"/>
          </a:p>
        </p:txBody>
      </p:sp>
      <p:sp>
        <p:nvSpPr>
          <p:cNvPr id="98" name="Shape 98"/>
          <p:cNvSpPr txBox="1">
            <a:spLocks noGrp="1"/>
          </p:cNvSpPr>
          <p:nvPr>
            <p:ph type="body" idx="1"/>
          </p:nvPr>
        </p:nvSpPr>
        <p:spPr>
          <a:xfrm>
            <a:off x="252900" y="1588900"/>
            <a:ext cx="8520600" cy="31755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endParaRPr sz="1400" dirty="0">
              <a:solidFill>
                <a:srgbClr val="000000"/>
              </a:solidFill>
              <a:latin typeface="Arial"/>
              <a:ea typeface="Arial"/>
              <a:cs typeface="Arial"/>
              <a:sym typeface="Arial"/>
            </a:endParaRPr>
          </a:p>
          <a:p>
            <a:pPr lvl="0" rtl="0">
              <a:lnSpc>
                <a:spcPct val="100000"/>
              </a:lnSpc>
              <a:spcBef>
                <a:spcPts val="0"/>
              </a:spcBef>
              <a:spcAft>
                <a:spcPts val="0"/>
              </a:spcAft>
              <a:buNone/>
            </a:pPr>
            <a:r>
              <a:rPr lang="en" sz="1400" dirty="0">
                <a:solidFill>
                  <a:srgbClr val="000000"/>
                </a:solidFill>
                <a:latin typeface="Arial"/>
                <a:ea typeface="Arial"/>
                <a:cs typeface="Arial"/>
                <a:sym typeface="Arial"/>
              </a:rPr>
              <a:t>Navigating Campus Environment</a:t>
            </a:r>
          </a:p>
          <a:p>
            <a:pPr marL="457200" lvl="0" indent="-317500" rtl="0">
              <a:lnSpc>
                <a:spcPct val="100000"/>
              </a:lnSpc>
              <a:spcBef>
                <a:spcPts val="0"/>
              </a:spcBef>
              <a:spcAft>
                <a:spcPts val="0"/>
              </a:spcAft>
              <a:buClr>
                <a:srgbClr val="000000"/>
              </a:buClr>
              <a:buSzPct val="100000"/>
              <a:buFont typeface="Arial"/>
            </a:pPr>
            <a:r>
              <a:rPr lang="en" sz="1400" dirty="0">
                <a:solidFill>
                  <a:srgbClr val="000000"/>
                </a:solidFill>
                <a:latin typeface="Arial"/>
                <a:ea typeface="Arial"/>
                <a:cs typeface="Arial"/>
                <a:sym typeface="Arial"/>
              </a:rPr>
              <a:t>Where does student go for foster youth support services?</a:t>
            </a:r>
          </a:p>
          <a:p>
            <a:pPr marL="457200" lvl="0" indent="-317500" rtl="0">
              <a:lnSpc>
                <a:spcPct val="100000"/>
              </a:lnSpc>
              <a:spcBef>
                <a:spcPts val="0"/>
              </a:spcBef>
              <a:spcAft>
                <a:spcPts val="0"/>
              </a:spcAft>
              <a:buClr>
                <a:srgbClr val="000000"/>
              </a:buClr>
              <a:buSzPct val="100000"/>
              <a:buFont typeface="Arial"/>
            </a:pPr>
            <a:r>
              <a:rPr lang="en" sz="1400" dirty="0">
                <a:solidFill>
                  <a:srgbClr val="000000"/>
                </a:solidFill>
                <a:latin typeface="Arial"/>
                <a:ea typeface="Arial"/>
                <a:cs typeface="Arial"/>
                <a:sym typeface="Arial"/>
              </a:rPr>
              <a:t>If not accepted in EOP what are additional options for them?</a:t>
            </a:r>
          </a:p>
          <a:p>
            <a:pPr marL="457200" lvl="0" indent="-317500" rtl="0">
              <a:lnSpc>
                <a:spcPct val="100000"/>
              </a:lnSpc>
              <a:spcBef>
                <a:spcPts val="0"/>
              </a:spcBef>
              <a:spcAft>
                <a:spcPts val="0"/>
              </a:spcAft>
              <a:buClr>
                <a:srgbClr val="000000"/>
              </a:buClr>
              <a:buSzPct val="100000"/>
              <a:buFont typeface="Arial"/>
            </a:pPr>
            <a:r>
              <a:rPr lang="en" sz="1400" dirty="0">
                <a:solidFill>
                  <a:srgbClr val="000000"/>
                </a:solidFill>
                <a:latin typeface="Arial"/>
                <a:ea typeface="Arial"/>
                <a:cs typeface="Arial"/>
                <a:sym typeface="Arial"/>
              </a:rPr>
              <a:t>Who is their support and point of contact when they transfer from the community college?</a:t>
            </a:r>
          </a:p>
          <a:p>
            <a:pPr marL="457200" lvl="0" indent="-317500" rtl="0">
              <a:lnSpc>
                <a:spcPct val="100000"/>
              </a:lnSpc>
              <a:spcBef>
                <a:spcPts val="0"/>
              </a:spcBef>
              <a:spcAft>
                <a:spcPts val="0"/>
              </a:spcAft>
              <a:buClr>
                <a:srgbClr val="000000"/>
              </a:buClr>
              <a:buSzPct val="100000"/>
              <a:buFont typeface="Arial"/>
            </a:pPr>
            <a:r>
              <a:rPr lang="en" sz="1400" dirty="0">
                <a:solidFill>
                  <a:srgbClr val="000000"/>
                </a:solidFill>
                <a:latin typeface="Arial"/>
                <a:ea typeface="Arial"/>
                <a:cs typeface="Arial"/>
                <a:sym typeface="Arial"/>
              </a:rPr>
              <a:t>Verifying foster youth at the community college and four year </a:t>
            </a:r>
          </a:p>
          <a:p>
            <a:pPr lvl="0" rtl="0">
              <a:lnSpc>
                <a:spcPct val="100000"/>
              </a:lnSpc>
              <a:spcBef>
                <a:spcPts val="0"/>
              </a:spcBef>
              <a:spcAft>
                <a:spcPts val="0"/>
              </a:spcAft>
              <a:buNone/>
            </a:pPr>
            <a:endParaRPr sz="1400" dirty="0">
              <a:solidFill>
                <a:srgbClr val="000000"/>
              </a:solidFill>
              <a:latin typeface="Arial"/>
              <a:ea typeface="Arial"/>
              <a:cs typeface="Arial"/>
              <a:sym typeface="Arial"/>
            </a:endParaRPr>
          </a:p>
          <a:p>
            <a:pPr lvl="0" rtl="0">
              <a:lnSpc>
                <a:spcPct val="100000"/>
              </a:lnSpc>
              <a:spcBef>
                <a:spcPts val="0"/>
              </a:spcBef>
              <a:spcAft>
                <a:spcPts val="0"/>
              </a:spcAft>
              <a:buNone/>
            </a:pPr>
            <a:endParaRPr dirty="0"/>
          </a:p>
        </p:txBody>
      </p:sp>
      <p:pic>
        <p:nvPicPr>
          <p:cNvPr id="99" name="Shape 99" descr="Image result for blueprint for success conference"/>
          <p:cNvPicPr preferRelativeResize="0"/>
          <p:nvPr/>
        </p:nvPicPr>
        <p:blipFill>
          <a:blip r:embed="rId3">
            <a:alphaModFix/>
          </a:blip>
          <a:stretch>
            <a:fillRect/>
          </a:stretch>
        </p:blipFill>
        <p:spPr>
          <a:xfrm>
            <a:off x="143436" y="91122"/>
            <a:ext cx="1819825" cy="798000"/>
          </a:xfrm>
          <a:prstGeom prst="rect">
            <a:avLst/>
          </a:prstGeom>
          <a:noFill/>
          <a:ln>
            <a:noFill/>
          </a:ln>
        </p:spPr>
      </p:pic>
      <p:cxnSp>
        <p:nvCxnSpPr>
          <p:cNvPr id="100" name="Shape 100"/>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6" name="TextBox 5"/>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extLst>
      <p:ext uri="{BB962C8B-B14F-4D97-AF65-F5344CB8AC3E}">
        <p14:creationId xmlns:p14="http://schemas.microsoft.com/office/powerpoint/2010/main" val="368956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1117275"/>
            <a:ext cx="8520600" cy="529200"/>
          </a:xfrm>
          <a:prstGeom prst="rect">
            <a:avLst/>
          </a:prstGeom>
        </p:spPr>
        <p:txBody>
          <a:bodyPr wrap="square" lIns="91425" tIns="91425" rIns="91425" bIns="91425" anchor="t" anchorCtr="0">
            <a:noAutofit/>
          </a:bodyPr>
          <a:lstStyle/>
          <a:p>
            <a:pPr lvl="0" algn="ctr" rtl="0">
              <a:spcBef>
                <a:spcPts val="0"/>
              </a:spcBef>
              <a:buNone/>
            </a:pPr>
            <a:r>
              <a:rPr lang="en"/>
              <a:t>Successes and Implication for Practice</a:t>
            </a:r>
          </a:p>
        </p:txBody>
      </p:sp>
      <p:sp>
        <p:nvSpPr>
          <p:cNvPr id="106" name="Shape 106"/>
          <p:cNvSpPr txBox="1">
            <a:spLocks noGrp="1"/>
          </p:cNvSpPr>
          <p:nvPr>
            <p:ph type="body" idx="1"/>
          </p:nvPr>
        </p:nvSpPr>
        <p:spPr>
          <a:xfrm>
            <a:off x="213050" y="1688500"/>
            <a:ext cx="8520600" cy="34551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r>
              <a:rPr lang="en" sz="1400">
                <a:solidFill>
                  <a:srgbClr val="000000"/>
                </a:solidFill>
                <a:latin typeface="Arial"/>
                <a:ea typeface="Arial"/>
                <a:cs typeface="Arial"/>
                <a:sym typeface="Arial"/>
              </a:rPr>
              <a:t>Admissions</a:t>
            </a:r>
          </a:p>
          <a:p>
            <a:pPr marL="457200" lvl="0" indent="-317500" rtl="0">
              <a:lnSpc>
                <a:spcPct val="100000"/>
              </a:lnSpc>
              <a:spcBef>
                <a:spcPts val="0"/>
              </a:spcBef>
              <a:spcAft>
                <a:spcPts val="0"/>
              </a:spcAft>
              <a:buClr>
                <a:srgbClr val="000000"/>
              </a:buClr>
              <a:buSzPct val="100000"/>
              <a:buFont typeface="Arial"/>
            </a:pPr>
            <a:r>
              <a:rPr lang="en" sz="1400" b="1">
                <a:solidFill>
                  <a:srgbClr val="000000"/>
                </a:solidFill>
                <a:latin typeface="Arial"/>
                <a:ea typeface="Arial"/>
                <a:cs typeface="Arial"/>
                <a:sym typeface="Arial"/>
              </a:rPr>
              <a:t>Checklists </a:t>
            </a:r>
          </a:p>
          <a:p>
            <a:pPr marL="914400" lvl="1" indent="-317500" rtl="0">
              <a:lnSpc>
                <a:spcPct val="100000"/>
              </a:lnSpc>
              <a:spcBef>
                <a:spcPts val="0"/>
              </a:spcBef>
              <a:spcAft>
                <a:spcPts val="0"/>
              </a:spcAft>
              <a:buClr>
                <a:srgbClr val="000000"/>
              </a:buClr>
              <a:buSzPct val="100000"/>
              <a:buFont typeface="Arial"/>
            </a:pPr>
            <a:r>
              <a:rPr lang="en">
                <a:solidFill>
                  <a:srgbClr val="000000"/>
                </a:solidFill>
                <a:latin typeface="Arial"/>
                <a:ea typeface="Arial"/>
                <a:cs typeface="Arial"/>
                <a:sym typeface="Arial"/>
              </a:rPr>
              <a:t>OCC and Golden West will be reviewing their checklist to make sure it aligns with CSU checklist.</a:t>
            </a:r>
          </a:p>
          <a:p>
            <a:pPr marL="914400" lvl="1" indent="-228600" rtl="0">
              <a:lnSpc>
                <a:spcPct val="100000"/>
              </a:lnSpc>
              <a:spcBef>
                <a:spcPts val="0"/>
              </a:spcBef>
              <a:spcAft>
                <a:spcPts val="0"/>
              </a:spcAft>
              <a:buClr>
                <a:srgbClr val="000000"/>
              </a:buClr>
              <a:buFont typeface="Arial"/>
            </a:pPr>
            <a:r>
              <a:rPr lang="en">
                <a:solidFill>
                  <a:srgbClr val="000000"/>
                </a:solidFill>
                <a:latin typeface="Arial"/>
                <a:ea typeface="Arial"/>
                <a:cs typeface="Arial"/>
                <a:sym typeface="Arial"/>
              </a:rPr>
              <a:t>CSUF will create an individual checklist specific for transfer to CSUF.</a:t>
            </a:r>
          </a:p>
          <a:p>
            <a:pPr marL="457200" lvl="0" indent="-317500" rtl="0">
              <a:lnSpc>
                <a:spcPct val="100000"/>
              </a:lnSpc>
              <a:spcBef>
                <a:spcPts val="0"/>
              </a:spcBef>
              <a:spcAft>
                <a:spcPts val="0"/>
              </a:spcAft>
              <a:buClr>
                <a:srgbClr val="000000"/>
              </a:buClr>
              <a:buSzPct val="100000"/>
              <a:buFont typeface="Arial"/>
            </a:pPr>
            <a:r>
              <a:rPr lang="en" sz="1400" b="1">
                <a:solidFill>
                  <a:srgbClr val="000000"/>
                </a:solidFill>
                <a:latin typeface="Arial"/>
                <a:ea typeface="Arial"/>
                <a:cs typeface="Arial"/>
                <a:sym typeface="Arial"/>
              </a:rPr>
              <a:t>Workshops</a:t>
            </a:r>
          </a:p>
          <a:p>
            <a:pPr marL="914400" lvl="1" indent="-317500" rtl="0">
              <a:lnSpc>
                <a:spcPct val="100000"/>
              </a:lnSpc>
              <a:spcBef>
                <a:spcPts val="0"/>
              </a:spcBef>
              <a:spcAft>
                <a:spcPts val="0"/>
              </a:spcAft>
              <a:buClr>
                <a:srgbClr val="000000"/>
              </a:buClr>
              <a:buSzPct val="100000"/>
              <a:buFont typeface="Arial"/>
            </a:pPr>
            <a:r>
              <a:rPr lang="en">
                <a:solidFill>
                  <a:srgbClr val="000000"/>
                </a:solidFill>
                <a:latin typeface="Arial"/>
                <a:ea typeface="Arial"/>
                <a:cs typeface="Arial"/>
                <a:sym typeface="Arial"/>
              </a:rPr>
              <a:t>Developing application workshops with OCC and GWC to assist students interested in transferring to CSUF</a:t>
            </a:r>
          </a:p>
          <a:p>
            <a:pPr lvl="0" rtl="0">
              <a:lnSpc>
                <a:spcPct val="100000"/>
              </a:lnSpc>
              <a:spcBef>
                <a:spcPts val="0"/>
              </a:spcBef>
              <a:spcAft>
                <a:spcPts val="0"/>
              </a:spcAft>
              <a:buNone/>
            </a:pPr>
            <a:r>
              <a:rPr lang="en" sz="1400">
                <a:solidFill>
                  <a:srgbClr val="000000"/>
                </a:solidFill>
                <a:latin typeface="Arial"/>
                <a:ea typeface="Arial"/>
                <a:cs typeface="Arial"/>
                <a:sym typeface="Arial"/>
              </a:rPr>
              <a:t>FAFSA</a:t>
            </a:r>
          </a:p>
          <a:p>
            <a:pPr marL="457200" lvl="0" indent="-317500" rtl="0">
              <a:lnSpc>
                <a:spcPct val="100000"/>
              </a:lnSpc>
              <a:spcBef>
                <a:spcPts val="0"/>
              </a:spcBef>
              <a:spcAft>
                <a:spcPts val="0"/>
              </a:spcAft>
              <a:buClr>
                <a:srgbClr val="000000"/>
              </a:buClr>
              <a:buSzPct val="100000"/>
              <a:buFont typeface="Arial"/>
            </a:pPr>
            <a:r>
              <a:rPr lang="en" sz="1400" b="1">
                <a:solidFill>
                  <a:srgbClr val="000000"/>
                </a:solidFill>
                <a:latin typeface="Arial"/>
                <a:ea typeface="Arial"/>
                <a:cs typeface="Arial"/>
                <a:sym typeface="Arial"/>
              </a:rPr>
              <a:t>EFC</a:t>
            </a:r>
          </a:p>
          <a:p>
            <a:pPr marL="914400" lvl="1" indent="-317500" rtl="0">
              <a:lnSpc>
                <a:spcPct val="100000"/>
              </a:lnSpc>
              <a:spcBef>
                <a:spcPts val="0"/>
              </a:spcBef>
              <a:spcAft>
                <a:spcPts val="0"/>
              </a:spcAft>
              <a:buClr>
                <a:srgbClr val="000000"/>
              </a:buClr>
              <a:buSzPct val="100000"/>
              <a:buFont typeface="Arial"/>
            </a:pPr>
            <a:r>
              <a:rPr lang="en">
                <a:solidFill>
                  <a:srgbClr val="000000"/>
                </a:solidFill>
                <a:latin typeface="Arial"/>
                <a:ea typeface="Arial"/>
                <a:cs typeface="Arial"/>
                <a:sym typeface="Arial"/>
              </a:rPr>
              <a:t>CSUF has created a policy with Admissions and Records to provide all incoming foster youth a service indicator to protect the student, regardless of EFC,  from any fees associated with orientation and accepting admission to the University. </a:t>
            </a:r>
          </a:p>
          <a:p>
            <a:pPr marL="914400" lvl="1" indent="-228600" rtl="0">
              <a:lnSpc>
                <a:spcPct val="100000"/>
              </a:lnSpc>
              <a:spcBef>
                <a:spcPts val="0"/>
              </a:spcBef>
              <a:spcAft>
                <a:spcPts val="0"/>
              </a:spcAft>
              <a:buClr>
                <a:srgbClr val="000000"/>
              </a:buClr>
              <a:buFont typeface="Arial"/>
            </a:pPr>
            <a:r>
              <a:rPr lang="en">
                <a:solidFill>
                  <a:srgbClr val="000000"/>
                </a:solidFill>
                <a:latin typeface="Arial"/>
                <a:ea typeface="Arial"/>
                <a:cs typeface="Arial"/>
                <a:sym typeface="Arial"/>
              </a:rPr>
              <a:t>Developing FAFSA application workshops with OCC and GWC to assist students interested in transferring to CSUF</a:t>
            </a:r>
          </a:p>
          <a:p>
            <a:pPr lvl="0" rtl="0">
              <a:lnSpc>
                <a:spcPct val="100000"/>
              </a:lnSpc>
              <a:spcBef>
                <a:spcPts val="0"/>
              </a:spcBef>
              <a:spcAft>
                <a:spcPts val="0"/>
              </a:spcAft>
              <a:buNone/>
            </a:pPr>
            <a:endParaRPr>
              <a:solidFill>
                <a:srgbClr val="000000"/>
              </a:solidFill>
              <a:latin typeface="Arial"/>
              <a:ea typeface="Arial"/>
              <a:cs typeface="Arial"/>
              <a:sym typeface="Arial"/>
            </a:endParaRPr>
          </a:p>
        </p:txBody>
      </p:sp>
      <p:pic>
        <p:nvPicPr>
          <p:cNvPr id="107" name="Shape 107" descr="Image result for blueprint for success conference"/>
          <p:cNvPicPr preferRelativeResize="0"/>
          <p:nvPr/>
        </p:nvPicPr>
        <p:blipFill>
          <a:blip r:embed="rId3">
            <a:alphaModFix/>
          </a:blip>
          <a:stretch>
            <a:fillRect/>
          </a:stretch>
        </p:blipFill>
        <p:spPr>
          <a:xfrm>
            <a:off x="152400" y="152400"/>
            <a:ext cx="1819825" cy="798000"/>
          </a:xfrm>
          <a:prstGeom prst="rect">
            <a:avLst/>
          </a:prstGeom>
          <a:noFill/>
          <a:ln>
            <a:noFill/>
          </a:ln>
        </p:spPr>
      </p:pic>
      <p:cxnSp>
        <p:nvCxnSpPr>
          <p:cNvPr id="108" name="Shape 108"/>
          <p:cNvCxnSpPr/>
          <p:nvPr/>
        </p:nvCxnSpPr>
        <p:spPr>
          <a:xfrm>
            <a:off x="2141575" y="557800"/>
            <a:ext cx="6733500" cy="0"/>
          </a:xfrm>
          <a:prstGeom prst="straightConnector1">
            <a:avLst/>
          </a:prstGeom>
          <a:noFill/>
          <a:ln w="114300" cap="flat" cmpd="sng">
            <a:solidFill>
              <a:schemeClr val="accent3"/>
            </a:solidFill>
            <a:prstDash val="solid"/>
            <a:round/>
            <a:headEnd type="none" w="lg" len="lg"/>
            <a:tailEnd type="none" w="lg" len="lg"/>
          </a:ln>
        </p:spPr>
      </p:cxnSp>
      <p:sp>
        <p:nvSpPr>
          <p:cNvPr id="6" name="TextBox 5"/>
          <p:cNvSpPr txBox="1"/>
          <p:nvPr/>
        </p:nvSpPr>
        <p:spPr>
          <a:xfrm>
            <a:off x="2841813" y="202862"/>
            <a:ext cx="6113930" cy="307777"/>
          </a:xfrm>
          <a:prstGeom prst="rect">
            <a:avLst/>
          </a:prstGeom>
          <a:noFill/>
        </p:spPr>
        <p:txBody>
          <a:bodyPr wrap="square" rtlCol="0">
            <a:spAutoFit/>
          </a:bodyPr>
          <a:lstStyle/>
          <a:p>
            <a:pPr algn="r"/>
            <a:r>
              <a:rPr lang="en" dirty="0">
                <a:latin typeface="Cambria"/>
                <a:ea typeface="Cambria"/>
                <a:cs typeface="Cambria"/>
                <a:sym typeface="Cambria"/>
              </a:rPr>
              <a:t>Orange County  Network: Collaborating to Support Foster Youth Success</a:t>
            </a:r>
            <a:endParaRPr lang="en-US" dirty="0"/>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1246</Words>
  <Application>Microsoft Macintosh PowerPoint</Application>
  <PresentationFormat>On-screen Show (16:9)</PresentationFormat>
  <Paragraphs>166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Cambria</vt:lpstr>
      <vt:lpstr>Alfa Slab One</vt:lpstr>
      <vt:lpstr>Arial</vt:lpstr>
      <vt:lpstr>Proxima Nova</vt:lpstr>
      <vt:lpstr>Calibri</vt:lpstr>
      <vt:lpstr>Gameday</vt:lpstr>
      <vt:lpstr>Orange County  Network: Collaborating to Support Foster Youth Success  Orange Coast College, Golden West College, CSU Fullerton </vt:lpstr>
      <vt:lpstr>Purpose</vt:lpstr>
      <vt:lpstr>Agenda</vt:lpstr>
      <vt:lpstr>Institutional Context</vt:lpstr>
      <vt:lpstr>Community of Practice</vt:lpstr>
      <vt:lpstr>Community of Practice</vt:lpstr>
      <vt:lpstr>Challenges and Barriers of Pipeline </vt:lpstr>
      <vt:lpstr>Challenges and Barriers of Pipeline </vt:lpstr>
      <vt:lpstr>Successes and Implication for Practice</vt:lpstr>
      <vt:lpstr>Successes and Implication for Practice</vt:lpstr>
      <vt:lpstr>Successes and Implication for Practice</vt:lpstr>
      <vt:lpstr>Campus Based Foster Youth Advocacy Programs</vt:lpstr>
      <vt:lpstr>Tools and Strategies to Implement</vt:lpstr>
      <vt:lpstr>Advice</vt:lpstr>
      <vt:lpstr>PowerPoint Presentation</vt:lpstr>
      <vt:lpstr>Campus Contacts</vt:lpstr>
      <vt:lpstr>Questions?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County  Network: Collaborating to Support Foster Youth Success  Orange Coast College, Golden West College, CSU Fullerton</dc:title>
  <dc:creator>Ridley, Gabrielle</dc:creator>
  <cp:lastModifiedBy>Deborah Raucher</cp:lastModifiedBy>
  <cp:revision>9</cp:revision>
  <dcterms:modified xsi:type="dcterms:W3CDTF">2017-09-16T14:39:35Z</dcterms:modified>
</cp:coreProperties>
</file>