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44"/>
  </p:notesMasterIdLst>
  <p:handoutMasterIdLst>
    <p:handoutMasterId r:id="rId45"/>
  </p:handoutMasterIdLst>
  <p:sldIdLst>
    <p:sldId id="411" r:id="rId2"/>
    <p:sldId id="414" r:id="rId3"/>
    <p:sldId id="373" r:id="rId4"/>
    <p:sldId id="374" r:id="rId5"/>
    <p:sldId id="375" r:id="rId6"/>
    <p:sldId id="422" r:id="rId7"/>
    <p:sldId id="424" r:id="rId8"/>
    <p:sldId id="426" r:id="rId9"/>
    <p:sldId id="376" r:id="rId10"/>
    <p:sldId id="377" r:id="rId11"/>
    <p:sldId id="443" r:id="rId12"/>
    <p:sldId id="450" r:id="rId13"/>
    <p:sldId id="452" r:id="rId14"/>
    <p:sldId id="451" r:id="rId15"/>
    <p:sldId id="445" r:id="rId16"/>
    <p:sldId id="446" r:id="rId17"/>
    <p:sldId id="384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5" r:id="rId26"/>
    <p:sldId id="437" r:id="rId27"/>
    <p:sldId id="440" r:id="rId28"/>
    <p:sldId id="441" r:id="rId29"/>
    <p:sldId id="442" r:id="rId30"/>
    <p:sldId id="438" r:id="rId31"/>
    <p:sldId id="439" r:id="rId32"/>
    <p:sldId id="453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e communications" initials="ic" lastIdx="29" clrIdx="0">
    <p:extLst/>
  </p:cmAuthor>
  <p:cmAuthor id="2" name="Genevieve Sublette" initials="GS" lastIdx="2" clrIdx="1">
    <p:extLst/>
  </p:cmAuthor>
  <p:cmAuthor id="3" name="Lilia Granillo" initials="LG" lastIdx="31" clrIdx="2"/>
  <p:cmAuthor id="4" name="Torres-Garcia, Adrianna" initials="ATG" lastIdx="1" clrIdx="3"/>
  <p:cmAuthor id="5" name="Anthony User" initials="AU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CCFF"/>
    <a:srgbClr val="3399FF"/>
    <a:srgbClr val="0066FF"/>
    <a:srgbClr val="000000"/>
    <a:srgbClr val="AA3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2" autoAdjust="0"/>
    <p:restoredTop sz="50000" autoAdjust="0"/>
  </p:normalViewPr>
  <p:slideViewPr>
    <p:cSldViewPr snapToGrid="0">
      <p:cViewPr>
        <p:scale>
          <a:sx n="120" d="100"/>
          <a:sy n="120" d="100"/>
        </p:scale>
        <p:origin x="-1480" y="-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5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3240" y="-114"/>
      </p:cViewPr>
      <p:guideLst>
        <p:guide orient="horz" pos="2957"/>
        <p:guide pos="2237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ssa06a\calyouth_shared$\SPECIAL%20TOPIC%20BRIEFS%20&amp;%20PUBLICATIONS\BRIEFS\COLLEGE%20MATCH%20AND%20ED%20PREPAREDNESS%20(W2%20YOUTH%20W2%20CWER)\Figures%20for%20Memo_7.17.1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ssa06a\calyouth_shared$\SPECIAL%20TOPIC%20BRIEFS%20&amp;%20PUBLICATIONS\BRIEFS\COLLEGE%20MATCH%20AND%20ED%20PREPAREDNESS%20(W2%20YOUTH%20W2%20CWER)\Figures%20for%20Memo_7.17.1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ssa06a\calyouth_shared$\SPECIAL%20TOPIC%20BRIEFS%20&amp;%20PUBLICATIONS\BRIEFS\COLLEGE%20MATCH%20AND%20ED%20PREPAREDNESS%20(W2%20YOUTH%20W2%20CWER)\Figures%20for%20Memo_7.17.17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ssa06a\calyouth_shared$\SPECIAL%20TOPIC%20BRIEFS%20&amp;%20PUBLICATIONS\BRIEFS\PREDICTORS%20OF%20W2%20ED%20ATTAIMENT%20(W1,2%20YOUTH%20&amp;%20CWS)\Report\Figur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ssa06a\calyouth_shared$\SPECIAL%20TOPIC%20BRIEFS%20&amp;%20PUBLICATIONS\BRIEFS\PREDICTORS%20OF%20W2%20ED%20ATTAIMENT%20(W1,2%20YOUTH%20&amp;%20CWS)\Report\Figur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/C:\Users\nokpych\AppData\Local\Microsoft\Windows\Temporary%20Internet%20Files\Content.Outlook\6V0UFJNL\Figures%20for%20manuscri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'Figs 1 &amp; 2'!$A$2:$A$5</c:f>
              <c:strCache>
                <c:ptCount val="4"/>
                <c:pt idx="0">
                  <c:v>not prepared (n=10)</c:v>
                </c:pt>
                <c:pt idx="1">
                  <c:v>somewhat prepared (n=92)</c:v>
                </c:pt>
                <c:pt idx="2">
                  <c:v>prepared (n=150)</c:v>
                </c:pt>
                <c:pt idx="3">
                  <c:v>very prepared (n=171)</c:v>
                </c:pt>
              </c:strCache>
            </c:strRef>
          </c:cat>
          <c:val>
            <c:numRef>
              <c:f>'Figs 1 &amp; 2'!$B$2:$B$5</c:f>
              <c:numCache>
                <c:formatCode>0%</c:formatCode>
                <c:ptCount val="4"/>
                <c:pt idx="0">
                  <c:v>0.021</c:v>
                </c:pt>
                <c:pt idx="1">
                  <c:v>0.194</c:v>
                </c:pt>
                <c:pt idx="2">
                  <c:v>0.374</c:v>
                </c:pt>
                <c:pt idx="3">
                  <c:v>0.408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'Figs 1 &amp; 2'!$A$8:$A$13</c:f>
              <c:strCache>
                <c:ptCount val="6"/>
                <c:pt idx="0">
                  <c:v>not prepared (n=60)</c:v>
                </c:pt>
                <c:pt idx="1">
                  <c:v>somewhat prepared (n=179)</c:v>
                </c:pt>
                <c:pt idx="2">
                  <c:v>prepared (n=119)</c:v>
                </c:pt>
                <c:pt idx="3">
                  <c:v>very prepared (n=88)</c:v>
                </c:pt>
                <c:pt idx="4">
                  <c:v>no plan to continue education (n=31)</c:v>
                </c:pt>
                <c:pt idx="5">
                  <c:v>don't know (n=15)</c:v>
                </c:pt>
              </c:strCache>
            </c:strRef>
          </c:cat>
          <c:val>
            <c:numRef>
              <c:f>'Figs 1 &amp; 2'!$B$8:$B$13</c:f>
              <c:numCache>
                <c:formatCode>0%</c:formatCode>
                <c:ptCount val="6"/>
                <c:pt idx="0">
                  <c:v>0.112</c:v>
                </c:pt>
                <c:pt idx="1">
                  <c:v>0.347</c:v>
                </c:pt>
                <c:pt idx="2">
                  <c:v>0.261</c:v>
                </c:pt>
                <c:pt idx="3">
                  <c:v>0.186</c:v>
                </c:pt>
                <c:pt idx="4">
                  <c:v>0.058</c:v>
                </c:pt>
                <c:pt idx="5">
                  <c:v>0.035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28575"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28575"/>
            </c:spPr>
          </c:dPt>
          <c:dPt>
            <c:idx val="1"/>
            <c:invertIfNegative val="0"/>
            <c:bubble3D val="0"/>
            <c:spPr>
              <a:solidFill>
                <a:srgbClr val="3399FF"/>
              </a:solidFill>
              <a:ln w="28575"/>
            </c:spPr>
          </c:dPt>
          <c:dPt>
            <c:idx val="2"/>
            <c:invertIfNegative val="0"/>
            <c:bubble3D val="0"/>
            <c:spPr>
              <a:solidFill>
                <a:srgbClr val="99CCFF"/>
              </a:solidFill>
              <a:ln w="28575"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38100"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575"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28575"/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3'!$A$2:$A$8</c:f>
              <c:strCache>
                <c:ptCount val="7"/>
                <c:pt idx="0">
                  <c:v>Youth 3 higher than CW </c:v>
                </c:pt>
                <c:pt idx="1">
                  <c:v>Youth 2 higher than CW </c:v>
                </c:pt>
                <c:pt idx="2">
                  <c:v>Youth 1 higher than CW </c:v>
                </c:pt>
                <c:pt idx="3">
                  <c:v>Youth CW agree </c:v>
                </c:pt>
                <c:pt idx="4">
                  <c:v>CW 1 higher than youth </c:v>
                </c:pt>
                <c:pt idx="5">
                  <c:v>CW 2 higher than youth </c:v>
                </c:pt>
                <c:pt idx="6">
                  <c:v>CW 3 higher than youth</c:v>
                </c:pt>
              </c:strCache>
            </c:strRef>
          </c:cat>
          <c:val>
            <c:numRef>
              <c:f>'Fig 3'!$B$2:$B$8</c:f>
              <c:numCache>
                <c:formatCode>0%</c:formatCode>
                <c:ptCount val="7"/>
                <c:pt idx="0">
                  <c:v>0.05</c:v>
                </c:pt>
                <c:pt idx="1">
                  <c:v>0.16</c:v>
                </c:pt>
                <c:pt idx="2">
                  <c:v>0.274</c:v>
                </c:pt>
                <c:pt idx="3">
                  <c:v>0.325</c:v>
                </c:pt>
                <c:pt idx="4">
                  <c:v>0.141</c:v>
                </c:pt>
                <c:pt idx="5">
                  <c:v>0.049</c:v>
                </c:pt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46407680"/>
        <c:axId val="-1399148864"/>
      </c:barChart>
      <c:catAx>
        <c:axId val="-144640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399148864"/>
        <c:crosses val="autoZero"/>
        <c:auto val="1"/>
        <c:lblAlgn val="ctr"/>
        <c:lblOffset val="100"/>
        <c:noMultiLvlLbl val="0"/>
      </c:catAx>
      <c:valAx>
        <c:axId val="-13991488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446407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Proportion Enrolled in College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Sheet1!$B$40</c:f>
              <c:strCache>
                <c:ptCount val="1"/>
                <c:pt idx="0">
                  <c:v>College Entry                                                          (n = 711)</c:v>
                </c:pt>
              </c:strCache>
            </c:strRef>
          </c:cat>
          <c:val>
            <c:numRef>
              <c:f>Sheet1!$B$41</c:f>
              <c:numCache>
                <c:formatCode>0.0%</c:formatCode>
                <c:ptCount val="1"/>
                <c:pt idx="0">
                  <c:v>0.548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46532224"/>
        <c:axId val="-1446572560"/>
      </c:barChart>
      <c:catAx>
        <c:axId val="-144653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6572560"/>
        <c:crosses val="autoZero"/>
        <c:auto val="1"/>
        <c:lblAlgn val="ctr"/>
        <c:lblOffset val="100"/>
        <c:noMultiLvlLbl val="0"/>
      </c:catAx>
      <c:valAx>
        <c:axId val="-1446572560"/>
        <c:scaling>
          <c:orientation val="minMax"/>
          <c:max val="1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65322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Among college students, type</a:t>
            </a:r>
            <a:r>
              <a:rPr lang="en-US" baseline="0" dirty="0" smtClean="0"/>
              <a:t> of college attended </a:t>
            </a:r>
            <a:endParaRPr lang="en-US" dirty="0"/>
          </a:p>
        </c:rich>
      </c:tx>
      <c:overlay val="0"/>
    </c:title>
    <c:autoTitleDeleted val="0"/>
    <c:view3D>
      <c:rotX val="30"/>
      <c:rotY val="18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Sheet1!$A$21:$A$22</c:f>
              <c:strCache>
                <c:ptCount val="2"/>
                <c:pt idx="0">
                  <c:v>2-year college</c:v>
                </c:pt>
                <c:pt idx="1">
                  <c:v>4-year college</c:v>
                </c:pt>
              </c:strCache>
            </c:strRef>
          </c:cat>
          <c:val>
            <c:numRef>
              <c:f>Sheet1!$B$21:$B$22</c:f>
              <c:numCache>
                <c:formatCode>0.0%</c:formatCode>
                <c:ptCount val="2"/>
                <c:pt idx="0">
                  <c:v>0.848</c:v>
                </c:pt>
                <c:pt idx="1">
                  <c:v>0.152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Type of institutional agents</a:t>
            </a:r>
            <a:r>
              <a:rPr lang="en-US" baseline="0" dirty="0" smtClean="0"/>
              <a:t> (n=510) nominated by foster youth at age 17 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Sheet1!$A$3:$A$9</c:f>
              <c:strCache>
                <c:ptCount val="7"/>
                <c:pt idx="0">
                  <c:v>Nonrelative foster parent</c:v>
                </c:pt>
                <c:pt idx="1">
                  <c:v>Caseworker</c:v>
                </c:pt>
                <c:pt idx="2">
                  <c:v>Teacher</c:v>
                </c:pt>
                <c:pt idx="3">
                  <c:v>School Counselor</c:v>
                </c:pt>
                <c:pt idx="4">
                  <c:v>Mentor</c:v>
                </c:pt>
                <c:pt idx="5">
                  <c:v>Therapist</c:v>
                </c:pt>
                <c:pt idx="6">
                  <c:v>Other Professional</c:v>
                </c:pt>
              </c:strCache>
            </c:strRef>
          </c:cat>
          <c:val>
            <c:numRef>
              <c:f>Sheet1!$B$3:$B$9</c:f>
              <c:numCache>
                <c:formatCode>0.0%</c:formatCode>
                <c:ptCount val="7"/>
                <c:pt idx="0">
                  <c:v>0.492</c:v>
                </c:pt>
                <c:pt idx="1">
                  <c:v>0.1483</c:v>
                </c:pt>
                <c:pt idx="2">
                  <c:v>0.0624</c:v>
                </c:pt>
                <c:pt idx="3">
                  <c:v>0.0193</c:v>
                </c:pt>
                <c:pt idx="4">
                  <c:v>0.0928</c:v>
                </c:pt>
                <c:pt idx="5">
                  <c:v>0.0829</c:v>
                </c:pt>
                <c:pt idx="6">
                  <c:v>0.1022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D6A29-3111-4CD5-A224-D4B858F04316}" type="doc">
      <dgm:prSet loTypeId="urn:microsoft.com/office/officeart/2005/8/layout/cycle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5B60A7-18C0-465F-A8D5-CB391FC3FE3B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Research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EE26C08-837A-4E3F-8911-2868BC9C1366}" type="parTrans" cxnId="{681FBA97-1F47-4A4B-A87A-B5D1F6A96FE5}">
      <dgm:prSet/>
      <dgm:spPr/>
      <dgm:t>
        <a:bodyPr/>
        <a:lstStyle/>
        <a:p>
          <a:endParaRPr lang="en-US"/>
        </a:p>
      </dgm:t>
    </dgm:pt>
    <dgm:pt modelId="{CC780594-5472-4CCA-A787-D4E46A779E8D}" type="sibTrans" cxnId="{681FBA97-1F47-4A4B-A87A-B5D1F6A96FE5}">
      <dgm:prSet/>
      <dgm:spPr/>
      <dgm:t>
        <a:bodyPr/>
        <a:lstStyle/>
        <a:p>
          <a:endParaRPr lang="en-US"/>
        </a:p>
      </dgm:t>
    </dgm:pt>
    <dgm:pt modelId="{611BA74B-34A3-488F-8B0C-CEAB5EC53E88}">
      <dgm:prSet phldrT="[Text]" custT="1"/>
      <dgm:spPr/>
      <dgm:t>
        <a:bodyPr/>
        <a:lstStyle/>
        <a:p>
          <a:r>
            <a:rPr lang="en-US" sz="1600" dirty="0">
              <a:solidFill>
                <a:schemeClr val="tx1">
                  <a:lumMod val="65000"/>
                  <a:lumOff val="35000"/>
                </a:schemeClr>
              </a:solidFill>
            </a:rPr>
            <a:t>Share with </a:t>
          </a: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foundations/</a:t>
          </a:r>
          <a:b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policymakers/</a:t>
          </a:r>
          <a:b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advocates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918F61C-FAA8-480E-A9A7-321971E25748}" type="parTrans" cxnId="{C8D4FD50-65DA-449A-B54D-EDD5E1BB0F17}">
      <dgm:prSet/>
      <dgm:spPr/>
      <dgm:t>
        <a:bodyPr/>
        <a:lstStyle/>
        <a:p>
          <a:endParaRPr lang="en-US"/>
        </a:p>
      </dgm:t>
    </dgm:pt>
    <dgm:pt modelId="{8EE2EAB2-EC13-4857-A8DA-67A51CE5DAF8}" type="sibTrans" cxnId="{C8D4FD50-65DA-449A-B54D-EDD5E1BB0F17}">
      <dgm:prSet/>
      <dgm:spPr/>
      <dgm:t>
        <a:bodyPr/>
        <a:lstStyle/>
        <a:p>
          <a:endParaRPr lang="en-US"/>
        </a:p>
      </dgm:t>
    </dgm:pt>
    <dgm:pt modelId="{D0969D0F-3022-46D6-B238-C56581020CFD}">
      <dgm:prSet phldrT="[Text]" custT="1"/>
      <dgm:spPr/>
      <dgm:t>
        <a:bodyPr/>
        <a:lstStyle/>
        <a:p>
          <a:r>
            <a:rPr lang="en-US" sz="1600" dirty="0">
              <a:solidFill>
                <a:schemeClr val="tx1">
                  <a:lumMod val="65000"/>
                  <a:lumOff val="35000"/>
                </a:schemeClr>
              </a:solidFill>
            </a:rPr>
            <a:t>Improve </a:t>
          </a: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programs and services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662A995-830A-4C09-9FCB-C241E3D4A4A2}" type="parTrans" cxnId="{926A32DA-0AB6-4E2D-A9E7-E06E3520297E}">
      <dgm:prSet/>
      <dgm:spPr/>
      <dgm:t>
        <a:bodyPr/>
        <a:lstStyle/>
        <a:p>
          <a:endParaRPr lang="en-US"/>
        </a:p>
      </dgm:t>
    </dgm:pt>
    <dgm:pt modelId="{2427D840-D831-46BB-BF9D-1D45F3D91A74}" type="sibTrans" cxnId="{926A32DA-0AB6-4E2D-A9E7-E06E3520297E}">
      <dgm:prSet/>
      <dgm:spPr/>
      <dgm:t>
        <a:bodyPr/>
        <a:lstStyle/>
        <a:p>
          <a:endParaRPr lang="en-US"/>
        </a:p>
      </dgm:t>
    </dgm:pt>
    <dgm:pt modelId="{83EDE502-BE25-4780-830A-90363101B9B3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Outreach to youth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A31CAEE-9F1E-4953-841D-F9F9E63FF519}" type="parTrans" cxnId="{399CDDBB-D145-4A61-AA77-0257287B5BFA}">
      <dgm:prSet/>
      <dgm:spPr/>
      <dgm:t>
        <a:bodyPr/>
        <a:lstStyle/>
        <a:p>
          <a:endParaRPr lang="en-US"/>
        </a:p>
      </dgm:t>
    </dgm:pt>
    <dgm:pt modelId="{290C0D2A-50E2-47F6-8BC4-2ABD57462C6E}" type="sibTrans" cxnId="{399CDDBB-D145-4A61-AA77-0257287B5BFA}">
      <dgm:prSet/>
      <dgm:spPr/>
      <dgm:t>
        <a:bodyPr/>
        <a:lstStyle/>
        <a:p>
          <a:endParaRPr lang="en-US"/>
        </a:p>
      </dgm:t>
    </dgm:pt>
    <dgm:pt modelId="{E2A35774-B172-47A2-B5C6-4C9413C87A3D}" type="pres">
      <dgm:prSet presAssocID="{9F7D6A29-3111-4CD5-A224-D4B858F043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65F79-30F6-4EF9-A35E-699BAB8CCAD5}" type="pres">
      <dgm:prSet presAssocID="{095B60A7-18C0-465F-A8D5-CB391FC3FE3B}" presName="dummy" presStyleCnt="0"/>
      <dgm:spPr/>
    </dgm:pt>
    <dgm:pt modelId="{0151B4C1-5AEF-4230-9C56-6082504FCDFA}" type="pres">
      <dgm:prSet presAssocID="{095B60A7-18C0-465F-A8D5-CB391FC3FE3B}" presName="node" presStyleLbl="revTx" presStyleIdx="0" presStyleCnt="4" custScaleX="110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67BEC-F115-463B-8AA0-2DD1621641F4}" type="pres">
      <dgm:prSet presAssocID="{CC780594-5472-4CCA-A787-D4E46A779E8D}" presName="sibTrans" presStyleLbl="node1" presStyleIdx="0" presStyleCnt="4" custLinFactNeighborX="-1433" custLinFactNeighborY="-3345"/>
      <dgm:spPr/>
      <dgm:t>
        <a:bodyPr/>
        <a:lstStyle/>
        <a:p>
          <a:endParaRPr lang="en-US"/>
        </a:p>
      </dgm:t>
    </dgm:pt>
    <dgm:pt modelId="{CDCB5A94-2CAD-4BF6-850C-2B9A82D46B61}" type="pres">
      <dgm:prSet presAssocID="{83EDE502-BE25-4780-830A-90363101B9B3}" presName="dummy" presStyleCnt="0"/>
      <dgm:spPr/>
    </dgm:pt>
    <dgm:pt modelId="{6625662A-B12F-4F67-BBD0-181B37933957}" type="pres">
      <dgm:prSet presAssocID="{83EDE502-BE25-4780-830A-90363101B9B3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71861-6D8D-4CE6-ABD7-B752B3CD0E6A}" type="pres">
      <dgm:prSet presAssocID="{290C0D2A-50E2-47F6-8BC4-2ABD57462C6E}" presName="sibTrans" presStyleLbl="node1" presStyleIdx="1" presStyleCnt="4"/>
      <dgm:spPr/>
      <dgm:t>
        <a:bodyPr/>
        <a:lstStyle/>
        <a:p>
          <a:endParaRPr lang="en-US"/>
        </a:p>
      </dgm:t>
    </dgm:pt>
    <dgm:pt modelId="{8D34CF52-9EBC-4B1E-B6B4-35D4A711BD2B}" type="pres">
      <dgm:prSet presAssocID="{611BA74B-34A3-488F-8B0C-CEAB5EC53E88}" presName="dummy" presStyleCnt="0"/>
      <dgm:spPr/>
    </dgm:pt>
    <dgm:pt modelId="{2A702E8B-08F7-457E-89BF-04CED6D243CD}" type="pres">
      <dgm:prSet presAssocID="{611BA74B-34A3-488F-8B0C-CEAB5EC53E88}" presName="node" presStyleLbl="revTx" presStyleIdx="2" presStyleCnt="4" custScaleX="12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25E18-DFBE-4ADD-A198-68536CC98DEC}" type="pres">
      <dgm:prSet presAssocID="{8EE2EAB2-EC13-4857-A8DA-67A51CE5DAF8}" presName="sibTrans" presStyleLbl="node1" presStyleIdx="2" presStyleCnt="4"/>
      <dgm:spPr/>
      <dgm:t>
        <a:bodyPr/>
        <a:lstStyle/>
        <a:p>
          <a:endParaRPr lang="en-US"/>
        </a:p>
      </dgm:t>
    </dgm:pt>
    <dgm:pt modelId="{27B58325-819D-4960-BD43-04D3E4A7EE52}" type="pres">
      <dgm:prSet presAssocID="{D0969D0F-3022-46D6-B238-C56581020CFD}" presName="dummy" presStyleCnt="0"/>
      <dgm:spPr/>
    </dgm:pt>
    <dgm:pt modelId="{55C50FE7-243F-487B-99EB-1F8572260392}" type="pres">
      <dgm:prSet presAssocID="{D0969D0F-3022-46D6-B238-C56581020CFD}" presName="node" presStyleLbl="revTx" presStyleIdx="3" presStyleCnt="4" custScaleX="118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C65BB-270C-4E45-85F6-40C7F3B25DC6}" type="pres">
      <dgm:prSet presAssocID="{2427D840-D831-46BB-BF9D-1D45F3D91A74}" presName="sibTrans" presStyleLbl="node1" presStyleIdx="3" presStyleCnt="4" custLinFactNeighborX="2671" custLinFactNeighborY="5757"/>
      <dgm:spPr/>
      <dgm:t>
        <a:bodyPr/>
        <a:lstStyle/>
        <a:p>
          <a:endParaRPr lang="en-US"/>
        </a:p>
      </dgm:t>
    </dgm:pt>
  </dgm:ptLst>
  <dgm:cxnLst>
    <dgm:cxn modelId="{2917A791-12CD-FB48-BB92-994520EC1DFC}" type="presOf" srcId="{611BA74B-34A3-488F-8B0C-CEAB5EC53E88}" destId="{2A702E8B-08F7-457E-89BF-04CED6D243CD}" srcOrd="0" destOrd="0" presId="urn:microsoft.com/office/officeart/2005/8/layout/cycle1"/>
    <dgm:cxn modelId="{66293B5A-D4A4-114B-9837-DC0A7276E645}" type="presOf" srcId="{9F7D6A29-3111-4CD5-A224-D4B858F04316}" destId="{E2A35774-B172-47A2-B5C6-4C9413C87A3D}" srcOrd="0" destOrd="0" presId="urn:microsoft.com/office/officeart/2005/8/layout/cycle1"/>
    <dgm:cxn modelId="{9734B604-C93D-7640-959B-8887DD971565}" type="presOf" srcId="{095B60A7-18C0-465F-A8D5-CB391FC3FE3B}" destId="{0151B4C1-5AEF-4230-9C56-6082504FCDFA}" srcOrd="0" destOrd="0" presId="urn:microsoft.com/office/officeart/2005/8/layout/cycle1"/>
    <dgm:cxn modelId="{40788B9A-7FE6-FE42-A32F-7CFF7F79B300}" type="presOf" srcId="{83EDE502-BE25-4780-830A-90363101B9B3}" destId="{6625662A-B12F-4F67-BBD0-181B37933957}" srcOrd="0" destOrd="0" presId="urn:microsoft.com/office/officeart/2005/8/layout/cycle1"/>
    <dgm:cxn modelId="{FCC77EF1-39DD-FF4A-BCB1-8A85AB45CEFD}" type="presOf" srcId="{2427D840-D831-46BB-BF9D-1D45F3D91A74}" destId="{43EC65BB-270C-4E45-85F6-40C7F3B25DC6}" srcOrd="0" destOrd="0" presId="urn:microsoft.com/office/officeart/2005/8/layout/cycle1"/>
    <dgm:cxn modelId="{681FBA97-1F47-4A4B-A87A-B5D1F6A96FE5}" srcId="{9F7D6A29-3111-4CD5-A224-D4B858F04316}" destId="{095B60A7-18C0-465F-A8D5-CB391FC3FE3B}" srcOrd="0" destOrd="0" parTransId="{FEE26C08-837A-4E3F-8911-2868BC9C1366}" sibTransId="{CC780594-5472-4CCA-A787-D4E46A779E8D}"/>
    <dgm:cxn modelId="{E2E6883D-F938-8D4F-B714-F1CF3F048CD0}" type="presOf" srcId="{D0969D0F-3022-46D6-B238-C56581020CFD}" destId="{55C50FE7-243F-487B-99EB-1F8572260392}" srcOrd="0" destOrd="0" presId="urn:microsoft.com/office/officeart/2005/8/layout/cycle1"/>
    <dgm:cxn modelId="{926A32DA-0AB6-4E2D-A9E7-E06E3520297E}" srcId="{9F7D6A29-3111-4CD5-A224-D4B858F04316}" destId="{D0969D0F-3022-46D6-B238-C56581020CFD}" srcOrd="3" destOrd="0" parTransId="{C662A995-830A-4C09-9FCB-C241E3D4A4A2}" sibTransId="{2427D840-D831-46BB-BF9D-1D45F3D91A74}"/>
    <dgm:cxn modelId="{381B709D-6A56-5D40-8D8C-03CECC11EBB1}" type="presOf" srcId="{CC780594-5472-4CCA-A787-D4E46A779E8D}" destId="{09367BEC-F115-463B-8AA0-2DD1621641F4}" srcOrd="0" destOrd="0" presId="urn:microsoft.com/office/officeart/2005/8/layout/cycle1"/>
    <dgm:cxn modelId="{C8D4FD50-65DA-449A-B54D-EDD5E1BB0F17}" srcId="{9F7D6A29-3111-4CD5-A224-D4B858F04316}" destId="{611BA74B-34A3-488F-8B0C-CEAB5EC53E88}" srcOrd="2" destOrd="0" parTransId="{D918F61C-FAA8-480E-A9A7-321971E25748}" sibTransId="{8EE2EAB2-EC13-4857-A8DA-67A51CE5DAF8}"/>
    <dgm:cxn modelId="{A1FE3A73-2F6B-AE46-9AB9-EF6C832F6360}" type="presOf" srcId="{8EE2EAB2-EC13-4857-A8DA-67A51CE5DAF8}" destId="{F0E25E18-DFBE-4ADD-A198-68536CC98DEC}" srcOrd="0" destOrd="0" presId="urn:microsoft.com/office/officeart/2005/8/layout/cycle1"/>
    <dgm:cxn modelId="{96297FA9-CBBC-3D45-A861-4206D0FEC9BF}" type="presOf" srcId="{290C0D2A-50E2-47F6-8BC4-2ABD57462C6E}" destId="{28771861-6D8D-4CE6-ABD7-B752B3CD0E6A}" srcOrd="0" destOrd="0" presId="urn:microsoft.com/office/officeart/2005/8/layout/cycle1"/>
    <dgm:cxn modelId="{399CDDBB-D145-4A61-AA77-0257287B5BFA}" srcId="{9F7D6A29-3111-4CD5-A224-D4B858F04316}" destId="{83EDE502-BE25-4780-830A-90363101B9B3}" srcOrd="1" destOrd="0" parTransId="{5A31CAEE-9F1E-4953-841D-F9F9E63FF519}" sibTransId="{290C0D2A-50E2-47F6-8BC4-2ABD57462C6E}"/>
    <dgm:cxn modelId="{E204E81A-E7D8-6441-90E4-5A7AFFB080E1}" type="presParOf" srcId="{E2A35774-B172-47A2-B5C6-4C9413C87A3D}" destId="{AA465F79-30F6-4EF9-A35E-699BAB8CCAD5}" srcOrd="0" destOrd="0" presId="urn:microsoft.com/office/officeart/2005/8/layout/cycle1"/>
    <dgm:cxn modelId="{8E263103-3BEC-D34F-958E-28AF9B68B1D5}" type="presParOf" srcId="{E2A35774-B172-47A2-B5C6-4C9413C87A3D}" destId="{0151B4C1-5AEF-4230-9C56-6082504FCDFA}" srcOrd="1" destOrd="0" presId="urn:microsoft.com/office/officeart/2005/8/layout/cycle1"/>
    <dgm:cxn modelId="{63851B5A-6ECB-4D49-B102-5A0EC944759C}" type="presParOf" srcId="{E2A35774-B172-47A2-B5C6-4C9413C87A3D}" destId="{09367BEC-F115-463B-8AA0-2DD1621641F4}" srcOrd="2" destOrd="0" presId="urn:microsoft.com/office/officeart/2005/8/layout/cycle1"/>
    <dgm:cxn modelId="{21860F1E-AC23-0D47-8120-35967EBBA8EB}" type="presParOf" srcId="{E2A35774-B172-47A2-B5C6-4C9413C87A3D}" destId="{CDCB5A94-2CAD-4BF6-850C-2B9A82D46B61}" srcOrd="3" destOrd="0" presId="urn:microsoft.com/office/officeart/2005/8/layout/cycle1"/>
    <dgm:cxn modelId="{760542E9-14F0-274B-8F04-2164801C52CB}" type="presParOf" srcId="{E2A35774-B172-47A2-B5C6-4C9413C87A3D}" destId="{6625662A-B12F-4F67-BBD0-181B37933957}" srcOrd="4" destOrd="0" presId="urn:microsoft.com/office/officeart/2005/8/layout/cycle1"/>
    <dgm:cxn modelId="{5081DACD-6B8E-6843-861C-80F82CED0608}" type="presParOf" srcId="{E2A35774-B172-47A2-B5C6-4C9413C87A3D}" destId="{28771861-6D8D-4CE6-ABD7-B752B3CD0E6A}" srcOrd="5" destOrd="0" presId="urn:microsoft.com/office/officeart/2005/8/layout/cycle1"/>
    <dgm:cxn modelId="{E5180A91-136B-3C47-B77C-73B9E5390B53}" type="presParOf" srcId="{E2A35774-B172-47A2-B5C6-4C9413C87A3D}" destId="{8D34CF52-9EBC-4B1E-B6B4-35D4A711BD2B}" srcOrd="6" destOrd="0" presId="urn:microsoft.com/office/officeart/2005/8/layout/cycle1"/>
    <dgm:cxn modelId="{0CAAB686-3CB6-1545-99C9-19237F435A86}" type="presParOf" srcId="{E2A35774-B172-47A2-B5C6-4C9413C87A3D}" destId="{2A702E8B-08F7-457E-89BF-04CED6D243CD}" srcOrd="7" destOrd="0" presId="urn:microsoft.com/office/officeart/2005/8/layout/cycle1"/>
    <dgm:cxn modelId="{AE137705-AD27-DC40-AB48-BDC710471A4B}" type="presParOf" srcId="{E2A35774-B172-47A2-B5C6-4C9413C87A3D}" destId="{F0E25E18-DFBE-4ADD-A198-68536CC98DEC}" srcOrd="8" destOrd="0" presId="urn:microsoft.com/office/officeart/2005/8/layout/cycle1"/>
    <dgm:cxn modelId="{AF24076F-816F-8143-9A84-0B6751DB1095}" type="presParOf" srcId="{E2A35774-B172-47A2-B5C6-4C9413C87A3D}" destId="{27B58325-819D-4960-BD43-04D3E4A7EE52}" srcOrd="9" destOrd="0" presId="urn:microsoft.com/office/officeart/2005/8/layout/cycle1"/>
    <dgm:cxn modelId="{1E453E8A-B1E8-134E-B884-2430C0F2F37C}" type="presParOf" srcId="{E2A35774-B172-47A2-B5C6-4C9413C87A3D}" destId="{55C50FE7-243F-487B-99EB-1F8572260392}" srcOrd="10" destOrd="0" presId="urn:microsoft.com/office/officeart/2005/8/layout/cycle1"/>
    <dgm:cxn modelId="{C142D3B7-119F-8A46-98DC-484E22BBC6CE}" type="presParOf" srcId="{E2A35774-B172-47A2-B5C6-4C9413C87A3D}" destId="{43EC65BB-270C-4E45-85F6-40C7F3B25DC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1B4C1-5AEF-4230-9C56-6082504FCDFA}">
      <dsp:nvSpPr>
        <dsp:cNvPr id="0" name=""/>
        <dsp:cNvSpPr/>
      </dsp:nvSpPr>
      <dsp:spPr>
        <a:xfrm>
          <a:off x="2971586" y="81898"/>
          <a:ext cx="1420835" cy="128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Research</a:t>
          </a:r>
          <a:endParaRPr lang="en-U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971586" y="81898"/>
        <a:ext cx="1420835" cy="1281752"/>
      </dsp:txXfrm>
    </dsp:sp>
    <dsp:sp modelId="{09367BEC-F115-463B-8AA0-2DD1621641F4}">
      <dsp:nvSpPr>
        <dsp:cNvPr id="0" name=""/>
        <dsp:cNvSpPr/>
      </dsp:nvSpPr>
      <dsp:spPr>
        <a:xfrm>
          <a:off x="731349" y="-119993"/>
          <a:ext cx="3620437" cy="3620437"/>
        </a:xfrm>
        <a:prstGeom prst="circularArrow">
          <a:avLst>
            <a:gd name="adj1" fmla="val 6904"/>
            <a:gd name="adj2" fmla="val 465477"/>
            <a:gd name="adj3" fmla="val 548891"/>
            <a:gd name="adj4" fmla="val 20585633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25662A-B12F-4F67-BBD0-181B37933957}">
      <dsp:nvSpPr>
        <dsp:cNvPr id="0" name=""/>
        <dsp:cNvSpPr/>
      </dsp:nvSpPr>
      <dsp:spPr>
        <a:xfrm>
          <a:off x="3041127" y="2259007"/>
          <a:ext cx="1281752" cy="128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Outreach to youth</a:t>
          </a:r>
          <a:endParaRPr lang="en-U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041127" y="2259007"/>
        <a:ext cx="1281752" cy="1281752"/>
      </dsp:txXfrm>
    </dsp:sp>
    <dsp:sp modelId="{28771861-6D8D-4CE6-ABD7-B752B3CD0E6A}">
      <dsp:nvSpPr>
        <dsp:cNvPr id="0" name=""/>
        <dsp:cNvSpPr/>
      </dsp:nvSpPr>
      <dsp:spPr>
        <a:xfrm>
          <a:off x="783230" y="1110"/>
          <a:ext cx="3620437" cy="3620437"/>
        </a:xfrm>
        <a:prstGeom prst="circularArrow">
          <a:avLst>
            <a:gd name="adj1" fmla="val 6904"/>
            <a:gd name="adj2" fmla="val 465477"/>
            <a:gd name="adj3" fmla="val 5560424"/>
            <a:gd name="adj4" fmla="val 4385633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702E8B-08F7-457E-89BF-04CED6D243CD}">
      <dsp:nvSpPr>
        <dsp:cNvPr id="0" name=""/>
        <dsp:cNvSpPr/>
      </dsp:nvSpPr>
      <dsp:spPr>
        <a:xfrm>
          <a:off x="695077" y="2259007"/>
          <a:ext cx="1619634" cy="128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Share with </a:t>
          </a: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foundations/</a:t>
          </a:r>
          <a:b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policymakers/</a:t>
          </a:r>
          <a:b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advocates</a:t>
          </a:r>
          <a:endParaRPr lang="en-U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95077" y="2259007"/>
        <a:ext cx="1619634" cy="1281752"/>
      </dsp:txXfrm>
    </dsp:sp>
    <dsp:sp modelId="{F0E25E18-DFBE-4ADD-A198-68536CC98DEC}">
      <dsp:nvSpPr>
        <dsp:cNvPr id="0" name=""/>
        <dsp:cNvSpPr/>
      </dsp:nvSpPr>
      <dsp:spPr>
        <a:xfrm>
          <a:off x="783230" y="1110"/>
          <a:ext cx="3620437" cy="3620437"/>
        </a:xfrm>
        <a:prstGeom prst="circularArrow">
          <a:avLst>
            <a:gd name="adj1" fmla="val 6904"/>
            <a:gd name="adj2" fmla="val 465477"/>
            <a:gd name="adj3" fmla="val 11348891"/>
            <a:gd name="adj4" fmla="val 9785633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50FE7-243F-487B-99EB-1F8572260392}">
      <dsp:nvSpPr>
        <dsp:cNvPr id="0" name=""/>
        <dsp:cNvSpPr/>
      </dsp:nvSpPr>
      <dsp:spPr>
        <a:xfrm>
          <a:off x="747020" y="81898"/>
          <a:ext cx="1515748" cy="128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Improve </a:t>
          </a: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programs and services</a:t>
          </a:r>
          <a:endParaRPr lang="en-U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47020" y="81898"/>
        <a:ext cx="1515748" cy="1281752"/>
      </dsp:txXfrm>
    </dsp:sp>
    <dsp:sp modelId="{43EC65BB-270C-4E45-85F6-40C7F3B25DC6}">
      <dsp:nvSpPr>
        <dsp:cNvPr id="0" name=""/>
        <dsp:cNvSpPr/>
      </dsp:nvSpPr>
      <dsp:spPr>
        <a:xfrm>
          <a:off x="879932" y="209538"/>
          <a:ext cx="3620437" cy="3620437"/>
        </a:xfrm>
        <a:prstGeom prst="circularArrow">
          <a:avLst>
            <a:gd name="adj1" fmla="val 6904"/>
            <a:gd name="adj2" fmla="val 465477"/>
            <a:gd name="adj3" fmla="val 16587673"/>
            <a:gd name="adj4" fmla="val 15455757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7C1AB595-D540-40EE-8FDA-F690485AA619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A22D77BE-A356-4F6F-A7A2-10E3D603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209" y="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r">
              <a:defRPr sz="1200"/>
            </a:lvl1pPr>
          </a:lstStyle>
          <a:p>
            <a:fld id="{50D0709A-97E3-FF4A-B581-94E07763DC3E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90" tIns="46895" rIns="93790" bIns="468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67" y="4560328"/>
            <a:ext cx="5853468" cy="4320052"/>
          </a:xfrm>
          <a:prstGeom prst="rect">
            <a:avLst/>
          </a:prstGeom>
        </p:spPr>
        <p:txBody>
          <a:bodyPr vert="horz" lIns="93790" tIns="46895" rIns="93790" bIns="4689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03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209" y="911903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r">
              <a:defRPr sz="1200"/>
            </a:lvl1pPr>
          </a:lstStyle>
          <a:p>
            <a:fld id="{70A3F117-A93A-8C48-BE78-F0869488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9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3F117-A93A-8C48-BE78-F0869488F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0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</a:t>
            </a:r>
            <a:r>
              <a:rPr lang="en-US" baseline="0" dirty="0" smtClean="0"/>
              <a:t> FUNDERS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3F117-A93A-8C48-BE78-F0869488F3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this included FC supervised (not probation-supervised) youth at time sample was drawn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21EA-5C27-4BF4-A349-0982E735F0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24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3F117-A93A-8C48-BE78-F0869488F3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**Note: Add a bullet for the % of students who did not</a:t>
            </a:r>
            <a:r>
              <a:rPr lang="en-US" baseline="0" dirty="0" smtClean="0"/>
              <a:t> know what an ETV was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3F117-A93A-8C48-BE78-F0869488F3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1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**Note: Remember</a:t>
            </a:r>
            <a:r>
              <a:rPr lang="en-US" baseline="0" dirty="0" smtClean="0"/>
              <a:t> to add a bullet point for the % of college students who said they didn’t know if their college has a campus-support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3F117-A93A-8C48-BE78-F0869488F3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0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there were no differences</a:t>
            </a:r>
            <a:r>
              <a:rPr lang="en-US" baseline="0" dirty="0" smtClean="0"/>
              <a:t> by in-care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3F117-A93A-8C48-BE78-F0869488F3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74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3F117-A93A-8C48-BE78-F0869488F35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8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4CB-1636-4A4D-A8AA-1B4CA371F640}" type="datetimeFigureOut">
              <a:rPr lang="en-US" smtClean="0"/>
              <a:pPr/>
              <a:t>9/11/17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A883-9657-4D09-961A-B1224775E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4CB-1636-4A4D-A8AA-1B4CA371F640}" type="datetimeFigureOut">
              <a:rPr lang="en-US" smtClean="0"/>
              <a:pPr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A883-9657-4D09-961A-B1224775E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020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4CB-1636-4A4D-A8AA-1B4CA371F640}" type="datetimeFigureOut">
              <a:rPr lang="en-US" smtClean="0"/>
              <a:pPr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A883-9657-4D09-961A-B1224775E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687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4CB-1636-4A4D-A8AA-1B4CA371F640}" type="datetimeFigureOut">
              <a:rPr lang="en-US" smtClean="0"/>
              <a:pPr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A883-9657-4D09-961A-B1224775E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615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4CB-1636-4A4D-A8AA-1B4CA371F640}" type="datetimeFigureOut">
              <a:rPr lang="en-US" smtClean="0"/>
              <a:pPr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A883-9657-4D09-961A-B1224775E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888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4CB-1636-4A4D-A8AA-1B4CA371F640}" type="datetimeFigureOut">
              <a:rPr lang="en-US" smtClean="0"/>
              <a:pPr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A883-9657-4D09-961A-B1224775E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475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4CB-1636-4A4D-A8AA-1B4CA371F640}" type="datetimeFigureOut">
              <a:rPr lang="en-US" smtClean="0"/>
              <a:pPr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A883-9657-4D09-961A-B1224775E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89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4CB-1636-4A4D-A8AA-1B4CA371F640}" type="datetimeFigureOut">
              <a:rPr lang="en-US" smtClean="0"/>
              <a:pPr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A883-9657-4D09-961A-B1224775E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321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4CB-1636-4A4D-A8AA-1B4CA371F640}" type="datetimeFigureOut">
              <a:rPr lang="en-US" smtClean="0"/>
              <a:pPr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A883-9657-4D09-961A-B1224775E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466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4CB-1636-4A4D-A8AA-1B4CA371F640}" type="datetimeFigureOut">
              <a:rPr lang="en-US" smtClean="0"/>
              <a:pPr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A883-9657-4D09-961A-B1224775E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4CB-1636-4A4D-A8AA-1B4CA371F640}" type="datetimeFigureOut">
              <a:rPr lang="en-US" smtClean="0"/>
              <a:pPr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A883-9657-4D09-961A-B1224775E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AC8F4CB-1636-4A4D-A8AA-1B4CA371F640}" type="datetimeFigureOut">
              <a:rPr lang="en-US" smtClean="0"/>
              <a:pPr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CCEA883-9657-4D09-961A-B1224775E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openxmlformats.org/officeDocument/2006/relationships/video" Target="NULL" TargetMode="External"/><Relationship Id="rId2" Type="http://schemas.microsoft.com/office/2007/relationships/media" Target="https://www.youtube.com/embed/gcmK5PR1Ea8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1832" y="990600"/>
            <a:ext cx="7848600" cy="3211530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CalYOUTH</a:t>
            </a:r>
            <a:r>
              <a:rPr lang="en-US" sz="4400" dirty="0" smtClean="0"/>
              <a:t>: </a:t>
            </a:r>
            <a:r>
              <a:rPr lang="en-US" sz="4400" i="1" dirty="0" smtClean="0"/>
              <a:t>Communications Breaks and Bridges for Higher Education</a:t>
            </a:r>
            <a:endParaRPr lang="en-US" sz="4000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85703" y="4682446"/>
            <a:ext cx="3800158" cy="1354476"/>
          </a:xfrm>
          <a:prstGeom prst="rect">
            <a:avLst/>
          </a:prstGeom>
        </p:spPr>
        <p:txBody>
          <a:bodyPr vert="horz" lIns="91440" tIns="27432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October 16, 2017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6245" y="5359684"/>
            <a:ext cx="5132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1"/>
                </a:solidFill>
              </a:rPr>
              <a:t>Blueprint for Success Conference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52" y="426720"/>
            <a:ext cx="9692640" cy="822642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2" y="1427721"/>
            <a:ext cx="8620065" cy="3732107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Examine agreement between youth and their caseworker on youth’s preparedness to pursue higher education</a:t>
            </a:r>
          </a:p>
          <a:p>
            <a:r>
              <a:rPr lang="en-US" sz="3200" dirty="0" smtClean="0"/>
              <a:t>Explore whether perceptions of preparedness (youth’s and caseworker’s) is related to youth’s likelihood of enrolling in college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912" t="6508" r="61972" b="87491"/>
          <a:stretch/>
        </p:blipFill>
        <p:spPr>
          <a:xfrm>
            <a:off x="7988524" y="5848351"/>
            <a:ext cx="2965988" cy="7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Data Used for </a:t>
            </a:r>
            <a:r>
              <a:rPr lang="en-US" dirty="0"/>
              <a:t>t</a:t>
            </a:r>
            <a:r>
              <a:rPr lang="en-US" dirty="0" smtClean="0"/>
              <a:t>his Analysis</a:t>
            </a: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Second child welfare worker’s survey</a:t>
            </a:r>
          </a:p>
          <a:p>
            <a:r>
              <a:rPr lang="en-US" sz="3200" dirty="0" smtClean="0"/>
              <a:t>Second wave of longitudinal study</a:t>
            </a:r>
          </a:p>
          <a:p>
            <a:pPr lvl="1"/>
            <a:r>
              <a:rPr lang="en-US" sz="2400" dirty="0" smtClean="0"/>
              <a:t>Both took place in summer/fall 2015</a:t>
            </a:r>
          </a:p>
          <a:p>
            <a:pPr lvl="1"/>
            <a:r>
              <a:rPr lang="en-US" sz="2400" dirty="0" smtClean="0"/>
              <a:t>Youth participants were about 19 years old</a:t>
            </a:r>
            <a:endParaRPr lang="en-US" sz="2400" dirty="0"/>
          </a:p>
          <a:p>
            <a:r>
              <a:rPr lang="en-US" sz="3200" dirty="0" smtClean="0"/>
              <a:t>Only includes participants who were still in foster care</a:t>
            </a:r>
          </a:p>
        </p:txBody>
      </p:sp>
    </p:spTree>
    <p:extLst>
      <p:ext uri="{BB962C8B-B14F-4D97-AF65-F5344CB8AC3E}">
        <p14:creationId xmlns:p14="http://schemas.microsoft.com/office/powerpoint/2010/main" val="10351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553157"/>
            <a:ext cx="9692640" cy="860049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Questions Used in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413206"/>
            <a:ext cx="4480560" cy="73152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Youth Survey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144726"/>
            <a:ext cx="4480560" cy="4715693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“How prepared do you feel to continue and achieve your education or job training goals?  This may include goals like earning your high school diploma or G.E.D., completing a vocational training program, or going to college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.”</a:t>
            </a:r>
          </a:p>
          <a:p>
            <a:pPr marL="744538" indent="1174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Very prepared</a:t>
            </a:r>
          </a:p>
          <a:p>
            <a:pPr marL="744538" indent="1174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Prepared</a:t>
            </a:r>
          </a:p>
          <a:p>
            <a:pPr marL="744538" indent="1174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Somewhat prepared</a:t>
            </a:r>
          </a:p>
          <a:p>
            <a:pPr marL="744538" indent="1174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Not prepared </a:t>
            </a:r>
          </a:p>
          <a:p>
            <a:pPr marL="744538" indent="1174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Don’t know</a:t>
            </a:r>
          </a:p>
          <a:p>
            <a:pPr marL="744538" indent="1174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Refused</a:t>
            </a:r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413206"/>
            <a:ext cx="4480560" cy="73152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Worker Survey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144726"/>
            <a:ext cx="4480560" cy="434993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“How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prepared is this youth to continue his/her education goals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?”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4538" lvl="1" indent="1174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Not prepared</a:t>
            </a:r>
          </a:p>
          <a:p>
            <a:pPr marL="744538" lvl="1" indent="1174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Somewhat prepared</a:t>
            </a:r>
          </a:p>
          <a:p>
            <a:pPr marL="744538" lvl="1" indent="1174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Prepared</a:t>
            </a:r>
          </a:p>
          <a:p>
            <a:pPr marL="744538" lvl="1" indent="1174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Very prepared</a:t>
            </a:r>
          </a:p>
          <a:p>
            <a:pPr marL="862013" lvl="1" indent="-1174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This </a:t>
            </a:r>
            <a:r>
              <a:rPr lang="en-US" dirty="0"/>
              <a:t>youth does not plan on completing additional </a:t>
            </a:r>
            <a:r>
              <a:rPr lang="en-US" dirty="0" smtClean="0"/>
              <a:t>education</a:t>
            </a:r>
          </a:p>
          <a:p>
            <a:pPr marL="744538" lvl="1" indent="1174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Don’t </a:t>
            </a:r>
            <a:r>
              <a:rPr lang="en-US" dirty="0"/>
              <a:t>know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Foster </a:t>
            </a:r>
            <a:r>
              <a:rPr lang="en-US" sz="3600" dirty="0"/>
              <a:t>youth tended to give higher ratings than caseworkers on perceptions of youth’s preparedness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7597" y="1716627"/>
            <a:ext cx="35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Youths’ perceptions of their education preparedness (</a:t>
            </a:r>
            <a:r>
              <a:rPr lang="en-US" dirty="0"/>
              <a:t>n=423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273567"/>
              </p:ext>
            </p:extLst>
          </p:nvPr>
        </p:nvGraphicFramePr>
        <p:xfrm>
          <a:off x="647700" y="2362958"/>
          <a:ext cx="4914900" cy="3523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620691"/>
              </p:ext>
            </p:extLst>
          </p:nvPr>
        </p:nvGraphicFramePr>
        <p:xfrm>
          <a:off x="6108192" y="2362958"/>
          <a:ext cx="4572000" cy="41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419850" y="1699704"/>
            <a:ext cx="476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Workers’ perceptions of youth’s education preparedness </a:t>
            </a:r>
            <a:r>
              <a:rPr lang="en-US" dirty="0" smtClean="0"/>
              <a:t>(</a:t>
            </a:r>
            <a:r>
              <a:rPr lang="en-US" dirty="0"/>
              <a:t>n=492)</a:t>
            </a:r>
          </a:p>
        </p:txBody>
      </p:sp>
    </p:spTree>
    <p:extLst>
      <p:ext uri="{BB962C8B-B14F-4D97-AF65-F5344CB8AC3E}">
        <p14:creationId xmlns:p14="http://schemas.microsoft.com/office/powerpoint/2010/main" val="37769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Youth and caseworker agreement on perceptions of education preparedness (</a:t>
            </a:r>
            <a:r>
              <a:rPr lang="en-US" sz="3600" dirty="0"/>
              <a:t>n=461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805226"/>
              </p:ext>
            </p:extLst>
          </p:nvPr>
        </p:nvGraphicFramePr>
        <p:xfrm>
          <a:off x="2045208" y="2057400"/>
          <a:ext cx="8101584" cy="405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98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211" y="523108"/>
            <a:ext cx="9692640" cy="842236"/>
          </a:xfrm>
        </p:spPr>
        <p:txBody>
          <a:bodyPr>
            <a:noAutofit/>
          </a:bodyPr>
          <a:lstStyle/>
          <a:p>
            <a:r>
              <a:rPr lang="en-US" sz="3600" dirty="0" smtClean="0"/>
              <a:t>Regression </a:t>
            </a:r>
            <a:r>
              <a:rPr lang="en-US" sz="3600" dirty="0"/>
              <a:t>A</a:t>
            </a:r>
            <a:r>
              <a:rPr lang="en-US" sz="3600" dirty="0" smtClean="0"/>
              <a:t>nalysis: Predicting the Odds of Enrolling in College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991725"/>
              </p:ext>
            </p:extLst>
          </p:nvPr>
        </p:nvGraphicFramePr>
        <p:xfrm>
          <a:off x="2010678" y="2285995"/>
          <a:ext cx="7133321" cy="380129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985187"/>
                <a:gridCol w="1075780"/>
                <a:gridCol w="1072354"/>
              </a:tblGrid>
              <a:tr h="5036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 controls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Controls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</a:tr>
              <a:tr h="5036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Predictors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Odds Ratio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Odds Ratio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</a:tr>
              <a:tr h="492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Youth’s perceptions </a:t>
                      </a:r>
                      <a:r>
                        <a:rPr lang="en-US" sz="1600" b="0" dirty="0">
                          <a:effectLst/>
                        </a:rPr>
                        <a:t>(ref: Not prepared)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</a:tr>
              <a:tr h="269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 Somewhat prepared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 dirty="0">
                          <a:effectLst/>
                        </a:rPr>
                        <a:t>1.10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>
                          <a:effectLst/>
                        </a:rPr>
                        <a:t>0.82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</a:tr>
              <a:tr h="269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 Prepared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 dirty="0">
                          <a:effectLst/>
                        </a:rPr>
                        <a:t>1.30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>
                          <a:effectLst/>
                        </a:rPr>
                        <a:t>0.54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</a:tr>
              <a:tr h="269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 Very prepared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 dirty="0">
                          <a:effectLst/>
                        </a:rPr>
                        <a:t>1.09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 dirty="0">
                          <a:effectLst/>
                        </a:rPr>
                        <a:t>0.54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</a:tr>
              <a:tr h="492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Caseworker’s perceptions </a:t>
                      </a:r>
                      <a:r>
                        <a:rPr lang="en-US" sz="1600" b="0" dirty="0">
                          <a:effectLst/>
                        </a:rPr>
                        <a:t>(ref: Not prepared)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</a:tr>
              <a:tr h="269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 Somewhat prepared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 dirty="0">
                          <a:effectLst/>
                        </a:rPr>
                        <a:t>1.40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 dirty="0">
                          <a:effectLst/>
                        </a:rPr>
                        <a:t>1.21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</a:tr>
              <a:tr h="269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 Prepared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 dirty="0">
                          <a:effectLst/>
                        </a:rPr>
                        <a:t>2.51*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 dirty="0">
                          <a:effectLst/>
                        </a:rPr>
                        <a:t>2.05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</a:tr>
              <a:tr h="2916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 Very prepared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 dirty="0">
                          <a:effectLst/>
                        </a:rPr>
                        <a:t>14.3***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600" dirty="0">
                          <a:effectLst/>
                        </a:rPr>
                        <a:t>8.24***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94313" y="1596650"/>
            <a:ext cx="8122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Associations </a:t>
            </a:r>
            <a:r>
              <a:rPr lang="en-US" dirty="0"/>
              <a:t>between Youth’s and Caseworker’s Perceptions of Youth’s Education Preparedness and College Enrollment (n=461)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06195" y="6361611"/>
            <a:ext cx="211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*p&lt;.05  ***p&lt;.001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9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Regression Analysis: Summary of Findings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Youth’s perceptions </a:t>
            </a:r>
            <a:r>
              <a:rPr lang="en-US" sz="2200" dirty="0" smtClean="0"/>
              <a:t>were not </a:t>
            </a:r>
            <a:r>
              <a:rPr lang="en-US" sz="2200" dirty="0"/>
              <a:t>associated with their odds of enrolling in </a:t>
            </a:r>
            <a:r>
              <a:rPr lang="en-US" sz="2200" dirty="0" smtClean="0"/>
              <a:t>college</a:t>
            </a:r>
            <a:endParaRPr lang="en-US" sz="2200" dirty="0"/>
          </a:p>
          <a:p>
            <a:pPr lvl="0"/>
            <a:r>
              <a:rPr lang="en-US" sz="2200" dirty="0" smtClean="0"/>
              <a:t>Caseworker’s </a:t>
            </a:r>
            <a:r>
              <a:rPr lang="en-US" sz="2200" dirty="0"/>
              <a:t>perceptions of youth’s preparedness significantly </a:t>
            </a:r>
            <a:r>
              <a:rPr lang="en-US" sz="2200" dirty="0" smtClean="0"/>
              <a:t>related to youth’s likelihood </a:t>
            </a:r>
            <a:r>
              <a:rPr lang="en-US" sz="2200" dirty="0"/>
              <a:t>of going to </a:t>
            </a:r>
            <a:r>
              <a:rPr lang="en-US" sz="2200" dirty="0" smtClean="0"/>
              <a:t>college</a:t>
            </a:r>
          </a:p>
          <a:p>
            <a:pPr lvl="0"/>
            <a:r>
              <a:rPr lang="en-US" sz="2200" dirty="0" smtClean="0"/>
              <a:t>In </a:t>
            </a:r>
            <a:r>
              <a:rPr lang="en-US" sz="2200" dirty="0"/>
              <a:t>the final model with all controls, only youth rated as “very prepared” were significantly more likely than youth rated as “not prepared” to enter </a:t>
            </a:r>
            <a:r>
              <a:rPr lang="en-US" sz="2200" dirty="0" smtClean="0"/>
              <a:t>college</a:t>
            </a:r>
            <a:endParaRPr lang="en-US" sz="2200" dirty="0"/>
          </a:p>
          <a:p>
            <a:pPr lvl="0"/>
            <a:r>
              <a:rPr lang="en-US" sz="2200" dirty="0" smtClean="0"/>
              <a:t>Caveat: Some youth may have already enrolled in college when worker’s were asked about youth’s preparedness to continue education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815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B234-3D39-460B-BC79-4F202EF7F8C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37588" y="1706880"/>
            <a:ext cx="8229600" cy="2545080"/>
          </a:xfrm>
        </p:spPr>
        <p:txBody>
          <a:bodyPr>
            <a:noAutofit/>
          </a:bodyPr>
          <a:lstStyle/>
          <a:p>
            <a:pPr algn="ctr"/>
            <a:r>
              <a:rPr lang="en-US" i="1" dirty="0"/>
              <a:t>PART </a:t>
            </a:r>
            <a:r>
              <a:rPr lang="en-US" i="1" dirty="0" smtClean="0"/>
              <a:t>2: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Social support and other predictors of college entry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912" t="6508" r="61972" b="87491"/>
          <a:stretch/>
        </p:blipFill>
        <p:spPr>
          <a:xfrm>
            <a:off x="7988524" y="5667375"/>
            <a:ext cx="2965988" cy="7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52" y="274320"/>
            <a:ext cx="9692640" cy="822642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1073158"/>
            <a:ext cx="8620065" cy="52971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Investigate link between background characteristics (age 17) and college entry:</a:t>
            </a:r>
          </a:p>
          <a:p>
            <a:pPr lvl="1"/>
            <a:r>
              <a:rPr lang="en-US" sz="2400" dirty="0" smtClean="0"/>
              <a:t>Academic performance and aspirations</a:t>
            </a:r>
          </a:p>
          <a:p>
            <a:pPr lvl="1"/>
            <a:r>
              <a:rPr lang="en-US" sz="2400" dirty="0" smtClean="0"/>
              <a:t>Foster care history</a:t>
            </a:r>
          </a:p>
          <a:p>
            <a:pPr lvl="1"/>
            <a:r>
              <a:rPr lang="en-US" sz="2400" dirty="0" smtClean="0"/>
              <a:t>Health and mental health</a:t>
            </a:r>
          </a:p>
          <a:p>
            <a:pPr lvl="1"/>
            <a:r>
              <a:rPr lang="en-US" sz="2400" dirty="0" smtClean="0"/>
              <a:t>Other risk and protective factors </a:t>
            </a:r>
          </a:p>
          <a:p>
            <a:pPr marL="274320" lvl="1" indent="0">
              <a:buNone/>
            </a:pPr>
            <a:r>
              <a:rPr lang="en-US" i="1" dirty="0" smtClean="0"/>
              <a:t>Okpych &amp; Courtney (2017). Predictors of high school completion and college entry at age 19/20. Chapin Hall webpage.</a:t>
            </a:r>
          </a:p>
          <a:p>
            <a:pPr marL="274320" lvl="1" indent="0">
              <a:buNone/>
            </a:pPr>
            <a:endParaRPr lang="en-US" sz="2400" dirty="0"/>
          </a:p>
          <a:p>
            <a:r>
              <a:rPr lang="en-US" sz="2600" b="1" dirty="0"/>
              <a:t>Examine which types of social </a:t>
            </a:r>
            <a:r>
              <a:rPr lang="en-US" sz="2600" b="1" dirty="0" smtClean="0"/>
              <a:t>capital are </a:t>
            </a:r>
            <a:r>
              <a:rPr lang="en-US" sz="2600" b="1" dirty="0"/>
              <a:t>linked to going to </a:t>
            </a:r>
            <a:r>
              <a:rPr lang="en-US" sz="2600" b="1" dirty="0" smtClean="0"/>
              <a:t>college</a:t>
            </a:r>
          </a:p>
          <a:p>
            <a:pPr marL="274320" lvl="1" indent="0">
              <a:buNone/>
            </a:pPr>
            <a:r>
              <a:rPr lang="en-US" i="1" dirty="0" smtClean="0"/>
              <a:t>Okpych &amp; Courtney (in press). Who goes to college? Social capital and other predictors of college entry for youth in foster care. Journal of the Society for Social Work and Research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444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787842"/>
          </a:xfrm>
        </p:spPr>
        <p:txBody>
          <a:bodyPr/>
          <a:lstStyle/>
          <a:p>
            <a:r>
              <a:rPr lang="en-US" dirty="0" smtClean="0"/>
              <a:t>Data for this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746760"/>
          </a:xfrm>
        </p:spPr>
        <p:txBody>
          <a:bodyPr/>
          <a:lstStyle/>
          <a:p>
            <a:r>
              <a:rPr lang="en-US" dirty="0" smtClean="0"/>
              <a:t>711 youths who completed CalYOUTH interview at age 17 and who consented to administrative data access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2352" y="1152939"/>
            <a:ext cx="9692640" cy="589722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Sample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2352" y="2737899"/>
            <a:ext cx="9692640" cy="589722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Outcome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14272" y="3327620"/>
            <a:ext cx="8595360" cy="154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National Student Clearinghouse records</a:t>
            </a:r>
          </a:p>
          <a:p>
            <a:r>
              <a:rPr lang="en-US" dirty="0" smtClean="0"/>
              <a:t>Obtained in February 2016 (average age of participants 20.2 years)</a:t>
            </a:r>
          </a:p>
          <a:p>
            <a:r>
              <a:rPr lang="en-US" dirty="0"/>
              <a:t>Y</a:t>
            </a:r>
            <a:r>
              <a:rPr lang="en-US" dirty="0" smtClean="0"/>
              <a:t>outh enroll in two-year or four-year college</a:t>
            </a: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39952" y="5039139"/>
            <a:ext cx="9692640" cy="589722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Predictors in Logistic Regression Analyses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92352" y="5623559"/>
            <a:ext cx="8595360" cy="960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State child welfare records for foster care history characteristics</a:t>
            </a:r>
          </a:p>
          <a:p>
            <a:r>
              <a:rPr lang="en-US" dirty="0" smtClean="0"/>
              <a:t>Longitudinal youth survey (age 17) for all other predictors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849795"/>
          </a:xfrm>
        </p:spPr>
        <p:txBody>
          <a:bodyPr/>
          <a:lstStyle/>
          <a:p>
            <a:r>
              <a:rPr lang="en-US" dirty="0" smtClean="0"/>
              <a:t>Today’s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917" y="1376516"/>
            <a:ext cx="8595360" cy="5014452"/>
          </a:xfrm>
        </p:spPr>
        <p:txBody>
          <a:bodyPr>
            <a:normAutofit fontScale="92500" lnSpcReduction="10000"/>
          </a:bodyPr>
          <a:lstStyle/>
          <a:p>
            <a:pPr marL="396875" lvl="1" indent="0">
              <a:buNone/>
            </a:pPr>
            <a:r>
              <a:rPr lang="en-US" sz="2800" b="1" dirty="0" smtClean="0"/>
              <a:t>Findings from the CalYOUTH Study</a:t>
            </a:r>
          </a:p>
          <a:p>
            <a:pPr marL="396875" lvl="1" indent="0">
              <a:lnSpc>
                <a:spcPct val="100000"/>
              </a:lnSpc>
              <a:buNone/>
            </a:pPr>
            <a:r>
              <a:rPr lang="en-US" sz="2000" i="1" dirty="0"/>
              <a:t>With focus on findings related to </a:t>
            </a:r>
            <a:r>
              <a:rPr lang="en-US" sz="2000" i="1" dirty="0" smtClean="0"/>
              <a:t>Education</a:t>
            </a:r>
          </a:p>
          <a:p>
            <a:pPr marL="396875" lvl="1" indent="0">
              <a:lnSpc>
                <a:spcPct val="100000"/>
              </a:lnSpc>
              <a:buNone/>
            </a:pPr>
            <a:endParaRPr lang="en-US" sz="900" i="1" dirty="0"/>
          </a:p>
          <a:p>
            <a:pPr marL="396875" lvl="1" indent="0">
              <a:lnSpc>
                <a:spcPct val="100000"/>
              </a:lnSpc>
              <a:buNone/>
            </a:pPr>
            <a:r>
              <a:rPr lang="en-US" sz="2000" i="1" dirty="0">
                <a:solidFill>
                  <a:schemeClr val="accent1"/>
                </a:solidFill>
              </a:rPr>
              <a:t>Presented </a:t>
            </a:r>
            <a:r>
              <a:rPr lang="en-US" sz="2000" i="1" dirty="0" smtClean="0">
                <a:solidFill>
                  <a:schemeClr val="accent1"/>
                </a:solidFill>
              </a:rPr>
              <a:t>by:</a:t>
            </a:r>
          </a:p>
          <a:p>
            <a:pPr marL="396875" lvl="1" indent="0">
              <a:lnSpc>
                <a:spcPct val="100000"/>
              </a:lnSpc>
              <a:buNone/>
            </a:pPr>
            <a:r>
              <a:rPr lang="en-US" sz="2000" i="1" dirty="0" smtClean="0">
                <a:solidFill>
                  <a:schemeClr val="accent1"/>
                </a:solidFill>
              </a:rPr>
              <a:t>Nate Okpych			Adrianna Torres-</a:t>
            </a:r>
            <a:r>
              <a:rPr lang="en-US" sz="2000" i="1" dirty="0" err="1" smtClean="0">
                <a:solidFill>
                  <a:schemeClr val="accent1"/>
                </a:solidFill>
              </a:rPr>
              <a:t>García</a:t>
            </a:r>
            <a:endParaRPr lang="en-US" sz="2000" i="1" dirty="0" smtClean="0">
              <a:solidFill>
                <a:schemeClr val="accent1"/>
              </a:solidFill>
            </a:endParaRPr>
          </a:p>
          <a:p>
            <a:pPr marL="396875" lvl="1" indent="0">
              <a:lnSpc>
                <a:spcPct val="100000"/>
              </a:lnSpc>
              <a:buNone/>
            </a:pPr>
            <a:r>
              <a:rPr lang="en-US" sz="2000" i="1" dirty="0" smtClean="0">
                <a:solidFill>
                  <a:schemeClr val="accent1"/>
                </a:solidFill>
              </a:rPr>
              <a:t>University of Connecticut	University </a:t>
            </a:r>
            <a:r>
              <a:rPr lang="en-US" sz="2000" i="1" dirty="0">
                <a:solidFill>
                  <a:schemeClr val="accent1"/>
                </a:solidFill>
              </a:rPr>
              <a:t>of Chicago</a:t>
            </a:r>
          </a:p>
          <a:p>
            <a:pPr marL="396875" lvl="1" indent="0">
              <a:buNone/>
            </a:pPr>
            <a:endParaRPr lang="en-US" dirty="0" smtClean="0"/>
          </a:p>
          <a:p>
            <a:pPr marL="396875" lvl="1" indent="0">
              <a:buNone/>
            </a:pPr>
            <a:r>
              <a:rPr lang="en-US" sz="2800" b="1" dirty="0" smtClean="0"/>
              <a:t>Results from CalYOUTH in the Loop Project</a:t>
            </a:r>
          </a:p>
          <a:p>
            <a:pPr marL="396875" lvl="1" indent="0">
              <a:lnSpc>
                <a:spcPct val="100000"/>
              </a:lnSpc>
              <a:buNone/>
            </a:pPr>
            <a:r>
              <a:rPr lang="en-US" sz="2000" i="1" dirty="0" smtClean="0"/>
              <a:t>With focus on findings related to methods and messaging</a:t>
            </a:r>
          </a:p>
          <a:p>
            <a:pPr marL="396875" lvl="1" indent="0">
              <a:lnSpc>
                <a:spcPct val="100000"/>
              </a:lnSpc>
              <a:buNone/>
            </a:pPr>
            <a:endParaRPr lang="en-US" sz="900" i="1" dirty="0" smtClean="0"/>
          </a:p>
          <a:p>
            <a:pPr marL="396875" lvl="1" indent="0">
              <a:lnSpc>
                <a:spcPct val="100000"/>
              </a:lnSpc>
              <a:buNone/>
            </a:pPr>
            <a:r>
              <a:rPr lang="en-US" sz="2000" i="1" dirty="0" smtClean="0">
                <a:solidFill>
                  <a:schemeClr val="accent1"/>
                </a:solidFill>
              </a:rPr>
              <a:t>Presented by:</a:t>
            </a:r>
          </a:p>
          <a:p>
            <a:pPr marL="396875" lvl="1" indent="0">
              <a:lnSpc>
                <a:spcPct val="100000"/>
              </a:lnSpc>
              <a:buNone/>
            </a:pPr>
            <a:r>
              <a:rPr lang="en-US" sz="2000" i="1" dirty="0" smtClean="0">
                <a:solidFill>
                  <a:schemeClr val="accent1"/>
                </a:solidFill>
              </a:rPr>
              <a:t>Laurie Kappe and Lilia </a:t>
            </a:r>
            <a:r>
              <a:rPr lang="en-US" sz="2000" i="1" dirty="0" err="1" smtClean="0">
                <a:solidFill>
                  <a:schemeClr val="accent1"/>
                </a:solidFill>
              </a:rPr>
              <a:t>Granillo</a:t>
            </a:r>
            <a:r>
              <a:rPr lang="en-US" sz="2000" i="1" dirty="0" smtClean="0">
                <a:solidFill>
                  <a:schemeClr val="accent1"/>
                </a:solidFill>
              </a:rPr>
              <a:t> </a:t>
            </a:r>
          </a:p>
          <a:p>
            <a:pPr marL="396875" lvl="1" indent="0">
              <a:lnSpc>
                <a:spcPct val="100000"/>
              </a:lnSpc>
              <a:buNone/>
            </a:pPr>
            <a:r>
              <a:rPr lang="en-US" sz="2000" i="1" dirty="0" smtClean="0">
                <a:solidFill>
                  <a:schemeClr val="accent1"/>
                </a:solidFill>
              </a:rPr>
              <a:t>i.e. communications</a:t>
            </a:r>
          </a:p>
          <a:p>
            <a:pPr marL="396875" lvl="1" indent="0">
              <a:buNone/>
            </a:pPr>
            <a:endParaRPr lang="en-US" sz="900" i="1" dirty="0" smtClean="0"/>
          </a:p>
          <a:p>
            <a:pPr marL="396875" lvl="1" indent="0">
              <a:buNone/>
            </a:pPr>
            <a:endParaRPr lang="en-US" sz="900" i="1" dirty="0" smtClean="0"/>
          </a:p>
          <a:p>
            <a:pPr marL="396875" lvl="1" indent="0">
              <a:buNone/>
            </a:pPr>
            <a:r>
              <a:rPr lang="en-US" sz="2800" b="1" dirty="0" smtClean="0"/>
              <a:t>Group Discussion</a:t>
            </a:r>
            <a:endParaRPr lang="en-US" sz="2800" b="1" dirty="0"/>
          </a:p>
          <a:p>
            <a:pPr marL="396875" lvl="1" indent="0">
              <a:buNone/>
            </a:pPr>
            <a:endParaRPr lang="en-US" sz="2000" i="1" dirty="0"/>
          </a:p>
          <a:p>
            <a:pPr marL="674370" lvl="1" indent="-400050">
              <a:buFont typeface="+mj-lt"/>
              <a:buAutoNum type="romanU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2490" y="4726946"/>
            <a:ext cx="403235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sz="1900" i="1" dirty="0" err="1" smtClean="0">
                <a:solidFill>
                  <a:schemeClr val="accent1"/>
                </a:solidFill>
              </a:rPr>
              <a:t>Kamari</a:t>
            </a:r>
            <a:r>
              <a:rPr lang="en-US" sz="1900" i="1" smtClean="0">
                <a:solidFill>
                  <a:schemeClr val="accent1"/>
                </a:solidFill>
              </a:rPr>
              <a:t> Wells</a:t>
            </a:r>
            <a:endParaRPr lang="en-US" sz="19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More than half of foster youth enrolled in college by age 19/20, most attended two-year colleges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884431"/>
              </p:ext>
            </p:extLst>
          </p:nvPr>
        </p:nvGraphicFramePr>
        <p:xfrm>
          <a:off x="942023" y="2072640"/>
          <a:ext cx="39957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593599"/>
              </p:ext>
            </p:extLst>
          </p:nvPr>
        </p:nvGraphicFramePr>
        <p:xfrm>
          <a:off x="5852160" y="2118360"/>
          <a:ext cx="4572000" cy="413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75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72" y="0"/>
            <a:ext cx="9692640" cy="12649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Significant Findings: Predictors of College Entry</a:t>
            </a:r>
            <a:r>
              <a:rPr lang="en-US" baseline="30000" dirty="0" smtClean="0"/>
              <a:t>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874794"/>
              </p:ext>
            </p:extLst>
          </p:nvPr>
        </p:nvGraphicFramePr>
        <p:xfrm>
          <a:off x="1079183" y="1325880"/>
          <a:ext cx="859472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6737"/>
                <a:gridCol w="1677989"/>
              </a:tblGrid>
              <a:tr h="349431">
                <a:tc>
                  <a:txBody>
                    <a:bodyPr/>
                    <a:lstStyle/>
                    <a:p>
                      <a:r>
                        <a:rPr lang="en-US" dirty="0" smtClean="0"/>
                        <a:t>Predictor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Odds Ratio</a:t>
                      </a:r>
                      <a:endParaRPr lang="en-US" dirty="0"/>
                    </a:p>
                  </a:txBody>
                  <a:tcPr/>
                </a:tc>
              </a:tr>
              <a:tr h="349431">
                <a:tc>
                  <a:txBody>
                    <a:bodyPr/>
                    <a:lstStyle/>
                    <a:p>
                      <a:r>
                        <a:rPr lang="en-US" dirty="0" smtClean="0"/>
                        <a:t>Highest completed grade at age 17 (ref: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or lower)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431">
                <a:tc>
                  <a:txBody>
                    <a:bodyPr/>
                    <a:lstStyle/>
                    <a:p>
                      <a:r>
                        <a:rPr lang="en-US" dirty="0" smtClean="0"/>
                        <a:t>  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1.22</a:t>
                      </a:r>
                      <a:endParaRPr lang="en-US" dirty="0"/>
                    </a:p>
                  </a:txBody>
                  <a:tcPr/>
                </a:tc>
              </a:tr>
              <a:tr h="349431">
                <a:tc>
                  <a:txBody>
                    <a:bodyPr/>
                    <a:lstStyle/>
                    <a:p>
                      <a:r>
                        <a:rPr lang="en-US" dirty="0" smtClean="0"/>
                        <a:t>  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1.74</a:t>
                      </a:r>
                      <a:endParaRPr lang="en-US" dirty="0"/>
                    </a:p>
                  </a:txBody>
                  <a:tcPr/>
                </a:tc>
              </a:tr>
              <a:tr h="349431">
                <a:tc>
                  <a:txBody>
                    <a:bodyPr/>
                    <a:lstStyle/>
                    <a:p>
                      <a:r>
                        <a:rPr lang="en-US" dirty="0" smtClean="0"/>
                        <a:t>  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2.65^</a:t>
                      </a:r>
                      <a:endParaRPr lang="en-US" dirty="0"/>
                    </a:p>
                  </a:txBody>
                  <a:tcPr/>
                </a:tc>
              </a:tr>
              <a:tr h="349431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1.43**</a:t>
                      </a:r>
                      <a:endParaRPr lang="en-US" dirty="0"/>
                    </a:p>
                  </a:txBody>
                  <a:tcPr/>
                </a:tc>
              </a:tr>
              <a:tr h="349431">
                <a:tc>
                  <a:txBody>
                    <a:bodyPr/>
                    <a:lstStyle/>
                    <a:p>
                      <a:r>
                        <a:rPr lang="en-US" dirty="0" smtClean="0"/>
                        <a:t>Ever repeated</a:t>
                      </a:r>
                      <a:r>
                        <a:rPr lang="en-US" baseline="0" dirty="0" smtClean="0"/>
                        <a:t> a grade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0.52**</a:t>
                      </a:r>
                      <a:endParaRPr lang="en-US" dirty="0"/>
                    </a:p>
                  </a:txBody>
                  <a:tcPr/>
                </a:tc>
              </a:tr>
              <a:tr h="349431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Educational aspirations (ref: high school credential or less)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43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Some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1.14</a:t>
                      </a:r>
                      <a:endParaRPr lang="en-US" dirty="0"/>
                    </a:p>
                  </a:txBody>
                  <a:tcPr/>
                </a:tc>
              </a:tr>
              <a:tr h="349431">
                <a:tc>
                  <a:txBody>
                    <a:bodyPr/>
                    <a:lstStyle/>
                    <a:p>
                      <a:r>
                        <a:rPr lang="en-US" dirty="0" smtClean="0"/>
                        <a:t>   Earn</a:t>
                      </a:r>
                      <a:r>
                        <a:rPr lang="en-US" baseline="0" dirty="0" smtClean="0"/>
                        <a:t> a college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2.21*</a:t>
                      </a:r>
                      <a:endParaRPr lang="en-US" dirty="0"/>
                    </a:p>
                  </a:txBody>
                  <a:tcPr/>
                </a:tc>
              </a:tr>
              <a:tr h="349431">
                <a:tc>
                  <a:txBody>
                    <a:bodyPr/>
                    <a:lstStyle/>
                    <a:p>
                      <a:r>
                        <a:rPr lang="en-US" dirty="0" smtClean="0"/>
                        <a:t>   More</a:t>
                      </a:r>
                      <a:r>
                        <a:rPr lang="en-US" baseline="0" dirty="0" smtClean="0"/>
                        <a:t> than a college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2.70**</a:t>
                      </a:r>
                      <a:endParaRPr lang="en-US" dirty="0"/>
                    </a:p>
                  </a:txBody>
                  <a:tcPr/>
                </a:tc>
              </a:tr>
              <a:tr h="349431">
                <a:tc>
                  <a:txBody>
                    <a:bodyPr/>
                    <a:lstStyle/>
                    <a:p>
                      <a:r>
                        <a:rPr lang="en-US" dirty="0" smtClean="0"/>
                        <a:t>Foster</a:t>
                      </a:r>
                      <a:r>
                        <a:rPr lang="en-US" baseline="0" dirty="0" smtClean="0"/>
                        <a:t> care placement change rate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0.83*</a:t>
                      </a:r>
                      <a:endParaRPr lang="en-US" dirty="0"/>
                    </a:p>
                  </a:txBody>
                  <a:tcPr/>
                </a:tc>
              </a:tr>
              <a:tr h="349431">
                <a:tc>
                  <a:txBody>
                    <a:bodyPr/>
                    <a:lstStyle/>
                    <a:p>
                      <a:r>
                        <a:rPr lang="en-US" dirty="0" smtClean="0"/>
                        <a:t>Months in care past age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1.06***</a:t>
                      </a:r>
                      <a:endParaRPr lang="en-US" dirty="0"/>
                    </a:p>
                  </a:txBody>
                  <a:tcPr/>
                </a:tc>
              </a:tr>
              <a:tr h="349431">
                <a:tc>
                  <a:txBody>
                    <a:bodyPr/>
                    <a:lstStyle/>
                    <a:p>
                      <a:r>
                        <a:rPr lang="en-US" dirty="0" smtClean="0"/>
                        <a:t>Parent at age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840" y="6501731"/>
            <a:ext cx="364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See handout for other controls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7658" y="6477391"/>
            <a:ext cx="406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^p&lt;.10   *p&lt;.05   **p&lt;.01   ***p&lt;.001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Capital and College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capital includes resources embedded in social ties</a:t>
            </a:r>
          </a:p>
          <a:p>
            <a:r>
              <a:rPr lang="en-US" dirty="0" smtClean="0"/>
              <a:t>Different types of social capital useful for different goals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/>
              <a:t>Our main </a:t>
            </a:r>
            <a:r>
              <a:rPr lang="en-US" u="sng" dirty="0" smtClean="0"/>
              <a:t>hypothesis</a:t>
            </a:r>
            <a:r>
              <a:rPr lang="en-US" dirty="0" smtClean="0"/>
              <a:t>: Foster youth who have </a:t>
            </a:r>
            <a:r>
              <a:rPr lang="en-US" b="1" dirty="0" smtClean="0"/>
              <a:t>institutional agents </a:t>
            </a:r>
            <a:r>
              <a:rPr lang="en-US" dirty="0" smtClean="0"/>
              <a:t>to rely on for </a:t>
            </a:r>
            <a:r>
              <a:rPr lang="en-US" b="1" dirty="0" smtClean="0"/>
              <a:t>advice and tangible support </a:t>
            </a:r>
            <a:r>
              <a:rPr lang="en-US" dirty="0" smtClean="0"/>
              <a:t>would be more likely to enter college than youth without these supports</a:t>
            </a:r>
          </a:p>
          <a:p>
            <a:pPr lvl="1"/>
            <a:r>
              <a:rPr lang="en-US" i="1" dirty="0" smtClean="0"/>
              <a:t>Institutional agents </a:t>
            </a:r>
            <a:r>
              <a:rPr lang="en-US" dirty="0" smtClean="0"/>
              <a:t>are adults familiar with college that can serve as motivators, guides, advocates, links to resources to college aspirants (Stanton-Salazar, 2011)</a:t>
            </a:r>
          </a:p>
          <a:p>
            <a:pPr lvl="1"/>
            <a:endParaRPr lang="en-US" dirty="0"/>
          </a:p>
          <a:p>
            <a:r>
              <a:rPr lang="en-US" dirty="0" smtClean="0"/>
              <a:t>We expected other types of social capital to play lesser or nonsignificant roles in predicting college enrollment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About 46% of the 711 youth nominated 1 or more institutional agents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556336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1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7878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Main Findings of Social Capital Analysis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312" y="4602480"/>
            <a:ext cx="9619488" cy="22555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Relationship was partially mediated (explained) by:</a:t>
            </a:r>
          </a:p>
          <a:p>
            <a:r>
              <a:rPr lang="en-US" dirty="0" smtClean="0"/>
              <a:t>the amount of college application/preparation help youth said they received during age 19 interviews, </a:t>
            </a:r>
          </a:p>
          <a:p>
            <a:r>
              <a:rPr lang="en-US" dirty="0" smtClean="0"/>
              <a:t>The amount of time they spent in care past age 18</a:t>
            </a:r>
          </a:p>
          <a:p>
            <a:endParaRPr lang="en-US" dirty="0" smtClean="0"/>
          </a:p>
          <a:p>
            <a:r>
              <a:rPr lang="en-US" dirty="0" smtClean="0"/>
              <a:t>Other types of social capital did not significantly predict college entry</a:t>
            </a:r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3123580" y="3714874"/>
            <a:ext cx="611589" cy="480076"/>
          </a:xfrm>
          <a:custGeom>
            <a:avLst/>
            <a:gdLst>
              <a:gd name="T0" fmla="*/ 2094627 w 1891"/>
              <a:gd name="T1" fmla="*/ 1636131 h 1484"/>
              <a:gd name="T2" fmla="*/ 1940545 w 1891"/>
              <a:gd name="T3" fmla="*/ 1445156 h 1484"/>
              <a:gd name="T4" fmla="*/ 1767481 w 1891"/>
              <a:gd name="T5" fmla="*/ 1333474 h 1484"/>
              <a:gd name="T6" fmla="*/ 1632380 w 1891"/>
              <a:gd name="T7" fmla="*/ 1280984 h 1484"/>
              <a:gd name="T8" fmla="*/ 1528542 w 1891"/>
              <a:gd name="T9" fmla="*/ 1236312 h 1484"/>
              <a:gd name="T10" fmla="*/ 1445918 w 1891"/>
              <a:gd name="T11" fmla="*/ 1207274 h 1484"/>
              <a:gd name="T12" fmla="*/ 1430286 w 1891"/>
              <a:gd name="T13" fmla="*/ 1167069 h 1484"/>
              <a:gd name="T14" fmla="*/ 1452617 w 1891"/>
              <a:gd name="T15" fmla="*/ 1160368 h 1484"/>
              <a:gd name="T16" fmla="*/ 1491696 w 1891"/>
              <a:gd name="T17" fmla="*/ 1162602 h 1484"/>
              <a:gd name="T18" fmla="*/ 1574320 w 1891"/>
              <a:gd name="T19" fmla="*/ 1145850 h 1484"/>
              <a:gd name="T20" fmla="*/ 1624564 w 1891"/>
              <a:gd name="T21" fmla="*/ 1121280 h 1484"/>
              <a:gd name="T22" fmla="*/ 1653594 w 1891"/>
              <a:gd name="T23" fmla="*/ 1086659 h 1484"/>
              <a:gd name="T24" fmla="*/ 1611166 w 1891"/>
              <a:gd name="T25" fmla="*/ 1062089 h 1484"/>
              <a:gd name="T26" fmla="*/ 1615632 w 1891"/>
              <a:gd name="T27" fmla="*/ 1045337 h 1484"/>
              <a:gd name="T28" fmla="*/ 1618981 w 1891"/>
              <a:gd name="T29" fmla="*/ 1034169 h 1484"/>
              <a:gd name="T30" fmla="*/ 1585485 w 1891"/>
              <a:gd name="T31" fmla="*/ 1011832 h 1484"/>
              <a:gd name="T32" fmla="*/ 1537474 w 1891"/>
              <a:gd name="T33" fmla="*/ 983912 h 1484"/>
              <a:gd name="T34" fmla="*/ 1562038 w 1891"/>
              <a:gd name="T35" fmla="*/ 919137 h 1484"/>
              <a:gd name="T36" fmla="*/ 1565387 w 1891"/>
              <a:gd name="T37" fmla="*/ 897917 h 1484"/>
              <a:gd name="T38" fmla="*/ 1563154 w 1891"/>
              <a:gd name="T39" fmla="*/ 873348 h 1484"/>
              <a:gd name="T40" fmla="*/ 1573203 w 1891"/>
              <a:gd name="T41" fmla="*/ 788470 h 1484"/>
              <a:gd name="T42" fmla="*/ 1592184 w 1891"/>
              <a:gd name="T43" fmla="*/ 681256 h 1484"/>
              <a:gd name="T44" fmla="*/ 1587718 w 1891"/>
              <a:gd name="T45" fmla="*/ 624298 h 1484"/>
              <a:gd name="T46" fmla="*/ 1574320 w 1891"/>
              <a:gd name="T47" fmla="*/ 509267 h 1484"/>
              <a:gd name="T48" fmla="*/ 1487230 w 1891"/>
              <a:gd name="T49" fmla="*/ 317175 h 1484"/>
              <a:gd name="T50" fmla="*/ 1464899 w 1891"/>
              <a:gd name="T51" fmla="*/ 281437 h 1484"/>
              <a:gd name="T52" fmla="*/ 1447034 w 1891"/>
              <a:gd name="T53" fmla="*/ 233414 h 1484"/>
              <a:gd name="T54" fmla="*/ 1433636 w 1891"/>
              <a:gd name="T55" fmla="*/ 204377 h 1484"/>
              <a:gd name="T56" fmla="*/ 1421354 w 1891"/>
              <a:gd name="T57" fmla="*/ 175340 h 1484"/>
              <a:gd name="T58" fmla="*/ 1401256 w 1891"/>
              <a:gd name="T59" fmla="*/ 137368 h 1484"/>
              <a:gd name="T60" fmla="*/ 1348779 w 1891"/>
              <a:gd name="T61" fmla="*/ 74826 h 1484"/>
              <a:gd name="T62" fmla="*/ 1244941 w 1891"/>
              <a:gd name="T63" fmla="*/ 23453 h 1484"/>
              <a:gd name="T64" fmla="*/ 1176832 w 1891"/>
              <a:gd name="T65" fmla="*/ 8935 h 1484"/>
              <a:gd name="T66" fmla="*/ 1144452 w 1891"/>
              <a:gd name="T67" fmla="*/ 12285 h 1484"/>
              <a:gd name="T68" fmla="*/ 1114306 w 1891"/>
              <a:gd name="T69" fmla="*/ 44673 h 1484"/>
              <a:gd name="T70" fmla="*/ 1087509 w 1891"/>
              <a:gd name="T71" fmla="*/ 41322 h 1484"/>
              <a:gd name="T72" fmla="*/ 1074110 w 1891"/>
              <a:gd name="T73" fmla="*/ 29037 h 1484"/>
              <a:gd name="T74" fmla="*/ 1038381 w 1891"/>
              <a:gd name="T75" fmla="*/ 23453 h 1484"/>
              <a:gd name="T76" fmla="*/ 1011584 w 1891"/>
              <a:gd name="T77" fmla="*/ 7818 h 1484"/>
              <a:gd name="T78" fmla="*/ 962457 w 1891"/>
              <a:gd name="T79" fmla="*/ 7818 h 1484"/>
              <a:gd name="T80" fmla="*/ 903280 w 1891"/>
              <a:gd name="T81" fmla="*/ 16752 h 1484"/>
              <a:gd name="T82" fmla="*/ 840754 w 1891"/>
              <a:gd name="T83" fmla="*/ 78177 h 1484"/>
              <a:gd name="T84" fmla="*/ 775995 w 1891"/>
              <a:gd name="T85" fmla="*/ 203260 h 1484"/>
              <a:gd name="T86" fmla="*/ 717934 w 1891"/>
              <a:gd name="T87" fmla="*/ 317175 h 1484"/>
              <a:gd name="T88" fmla="*/ 676623 w 1891"/>
              <a:gd name="T89" fmla="*/ 416571 h 1484"/>
              <a:gd name="T90" fmla="*/ 655408 w 1891"/>
              <a:gd name="T91" fmla="*/ 460127 h 1484"/>
              <a:gd name="T92" fmla="*/ 635311 w 1891"/>
              <a:gd name="T93" fmla="*/ 529369 h 1484"/>
              <a:gd name="T94" fmla="*/ 635311 w 1891"/>
              <a:gd name="T95" fmla="*/ 585210 h 1484"/>
              <a:gd name="T96" fmla="*/ 660991 w 1891"/>
              <a:gd name="T97" fmla="*/ 852128 h 1484"/>
              <a:gd name="T98" fmla="*/ 668807 w 1891"/>
              <a:gd name="T99" fmla="*/ 909086 h 1484"/>
              <a:gd name="T100" fmla="*/ 611863 w 1891"/>
              <a:gd name="T101" fmla="*/ 1077724 h 1484"/>
              <a:gd name="T102" fmla="*/ 549337 w 1891"/>
              <a:gd name="T103" fmla="*/ 1114579 h 1484"/>
              <a:gd name="T104" fmla="*/ 577251 w 1891"/>
              <a:gd name="T105" fmla="*/ 1139149 h 1484"/>
              <a:gd name="T106" fmla="*/ 590649 w 1891"/>
              <a:gd name="T107" fmla="*/ 1154784 h 1484"/>
              <a:gd name="T108" fmla="*/ 585066 w 1891"/>
              <a:gd name="T109" fmla="*/ 1194990 h 1484"/>
              <a:gd name="T110" fmla="*/ 656525 w 1891"/>
              <a:gd name="T111" fmla="*/ 1184938 h 1484"/>
              <a:gd name="T112" fmla="*/ 683322 w 1891"/>
              <a:gd name="T113" fmla="*/ 1188289 h 1484"/>
              <a:gd name="T114" fmla="*/ 434334 w 1891"/>
              <a:gd name="T115" fmla="*/ 1298853 h 1484"/>
              <a:gd name="T116" fmla="*/ 217725 w 1891"/>
              <a:gd name="T117" fmla="*/ 1383731 h 1484"/>
              <a:gd name="T118" fmla="*/ 2111375 w 1891"/>
              <a:gd name="T119" fmla="*/ 1657350 h 1484"/>
              <a:gd name="T120" fmla="*/ 676623 w 1891"/>
              <a:gd name="T121" fmla="*/ 452309 h 14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91" h="1484">
                <a:moveTo>
                  <a:pt x="562" y="480"/>
                </a:moveTo>
                <a:lnTo>
                  <a:pt x="562" y="485"/>
                </a:lnTo>
                <a:lnTo>
                  <a:pt x="563" y="482"/>
                </a:lnTo>
                <a:lnTo>
                  <a:pt x="563" y="480"/>
                </a:lnTo>
                <a:lnTo>
                  <a:pt x="562" y="480"/>
                </a:lnTo>
                <a:close/>
                <a:moveTo>
                  <a:pt x="563" y="487"/>
                </a:moveTo>
                <a:lnTo>
                  <a:pt x="562" y="485"/>
                </a:lnTo>
                <a:lnTo>
                  <a:pt x="562" y="486"/>
                </a:lnTo>
                <a:lnTo>
                  <a:pt x="563" y="487"/>
                </a:lnTo>
                <a:close/>
                <a:moveTo>
                  <a:pt x="1888" y="1481"/>
                </a:moveTo>
                <a:lnTo>
                  <a:pt x="1888" y="1481"/>
                </a:lnTo>
                <a:lnTo>
                  <a:pt x="1881" y="1473"/>
                </a:lnTo>
                <a:lnTo>
                  <a:pt x="1876" y="1465"/>
                </a:lnTo>
                <a:lnTo>
                  <a:pt x="1866" y="1452"/>
                </a:lnTo>
                <a:lnTo>
                  <a:pt x="1848" y="1429"/>
                </a:lnTo>
                <a:lnTo>
                  <a:pt x="1843" y="1423"/>
                </a:lnTo>
                <a:lnTo>
                  <a:pt x="1837" y="1418"/>
                </a:lnTo>
                <a:lnTo>
                  <a:pt x="1833" y="1412"/>
                </a:lnTo>
                <a:lnTo>
                  <a:pt x="1828" y="1406"/>
                </a:lnTo>
                <a:lnTo>
                  <a:pt x="1818" y="1393"/>
                </a:lnTo>
                <a:lnTo>
                  <a:pt x="1813" y="1385"/>
                </a:lnTo>
                <a:lnTo>
                  <a:pt x="1807" y="1378"/>
                </a:lnTo>
                <a:lnTo>
                  <a:pt x="1754" y="1311"/>
                </a:lnTo>
                <a:lnTo>
                  <a:pt x="1738" y="1294"/>
                </a:lnTo>
                <a:lnTo>
                  <a:pt x="1733" y="1286"/>
                </a:lnTo>
                <a:lnTo>
                  <a:pt x="1726" y="1278"/>
                </a:lnTo>
                <a:lnTo>
                  <a:pt x="1714" y="1265"/>
                </a:lnTo>
                <a:lnTo>
                  <a:pt x="1705" y="1258"/>
                </a:lnTo>
                <a:lnTo>
                  <a:pt x="1699" y="1253"/>
                </a:lnTo>
                <a:lnTo>
                  <a:pt x="1627" y="1220"/>
                </a:lnTo>
                <a:lnTo>
                  <a:pt x="1612" y="1209"/>
                </a:lnTo>
                <a:lnTo>
                  <a:pt x="1609" y="1206"/>
                </a:lnTo>
                <a:lnTo>
                  <a:pt x="1602" y="1200"/>
                </a:lnTo>
                <a:lnTo>
                  <a:pt x="1598" y="1199"/>
                </a:lnTo>
                <a:lnTo>
                  <a:pt x="1593" y="1198"/>
                </a:lnTo>
                <a:lnTo>
                  <a:pt x="1587" y="1196"/>
                </a:lnTo>
                <a:lnTo>
                  <a:pt x="1583" y="1194"/>
                </a:lnTo>
                <a:lnTo>
                  <a:pt x="1572" y="1189"/>
                </a:lnTo>
                <a:lnTo>
                  <a:pt x="1567" y="1188"/>
                </a:lnTo>
                <a:lnTo>
                  <a:pt x="1553" y="1181"/>
                </a:lnTo>
                <a:lnTo>
                  <a:pt x="1556" y="1180"/>
                </a:lnTo>
                <a:lnTo>
                  <a:pt x="1550" y="1177"/>
                </a:lnTo>
                <a:lnTo>
                  <a:pt x="1541" y="1174"/>
                </a:lnTo>
                <a:lnTo>
                  <a:pt x="1523" y="1169"/>
                </a:lnTo>
                <a:lnTo>
                  <a:pt x="1516" y="1167"/>
                </a:lnTo>
                <a:lnTo>
                  <a:pt x="1513" y="1167"/>
                </a:lnTo>
                <a:lnTo>
                  <a:pt x="1510" y="1167"/>
                </a:lnTo>
                <a:lnTo>
                  <a:pt x="1487" y="1156"/>
                </a:lnTo>
                <a:lnTo>
                  <a:pt x="1462" y="1147"/>
                </a:lnTo>
                <a:lnTo>
                  <a:pt x="1435" y="1136"/>
                </a:lnTo>
                <a:lnTo>
                  <a:pt x="1414" y="1129"/>
                </a:lnTo>
                <a:lnTo>
                  <a:pt x="1400" y="1125"/>
                </a:lnTo>
                <a:lnTo>
                  <a:pt x="1399" y="1123"/>
                </a:lnTo>
                <a:lnTo>
                  <a:pt x="1398" y="1122"/>
                </a:lnTo>
                <a:lnTo>
                  <a:pt x="1396" y="1119"/>
                </a:lnTo>
                <a:lnTo>
                  <a:pt x="1389" y="1118"/>
                </a:lnTo>
                <a:lnTo>
                  <a:pt x="1376" y="1115"/>
                </a:lnTo>
                <a:lnTo>
                  <a:pt x="1374" y="1114"/>
                </a:lnTo>
                <a:lnTo>
                  <a:pt x="1372" y="1111"/>
                </a:lnTo>
                <a:lnTo>
                  <a:pt x="1369" y="1107"/>
                </a:lnTo>
                <a:lnTo>
                  <a:pt x="1366" y="1108"/>
                </a:lnTo>
                <a:lnTo>
                  <a:pt x="1363" y="1108"/>
                </a:lnTo>
                <a:lnTo>
                  <a:pt x="1348" y="1104"/>
                </a:lnTo>
                <a:lnTo>
                  <a:pt x="1337" y="1100"/>
                </a:lnTo>
                <a:lnTo>
                  <a:pt x="1333" y="1097"/>
                </a:lnTo>
                <a:lnTo>
                  <a:pt x="1326" y="1094"/>
                </a:lnTo>
                <a:lnTo>
                  <a:pt x="1322" y="1094"/>
                </a:lnTo>
                <a:lnTo>
                  <a:pt x="1315" y="1090"/>
                </a:lnTo>
                <a:lnTo>
                  <a:pt x="1307" y="1086"/>
                </a:lnTo>
                <a:lnTo>
                  <a:pt x="1301" y="1083"/>
                </a:lnTo>
                <a:lnTo>
                  <a:pt x="1295" y="1081"/>
                </a:lnTo>
                <a:lnTo>
                  <a:pt x="1289" y="1077"/>
                </a:lnTo>
                <a:lnTo>
                  <a:pt x="1284" y="1074"/>
                </a:lnTo>
                <a:lnTo>
                  <a:pt x="1273" y="1064"/>
                </a:lnTo>
                <a:lnTo>
                  <a:pt x="1271" y="1061"/>
                </a:lnTo>
                <a:lnTo>
                  <a:pt x="1273" y="1059"/>
                </a:lnTo>
                <a:lnTo>
                  <a:pt x="1278" y="1056"/>
                </a:lnTo>
                <a:lnTo>
                  <a:pt x="1282" y="1053"/>
                </a:lnTo>
                <a:lnTo>
                  <a:pt x="1284" y="1049"/>
                </a:lnTo>
                <a:lnTo>
                  <a:pt x="1284" y="1048"/>
                </a:lnTo>
                <a:lnTo>
                  <a:pt x="1282" y="1046"/>
                </a:lnTo>
                <a:lnTo>
                  <a:pt x="1281" y="1045"/>
                </a:lnTo>
                <a:lnTo>
                  <a:pt x="1281" y="1042"/>
                </a:lnTo>
                <a:lnTo>
                  <a:pt x="1281" y="1039"/>
                </a:lnTo>
                <a:lnTo>
                  <a:pt x="1282" y="1037"/>
                </a:lnTo>
                <a:lnTo>
                  <a:pt x="1285" y="1032"/>
                </a:lnTo>
                <a:lnTo>
                  <a:pt x="1286" y="1031"/>
                </a:lnTo>
                <a:lnTo>
                  <a:pt x="1288" y="1031"/>
                </a:lnTo>
                <a:lnTo>
                  <a:pt x="1289" y="1031"/>
                </a:lnTo>
                <a:lnTo>
                  <a:pt x="1290" y="1032"/>
                </a:lnTo>
                <a:lnTo>
                  <a:pt x="1289" y="1032"/>
                </a:lnTo>
                <a:lnTo>
                  <a:pt x="1288" y="1034"/>
                </a:lnTo>
                <a:lnTo>
                  <a:pt x="1289" y="1034"/>
                </a:lnTo>
                <a:lnTo>
                  <a:pt x="1296" y="1037"/>
                </a:lnTo>
                <a:lnTo>
                  <a:pt x="1301" y="1039"/>
                </a:lnTo>
                <a:lnTo>
                  <a:pt x="1304" y="1039"/>
                </a:lnTo>
                <a:lnTo>
                  <a:pt x="1307" y="1041"/>
                </a:lnTo>
                <a:lnTo>
                  <a:pt x="1310" y="1041"/>
                </a:lnTo>
                <a:lnTo>
                  <a:pt x="1312" y="1042"/>
                </a:lnTo>
                <a:lnTo>
                  <a:pt x="1314" y="1042"/>
                </a:lnTo>
                <a:lnTo>
                  <a:pt x="1315" y="1041"/>
                </a:lnTo>
                <a:lnTo>
                  <a:pt x="1318" y="1041"/>
                </a:lnTo>
                <a:lnTo>
                  <a:pt x="1319" y="1041"/>
                </a:lnTo>
                <a:lnTo>
                  <a:pt x="1321" y="1041"/>
                </a:lnTo>
                <a:lnTo>
                  <a:pt x="1322" y="1043"/>
                </a:lnTo>
                <a:lnTo>
                  <a:pt x="1322" y="1042"/>
                </a:lnTo>
                <a:lnTo>
                  <a:pt x="1323" y="1041"/>
                </a:lnTo>
                <a:lnTo>
                  <a:pt x="1329" y="1041"/>
                </a:lnTo>
                <a:lnTo>
                  <a:pt x="1336" y="1041"/>
                </a:lnTo>
                <a:lnTo>
                  <a:pt x="1341" y="1041"/>
                </a:lnTo>
                <a:lnTo>
                  <a:pt x="1345" y="1038"/>
                </a:lnTo>
                <a:lnTo>
                  <a:pt x="1358" y="1035"/>
                </a:lnTo>
                <a:lnTo>
                  <a:pt x="1363" y="1034"/>
                </a:lnTo>
                <a:lnTo>
                  <a:pt x="1366" y="1034"/>
                </a:lnTo>
                <a:lnTo>
                  <a:pt x="1369" y="1031"/>
                </a:lnTo>
                <a:lnTo>
                  <a:pt x="1372" y="1028"/>
                </a:lnTo>
                <a:lnTo>
                  <a:pt x="1376" y="1027"/>
                </a:lnTo>
                <a:lnTo>
                  <a:pt x="1383" y="1027"/>
                </a:lnTo>
                <a:lnTo>
                  <a:pt x="1388" y="1027"/>
                </a:lnTo>
                <a:lnTo>
                  <a:pt x="1394" y="1027"/>
                </a:lnTo>
                <a:lnTo>
                  <a:pt x="1400" y="1027"/>
                </a:lnTo>
                <a:lnTo>
                  <a:pt x="1410" y="1026"/>
                </a:lnTo>
                <a:lnTo>
                  <a:pt x="1425" y="1023"/>
                </a:lnTo>
                <a:lnTo>
                  <a:pt x="1435" y="1020"/>
                </a:lnTo>
                <a:lnTo>
                  <a:pt x="1440" y="1017"/>
                </a:lnTo>
                <a:lnTo>
                  <a:pt x="1439" y="1016"/>
                </a:lnTo>
                <a:lnTo>
                  <a:pt x="1437" y="1013"/>
                </a:lnTo>
                <a:lnTo>
                  <a:pt x="1431" y="1013"/>
                </a:lnTo>
                <a:lnTo>
                  <a:pt x="1444" y="1013"/>
                </a:lnTo>
                <a:lnTo>
                  <a:pt x="1448" y="1010"/>
                </a:lnTo>
                <a:lnTo>
                  <a:pt x="1453" y="1008"/>
                </a:lnTo>
                <a:lnTo>
                  <a:pt x="1455" y="1005"/>
                </a:lnTo>
                <a:lnTo>
                  <a:pt x="1455" y="1004"/>
                </a:lnTo>
                <a:lnTo>
                  <a:pt x="1455" y="1002"/>
                </a:lnTo>
                <a:lnTo>
                  <a:pt x="1458" y="1002"/>
                </a:lnTo>
                <a:lnTo>
                  <a:pt x="1462" y="1001"/>
                </a:lnTo>
                <a:lnTo>
                  <a:pt x="1464" y="998"/>
                </a:lnTo>
                <a:lnTo>
                  <a:pt x="1465" y="997"/>
                </a:lnTo>
                <a:lnTo>
                  <a:pt x="1464" y="994"/>
                </a:lnTo>
                <a:lnTo>
                  <a:pt x="1464" y="993"/>
                </a:lnTo>
                <a:lnTo>
                  <a:pt x="1465" y="990"/>
                </a:lnTo>
                <a:lnTo>
                  <a:pt x="1470" y="988"/>
                </a:lnTo>
                <a:lnTo>
                  <a:pt x="1473" y="988"/>
                </a:lnTo>
                <a:lnTo>
                  <a:pt x="1476" y="986"/>
                </a:lnTo>
                <a:lnTo>
                  <a:pt x="1479" y="982"/>
                </a:lnTo>
                <a:lnTo>
                  <a:pt x="1480" y="976"/>
                </a:lnTo>
                <a:lnTo>
                  <a:pt x="1481" y="973"/>
                </a:lnTo>
                <a:lnTo>
                  <a:pt x="1483" y="972"/>
                </a:lnTo>
                <a:lnTo>
                  <a:pt x="1481" y="969"/>
                </a:lnTo>
                <a:lnTo>
                  <a:pt x="1480" y="966"/>
                </a:lnTo>
                <a:lnTo>
                  <a:pt x="1477" y="965"/>
                </a:lnTo>
                <a:lnTo>
                  <a:pt x="1468" y="965"/>
                </a:lnTo>
                <a:lnTo>
                  <a:pt x="1462" y="965"/>
                </a:lnTo>
                <a:lnTo>
                  <a:pt x="1464" y="961"/>
                </a:lnTo>
                <a:lnTo>
                  <a:pt x="1462" y="960"/>
                </a:lnTo>
                <a:lnTo>
                  <a:pt x="1461" y="958"/>
                </a:lnTo>
                <a:lnTo>
                  <a:pt x="1447" y="957"/>
                </a:lnTo>
                <a:lnTo>
                  <a:pt x="1446" y="954"/>
                </a:lnTo>
                <a:lnTo>
                  <a:pt x="1444" y="953"/>
                </a:lnTo>
                <a:lnTo>
                  <a:pt x="1443" y="951"/>
                </a:lnTo>
                <a:lnTo>
                  <a:pt x="1442" y="951"/>
                </a:lnTo>
                <a:lnTo>
                  <a:pt x="1444" y="950"/>
                </a:lnTo>
                <a:lnTo>
                  <a:pt x="1447" y="951"/>
                </a:lnTo>
                <a:lnTo>
                  <a:pt x="1450" y="951"/>
                </a:lnTo>
                <a:lnTo>
                  <a:pt x="1453" y="951"/>
                </a:lnTo>
                <a:lnTo>
                  <a:pt x="1457" y="947"/>
                </a:lnTo>
                <a:lnTo>
                  <a:pt x="1459" y="943"/>
                </a:lnTo>
                <a:lnTo>
                  <a:pt x="1461" y="940"/>
                </a:lnTo>
                <a:lnTo>
                  <a:pt x="1459" y="937"/>
                </a:lnTo>
                <a:lnTo>
                  <a:pt x="1455" y="936"/>
                </a:lnTo>
                <a:lnTo>
                  <a:pt x="1450" y="936"/>
                </a:lnTo>
                <a:lnTo>
                  <a:pt x="1447" y="936"/>
                </a:lnTo>
                <a:lnTo>
                  <a:pt x="1447" y="935"/>
                </a:lnTo>
                <a:lnTo>
                  <a:pt x="1448" y="933"/>
                </a:lnTo>
                <a:lnTo>
                  <a:pt x="1450" y="932"/>
                </a:lnTo>
                <a:lnTo>
                  <a:pt x="1455" y="933"/>
                </a:lnTo>
                <a:lnTo>
                  <a:pt x="1458" y="935"/>
                </a:lnTo>
                <a:lnTo>
                  <a:pt x="1461" y="933"/>
                </a:lnTo>
                <a:lnTo>
                  <a:pt x="1462" y="932"/>
                </a:lnTo>
                <a:lnTo>
                  <a:pt x="1462" y="931"/>
                </a:lnTo>
                <a:lnTo>
                  <a:pt x="1459" y="931"/>
                </a:lnTo>
                <a:lnTo>
                  <a:pt x="1453" y="929"/>
                </a:lnTo>
                <a:lnTo>
                  <a:pt x="1450" y="928"/>
                </a:lnTo>
                <a:lnTo>
                  <a:pt x="1451" y="926"/>
                </a:lnTo>
                <a:lnTo>
                  <a:pt x="1450" y="926"/>
                </a:lnTo>
                <a:lnTo>
                  <a:pt x="1448" y="925"/>
                </a:lnTo>
                <a:lnTo>
                  <a:pt x="1447" y="924"/>
                </a:lnTo>
                <a:lnTo>
                  <a:pt x="1447" y="922"/>
                </a:lnTo>
                <a:lnTo>
                  <a:pt x="1447" y="920"/>
                </a:lnTo>
                <a:lnTo>
                  <a:pt x="1443" y="917"/>
                </a:lnTo>
                <a:lnTo>
                  <a:pt x="1435" y="915"/>
                </a:lnTo>
                <a:lnTo>
                  <a:pt x="1431" y="914"/>
                </a:lnTo>
                <a:lnTo>
                  <a:pt x="1429" y="913"/>
                </a:lnTo>
                <a:lnTo>
                  <a:pt x="1426" y="910"/>
                </a:lnTo>
                <a:lnTo>
                  <a:pt x="1424" y="909"/>
                </a:lnTo>
                <a:lnTo>
                  <a:pt x="1421" y="907"/>
                </a:lnTo>
                <a:lnTo>
                  <a:pt x="1420" y="906"/>
                </a:lnTo>
                <a:lnTo>
                  <a:pt x="1410" y="906"/>
                </a:lnTo>
                <a:lnTo>
                  <a:pt x="1410" y="904"/>
                </a:lnTo>
                <a:lnTo>
                  <a:pt x="1405" y="902"/>
                </a:lnTo>
                <a:lnTo>
                  <a:pt x="1399" y="900"/>
                </a:lnTo>
                <a:lnTo>
                  <a:pt x="1395" y="899"/>
                </a:lnTo>
                <a:lnTo>
                  <a:pt x="1395" y="896"/>
                </a:lnTo>
                <a:lnTo>
                  <a:pt x="1392" y="893"/>
                </a:lnTo>
                <a:lnTo>
                  <a:pt x="1384" y="888"/>
                </a:lnTo>
                <a:lnTo>
                  <a:pt x="1377" y="884"/>
                </a:lnTo>
                <a:lnTo>
                  <a:pt x="1377" y="881"/>
                </a:lnTo>
                <a:lnTo>
                  <a:pt x="1378" y="878"/>
                </a:lnTo>
                <a:lnTo>
                  <a:pt x="1381" y="876"/>
                </a:lnTo>
                <a:lnTo>
                  <a:pt x="1383" y="873"/>
                </a:lnTo>
                <a:lnTo>
                  <a:pt x="1384" y="870"/>
                </a:lnTo>
                <a:lnTo>
                  <a:pt x="1384" y="860"/>
                </a:lnTo>
                <a:lnTo>
                  <a:pt x="1387" y="858"/>
                </a:lnTo>
                <a:lnTo>
                  <a:pt x="1389" y="854"/>
                </a:lnTo>
                <a:lnTo>
                  <a:pt x="1394" y="849"/>
                </a:lnTo>
                <a:lnTo>
                  <a:pt x="1395" y="847"/>
                </a:lnTo>
                <a:lnTo>
                  <a:pt x="1396" y="834"/>
                </a:lnTo>
                <a:lnTo>
                  <a:pt x="1399" y="830"/>
                </a:lnTo>
                <a:lnTo>
                  <a:pt x="1399" y="823"/>
                </a:lnTo>
                <a:lnTo>
                  <a:pt x="1399" y="818"/>
                </a:lnTo>
                <a:lnTo>
                  <a:pt x="1399" y="816"/>
                </a:lnTo>
                <a:lnTo>
                  <a:pt x="1399" y="815"/>
                </a:lnTo>
                <a:lnTo>
                  <a:pt x="1399" y="814"/>
                </a:lnTo>
                <a:lnTo>
                  <a:pt x="1400" y="812"/>
                </a:lnTo>
                <a:lnTo>
                  <a:pt x="1402" y="811"/>
                </a:lnTo>
                <a:lnTo>
                  <a:pt x="1399" y="809"/>
                </a:lnTo>
                <a:lnTo>
                  <a:pt x="1398" y="808"/>
                </a:lnTo>
                <a:lnTo>
                  <a:pt x="1399" y="807"/>
                </a:lnTo>
                <a:lnTo>
                  <a:pt x="1400" y="805"/>
                </a:lnTo>
                <a:lnTo>
                  <a:pt x="1402" y="804"/>
                </a:lnTo>
                <a:lnTo>
                  <a:pt x="1402" y="803"/>
                </a:lnTo>
                <a:lnTo>
                  <a:pt x="1400" y="801"/>
                </a:lnTo>
                <a:lnTo>
                  <a:pt x="1399" y="800"/>
                </a:lnTo>
                <a:lnTo>
                  <a:pt x="1399" y="796"/>
                </a:lnTo>
                <a:lnTo>
                  <a:pt x="1399" y="792"/>
                </a:lnTo>
                <a:lnTo>
                  <a:pt x="1400" y="790"/>
                </a:lnTo>
                <a:lnTo>
                  <a:pt x="1402" y="787"/>
                </a:lnTo>
                <a:lnTo>
                  <a:pt x="1402" y="785"/>
                </a:lnTo>
                <a:lnTo>
                  <a:pt x="1400" y="782"/>
                </a:lnTo>
                <a:lnTo>
                  <a:pt x="1402" y="781"/>
                </a:lnTo>
                <a:lnTo>
                  <a:pt x="1402" y="775"/>
                </a:lnTo>
                <a:lnTo>
                  <a:pt x="1403" y="771"/>
                </a:lnTo>
                <a:lnTo>
                  <a:pt x="1405" y="765"/>
                </a:lnTo>
                <a:lnTo>
                  <a:pt x="1407" y="759"/>
                </a:lnTo>
                <a:lnTo>
                  <a:pt x="1409" y="752"/>
                </a:lnTo>
                <a:lnTo>
                  <a:pt x="1409" y="732"/>
                </a:lnTo>
                <a:lnTo>
                  <a:pt x="1407" y="717"/>
                </a:lnTo>
                <a:lnTo>
                  <a:pt x="1410" y="714"/>
                </a:lnTo>
                <a:lnTo>
                  <a:pt x="1411" y="713"/>
                </a:lnTo>
                <a:lnTo>
                  <a:pt x="1410" y="710"/>
                </a:lnTo>
                <a:lnTo>
                  <a:pt x="1409" y="709"/>
                </a:lnTo>
                <a:lnTo>
                  <a:pt x="1409" y="706"/>
                </a:lnTo>
                <a:lnTo>
                  <a:pt x="1409" y="698"/>
                </a:lnTo>
                <a:lnTo>
                  <a:pt x="1409" y="686"/>
                </a:lnTo>
                <a:lnTo>
                  <a:pt x="1409" y="673"/>
                </a:lnTo>
                <a:lnTo>
                  <a:pt x="1409" y="664"/>
                </a:lnTo>
                <a:lnTo>
                  <a:pt x="1411" y="648"/>
                </a:lnTo>
                <a:lnTo>
                  <a:pt x="1416" y="633"/>
                </a:lnTo>
                <a:lnTo>
                  <a:pt x="1420" y="622"/>
                </a:lnTo>
                <a:lnTo>
                  <a:pt x="1424" y="621"/>
                </a:lnTo>
                <a:lnTo>
                  <a:pt x="1428" y="619"/>
                </a:lnTo>
                <a:lnTo>
                  <a:pt x="1428" y="618"/>
                </a:lnTo>
                <a:lnTo>
                  <a:pt x="1429" y="615"/>
                </a:lnTo>
                <a:lnTo>
                  <a:pt x="1426" y="610"/>
                </a:lnTo>
                <a:lnTo>
                  <a:pt x="1425" y="607"/>
                </a:lnTo>
                <a:lnTo>
                  <a:pt x="1425" y="606"/>
                </a:lnTo>
                <a:lnTo>
                  <a:pt x="1429" y="600"/>
                </a:lnTo>
                <a:lnTo>
                  <a:pt x="1431" y="597"/>
                </a:lnTo>
                <a:lnTo>
                  <a:pt x="1432" y="595"/>
                </a:lnTo>
                <a:lnTo>
                  <a:pt x="1431" y="589"/>
                </a:lnTo>
                <a:lnTo>
                  <a:pt x="1429" y="586"/>
                </a:lnTo>
                <a:lnTo>
                  <a:pt x="1431" y="582"/>
                </a:lnTo>
                <a:lnTo>
                  <a:pt x="1431" y="580"/>
                </a:lnTo>
                <a:lnTo>
                  <a:pt x="1429" y="578"/>
                </a:lnTo>
                <a:lnTo>
                  <a:pt x="1426" y="573"/>
                </a:lnTo>
                <a:lnTo>
                  <a:pt x="1424" y="567"/>
                </a:lnTo>
                <a:lnTo>
                  <a:pt x="1422" y="564"/>
                </a:lnTo>
                <a:lnTo>
                  <a:pt x="1422" y="559"/>
                </a:lnTo>
                <a:lnTo>
                  <a:pt x="1422" y="555"/>
                </a:lnTo>
                <a:lnTo>
                  <a:pt x="1424" y="549"/>
                </a:lnTo>
                <a:lnTo>
                  <a:pt x="1425" y="541"/>
                </a:lnTo>
                <a:lnTo>
                  <a:pt x="1422" y="529"/>
                </a:lnTo>
                <a:lnTo>
                  <a:pt x="1420" y="519"/>
                </a:lnTo>
                <a:lnTo>
                  <a:pt x="1421" y="515"/>
                </a:lnTo>
                <a:lnTo>
                  <a:pt x="1420" y="511"/>
                </a:lnTo>
                <a:lnTo>
                  <a:pt x="1420" y="505"/>
                </a:lnTo>
                <a:lnTo>
                  <a:pt x="1416" y="489"/>
                </a:lnTo>
                <a:lnTo>
                  <a:pt x="1414" y="479"/>
                </a:lnTo>
                <a:lnTo>
                  <a:pt x="1413" y="472"/>
                </a:lnTo>
                <a:lnTo>
                  <a:pt x="1410" y="465"/>
                </a:lnTo>
                <a:lnTo>
                  <a:pt x="1410" y="456"/>
                </a:lnTo>
                <a:lnTo>
                  <a:pt x="1407" y="443"/>
                </a:lnTo>
                <a:lnTo>
                  <a:pt x="1403" y="438"/>
                </a:lnTo>
                <a:lnTo>
                  <a:pt x="1400" y="434"/>
                </a:lnTo>
                <a:lnTo>
                  <a:pt x="1395" y="418"/>
                </a:lnTo>
                <a:lnTo>
                  <a:pt x="1365" y="357"/>
                </a:lnTo>
                <a:lnTo>
                  <a:pt x="1359" y="346"/>
                </a:lnTo>
                <a:lnTo>
                  <a:pt x="1358" y="340"/>
                </a:lnTo>
                <a:lnTo>
                  <a:pt x="1356" y="332"/>
                </a:lnTo>
                <a:lnTo>
                  <a:pt x="1352" y="319"/>
                </a:lnTo>
                <a:lnTo>
                  <a:pt x="1339" y="300"/>
                </a:lnTo>
                <a:lnTo>
                  <a:pt x="1333" y="289"/>
                </a:lnTo>
                <a:lnTo>
                  <a:pt x="1332" y="284"/>
                </a:lnTo>
                <a:lnTo>
                  <a:pt x="1332" y="279"/>
                </a:lnTo>
                <a:lnTo>
                  <a:pt x="1329" y="277"/>
                </a:lnTo>
                <a:lnTo>
                  <a:pt x="1328" y="278"/>
                </a:lnTo>
                <a:lnTo>
                  <a:pt x="1326" y="278"/>
                </a:lnTo>
                <a:lnTo>
                  <a:pt x="1323" y="274"/>
                </a:lnTo>
                <a:lnTo>
                  <a:pt x="1323" y="273"/>
                </a:lnTo>
                <a:lnTo>
                  <a:pt x="1323" y="268"/>
                </a:lnTo>
                <a:lnTo>
                  <a:pt x="1319" y="263"/>
                </a:lnTo>
                <a:lnTo>
                  <a:pt x="1317" y="257"/>
                </a:lnTo>
                <a:lnTo>
                  <a:pt x="1315" y="256"/>
                </a:lnTo>
                <a:lnTo>
                  <a:pt x="1314" y="253"/>
                </a:lnTo>
                <a:lnTo>
                  <a:pt x="1312" y="252"/>
                </a:lnTo>
                <a:lnTo>
                  <a:pt x="1312" y="249"/>
                </a:lnTo>
                <a:lnTo>
                  <a:pt x="1312" y="245"/>
                </a:lnTo>
                <a:lnTo>
                  <a:pt x="1312" y="241"/>
                </a:lnTo>
                <a:lnTo>
                  <a:pt x="1310" y="237"/>
                </a:lnTo>
                <a:lnTo>
                  <a:pt x="1307" y="234"/>
                </a:lnTo>
                <a:lnTo>
                  <a:pt x="1301" y="231"/>
                </a:lnTo>
                <a:lnTo>
                  <a:pt x="1304" y="230"/>
                </a:lnTo>
                <a:lnTo>
                  <a:pt x="1306" y="227"/>
                </a:lnTo>
                <a:lnTo>
                  <a:pt x="1303" y="224"/>
                </a:lnTo>
                <a:lnTo>
                  <a:pt x="1300" y="220"/>
                </a:lnTo>
                <a:lnTo>
                  <a:pt x="1299" y="219"/>
                </a:lnTo>
                <a:lnTo>
                  <a:pt x="1297" y="213"/>
                </a:lnTo>
                <a:lnTo>
                  <a:pt x="1296" y="209"/>
                </a:lnTo>
                <a:lnTo>
                  <a:pt x="1293" y="205"/>
                </a:lnTo>
                <a:lnTo>
                  <a:pt x="1292" y="202"/>
                </a:lnTo>
                <a:lnTo>
                  <a:pt x="1292" y="201"/>
                </a:lnTo>
                <a:lnTo>
                  <a:pt x="1292" y="198"/>
                </a:lnTo>
                <a:lnTo>
                  <a:pt x="1290" y="197"/>
                </a:lnTo>
                <a:lnTo>
                  <a:pt x="1289" y="197"/>
                </a:lnTo>
                <a:lnTo>
                  <a:pt x="1288" y="194"/>
                </a:lnTo>
                <a:lnTo>
                  <a:pt x="1286" y="190"/>
                </a:lnTo>
                <a:lnTo>
                  <a:pt x="1285" y="184"/>
                </a:lnTo>
                <a:lnTo>
                  <a:pt x="1284" y="184"/>
                </a:lnTo>
                <a:lnTo>
                  <a:pt x="1282" y="184"/>
                </a:lnTo>
                <a:lnTo>
                  <a:pt x="1284" y="183"/>
                </a:lnTo>
                <a:lnTo>
                  <a:pt x="1284" y="182"/>
                </a:lnTo>
                <a:lnTo>
                  <a:pt x="1279" y="179"/>
                </a:lnTo>
                <a:lnTo>
                  <a:pt x="1275" y="176"/>
                </a:lnTo>
                <a:lnTo>
                  <a:pt x="1275" y="172"/>
                </a:lnTo>
                <a:lnTo>
                  <a:pt x="1275" y="171"/>
                </a:lnTo>
                <a:lnTo>
                  <a:pt x="1275" y="169"/>
                </a:lnTo>
                <a:lnTo>
                  <a:pt x="1273" y="165"/>
                </a:lnTo>
                <a:lnTo>
                  <a:pt x="1273" y="164"/>
                </a:lnTo>
                <a:lnTo>
                  <a:pt x="1274" y="164"/>
                </a:lnTo>
                <a:lnTo>
                  <a:pt x="1274" y="161"/>
                </a:lnTo>
                <a:lnTo>
                  <a:pt x="1273" y="157"/>
                </a:lnTo>
                <a:lnTo>
                  <a:pt x="1270" y="154"/>
                </a:lnTo>
                <a:lnTo>
                  <a:pt x="1268" y="153"/>
                </a:lnTo>
                <a:lnTo>
                  <a:pt x="1270" y="153"/>
                </a:lnTo>
                <a:lnTo>
                  <a:pt x="1268" y="150"/>
                </a:lnTo>
                <a:lnTo>
                  <a:pt x="1264" y="147"/>
                </a:lnTo>
                <a:lnTo>
                  <a:pt x="1263" y="145"/>
                </a:lnTo>
                <a:lnTo>
                  <a:pt x="1263" y="140"/>
                </a:lnTo>
                <a:lnTo>
                  <a:pt x="1262" y="138"/>
                </a:lnTo>
                <a:lnTo>
                  <a:pt x="1255" y="131"/>
                </a:lnTo>
                <a:lnTo>
                  <a:pt x="1256" y="129"/>
                </a:lnTo>
                <a:lnTo>
                  <a:pt x="1255" y="123"/>
                </a:lnTo>
                <a:lnTo>
                  <a:pt x="1251" y="118"/>
                </a:lnTo>
                <a:lnTo>
                  <a:pt x="1246" y="114"/>
                </a:lnTo>
                <a:lnTo>
                  <a:pt x="1241" y="109"/>
                </a:lnTo>
                <a:lnTo>
                  <a:pt x="1241" y="105"/>
                </a:lnTo>
                <a:lnTo>
                  <a:pt x="1235" y="96"/>
                </a:lnTo>
                <a:lnTo>
                  <a:pt x="1226" y="85"/>
                </a:lnTo>
                <a:lnTo>
                  <a:pt x="1218" y="77"/>
                </a:lnTo>
                <a:lnTo>
                  <a:pt x="1219" y="77"/>
                </a:lnTo>
                <a:lnTo>
                  <a:pt x="1219" y="76"/>
                </a:lnTo>
                <a:lnTo>
                  <a:pt x="1212" y="72"/>
                </a:lnTo>
                <a:lnTo>
                  <a:pt x="1208" y="67"/>
                </a:lnTo>
                <a:lnTo>
                  <a:pt x="1205" y="66"/>
                </a:lnTo>
                <a:lnTo>
                  <a:pt x="1204" y="63"/>
                </a:lnTo>
                <a:lnTo>
                  <a:pt x="1201" y="58"/>
                </a:lnTo>
                <a:lnTo>
                  <a:pt x="1198" y="56"/>
                </a:lnTo>
                <a:lnTo>
                  <a:pt x="1194" y="54"/>
                </a:lnTo>
                <a:lnTo>
                  <a:pt x="1187" y="51"/>
                </a:lnTo>
                <a:lnTo>
                  <a:pt x="1182" y="47"/>
                </a:lnTo>
                <a:lnTo>
                  <a:pt x="1143" y="26"/>
                </a:lnTo>
                <a:lnTo>
                  <a:pt x="1124" y="21"/>
                </a:lnTo>
                <a:lnTo>
                  <a:pt x="1117" y="21"/>
                </a:lnTo>
                <a:lnTo>
                  <a:pt x="1115" y="21"/>
                </a:lnTo>
                <a:lnTo>
                  <a:pt x="1113" y="18"/>
                </a:lnTo>
                <a:lnTo>
                  <a:pt x="1106" y="17"/>
                </a:lnTo>
                <a:lnTo>
                  <a:pt x="1110" y="12"/>
                </a:lnTo>
                <a:lnTo>
                  <a:pt x="1109" y="14"/>
                </a:lnTo>
                <a:lnTo>
                  <a:pt x="1104" y="14"/>
                </a:lnTo>
                <a:lnTo>
                  <a:pt x="1102" y="12"/>
                </a:lnTo>
                <a:lnTo>
                  <a:pt x="1098" y="10"/>
                </a:lnTo>
                <a:lnTo>
                  <a:pt x="1090" y="7"/>
                </a:lnTo>
                <a:lnTo>
                  <a:pt x="1083" y="6"/>
                </a:lnTo>
                <a:lnTo>
                  <a:pt x="1072" y="6"/>
                </a:lnTo>
                <a:lnTo>
                  <a:pt x="1062" y="7"/>
                </a:lnTo>
                <a:lnTo>
                  <a:pt x="1054" y="8"/>
                </a:lnTo>
                <a:lnTo>
                  <a:pt x="1043" y="14"/>
                </a:lnTo>
                <a:lnTo>
                  <a:pt x="1038" y="15"/>
                </a:lnTo>
                <a:lnTo>
                  <a:pt x="1043" y="11"/>
                </a:lnTo>
                <a:lnTo>
                  <a:pt x="1044" y="8"/>
                </a:lnTo>
                <a:lnTo>
                  <a:pt x="1044" y="7"/>
                </a:lnTo>
                <a:lnTo>
                  <a:pt x="1042" y="6"/>
                </a:lnTo>
                <a:lnTo>
                  <a:pt x="1039" y="7"/>
                </a:lnTo>
                <a:lnTo>
                  <a:pt x="1038" y="8"/>
                </a:lnTo>
                <a:lnTo>
                  <a:pt x="1038" y="10"/>
                </a:lnTo>
                <a:lnTo>
                  <a:pt x="1038" y="11"/>
                </a:lnTo>
                <a:lnTo>
                  <a:pt x="1036" y="11"/>
                </a:lnTo>
                <a:lnTo>
                  <a:pt x="1033" y="12"/>
                </a:lnTo>
                <a:lnTo>
                  <a:pt x="1025" y="11"/>
                </a:lnTo>
                <a:lnTo>
                  <a:pt x="1020" y="10"/>
                </a:lnTo>
                <a:lnTo>
                  <a:pt x="1017" y="10"/>
                </a:lnTo>
                <a:lnTo>
                  <a:pt x="1016" y="10"/>
                </a:lnTo>
                <a:lnTo>
                  <a:pt x="1016" y="12"/>
                </a:lnTo>
                <a:lnTo>
                  <a:pt x="1017" y="12"/>
                </a:lnTo>
                <a:lnTo>
                  <a:pt x="1014" y="17"/>
                </a:lnTo>
                <a:lnTo>
                  <a:pt x="1011" y="19"/>
                </a:lnTo>
                <a:lnTo>
                  <a:pt x="1010" y="21"/>
                </a:lnTo>
                <a:lnTo>
                  <a:pt x="1009" y="21"/>
                </a:lnTo>
                <a:lnTo>
                  <a:pt x="1007" y="22"/>
                </a:lnTo>
                <a:lnTo>
                  <a:pt x="1006" y="23"/>
                </a:lnTo>
                <a:lnTo>
                  <a:pt x="1003" y="29"/>
                </a:lnTo>
                <a:lnTo>
                  <a:pt x="998" y="40"/>
                </a:lnTo>
                <a:lnTo>
                  <a:pt x="996" y="41"/>
                </a:lnTo>
                <a:lnTo>
                  <a:pt x="994" y="40"/>
                </a:lnTo>
                <a:lnTo>
                  <a:pt x="992" y="37"/>
                </a:lnTo>
                <a:lnTo>
                  <a:pt x="991" y="37"/>
                </a:lnTo>
                <a:lnTo>
                  <a:pt x="988" y="37"/>
                </a:lnTo>
                <a:lnTo>
                  <a:pt x="983" y="37"/>
                </a:lnTo>
                <a:lnTo>
                  <a:pt x="980" y="37"/>
                </a:lnTo>
                <a:lnTo>
                  <a:pt x="978" y="34"/>
                </a:lnTo>
                <a:lnTo>
                  <a:pt x="976" y="32"/>
                </a:lnTo>
                <a:lnTo>
                  <a:pt x="974" y="33"/>
                </a:lnTo>
                <a:lnTo>
                  <a:pt x="974" y="34"/>
                </a:lnTo>
                <a:lnTo>
                  <a:pt x="974" y="37"/>
                </a:lnTo>
                <a:lnTo>
                  <a:pt x="974" y="39"/>
                </a:lnTo>
                <a:lnTo>
                  <a:pt x="972" y="36"/>
                </a:lnTo>
                <a:lnTo>
                  <a:pt x="972" y="34"/>
                </a:lnTo>
                <a:lnTo>
                  <a:pt x="970" y="36"/>
                </a:lnTo>
                <a:lnTo>
                  <a:pt x="966" y="33"/>
                </a:lnTo>
                <a:lnTo>
                  <a:pt x="965" y="32"/>
                </a:lnTo>
                <a:lnTo>
                  <a:pt x="962" y="30"/>
                </a:lnTo>
                <a:lnTo>
                  <a:pt x="959" y="30"/>
                </a:lnTo>
                <a:lnTo>
                  <a:pt x="958" y="29"/>
                </a:lnTo>
                <a:lnTo>
                  <a:pt x="959" y="28"/>
                </a:lnTo>
                <a:lnTo>
                  <a:pt x="961" y="28"/>
                </a:lnTo>
                <a:lnTo>
                  <a:pt x="962" y="26"/>
                </a:lnTo>
                <a:lnTo>
                  <a:pt x="959" y="26"/>
                </a:lnTo>
                <a:lnTo>
                  <a:pt x="955" y="28"/>
                </a:lnTo>
                <a:lnTo>
                  <a:pt x="954" y="28"/>
                </a:lnTo>
                <a:lnTo>
                  <a:pt x="951" y="26"/>
                </a:lnTo>
                <a:lnTo>
                  <a:pt x="948" y="25"/>
                </a:lnTo>
                <a:lnTo>
                  <a:pt x="948" y="23"/>
                </a:lnTo>
                <a:lnTo>
                  <a:pt x="951" y="21"/>
                </a:lnTo>
                <a:lnTo>
                  <a:pt x="951" y="19"/>
                </a:lnTo>
                <a:lnTo>
                  <a:pt x="946" y="18"/>
                </a:lnTo>
                <a:lnTo>
                  <a:pt x="943" y="18"/>
                </a:lnTo>
                <a:lnTo>
                  <a:pt x="939" y="19"/>
                </a:lnTo>
                <a:lnTo>
                  <a:pt x="935" y="21"/>
                </a:lnTo>
                <a:lnTo>
                  <a:pt x="930" y="21"/>
                </a:lnTo>
                <a:lnTo>
                  <a:pt x="925" y="21"/>
                </a:lnTo>
                <a:lnTo>
                  <a:pt x="926" y="19"/>
                </a:lnTo>
                <a:lnTo>
                  <a:pt x="928" y="18"/>
                </a:lnTo>
                <a:lnTo>
                  <a:pt x="922" y="14"/>
                </a:lnTo>
                <a:lnTo>
                  <a:pt x="921" y="12"/>
                </a:lnTo>
                <a:lnTo>
                  <a:pt x="919" y="11"/>
                </a:lnTo>
                <a:lnTo>
                  <a:pt x="919" y="10"/>
                </a:lnTo>
                <a:lnTo>
                  <a:pt x="921" y="10"/>
                </a:lnTo>
                <a:lnTo>
                  <a:pt x="919" y="8"/>
                </a:lnTo>
                <a:lnTo>
                  <a:pt x="919" y="7"/>
                </a:lnTo>
                <a:lnTo>
                  <a:pt x="917" y="6"/>
                </a:lnTo>
                <a:lnTo>
                  <a:pt x="910" y="7"/>
                </a:lnTo>
                <a:lnTo>
                  <a:pt x="906" y="7"/>
                </a:lnTo>
                <a:lnTo>
                  <a:pt x="904" y="6"/>
                </a:lnTo>
                <a:lnTo>
                  <a:pt x="902" y="4"/>
                </a:lnTo>
                <a:lnTo>
                  <a:pt x="897" y="4"/>
                </a:lnTo>
                <a:lnTo>
                  <a:pt x="893" y="4"/>
                </a:lnTo>
                <a:lnTo>
                  <a:pt x="889" y="4"/>
                </a:lnTo>
                <a:lnTo>
                  <a:pt x="878" y="1"/>
                </a:lnTo>
                <a:lnTo>
                  <a:pt x="866" y="0"/>
                </a:lnTo>
                <a:lnTo>
                  <a:pt x="864" y="0"/>
                </a:lnTo>
                <a:lnTo>
                  <a:pt x="867" y="0"/>
                </a:lnTo>
                <a:lnTo>
                  <a:pt x="870" y="1"/>
                </a:lnTo>
                <a:lnTo>
                  <a:pt x="870" y="4"/>
                </a:lnTo>
                <a:lnTo>
                  <a:pt x="867" y="6"/>
                </a:lnTo>
                <a:lnTo>
                  <a:pt x="862" y="7"/>
                </a:lnTo>
                <a:lnTo>
                  <a:pt x="855" y="8"/>
                </a:lnTo>
                <a:lnTo>
                  <a:pt x="840" y="8"/>
                </a:lnTo>
                <a:lnTo>
                  <a:pt x="838" y="8"/>
                </a:lnTo>
                <a:lnTo>
                  <a:pt x="837" y="8"/>
                </a:lnTo>
                <a:lnTo>
                  <a:pt x="836" y="8"/>
                </a:lnTo>
                <a:lnTo>
                  <a:pt x="823" y="12"/>
                </a:lnTo>
                <a:lnTo>
                  <a:pt x="809" y="15"/>
                </a:lnTo>
                <a:lnTo>
                  <a:pt x="803" y="18"/>
                </a:lnTo>
                <a:lnTo>
                  <a:pt x="800" y="19"/>
                </a:lnTo>
                <a:lnTo>
                  <a:pt x="798" y="21"/>
                </a:lnTo>
                <a:lnTo>
                  <a:pt x="800" y="21"/>
                </a:lnTo>
                <a:lnTo>
                  <a:pt x="812" y="18"/>
                </a:lnTo>
                <a:lnTo>
                  <a:pt x="809" y="22"/>
                </a:lnTo>
                <a:lnTo>
                  <a:pt x="801" y="29"/>
                </a:lnTo>
                <a:lnTo>
                  <a:pt x="764" y="52"/>
                </a:lnTo>
                <a:lnTo>
                  <a:pt x="760" y="55"/>
                </a:lnTo>
                <a:lnTo>
                  <a:pt x="759" y="58"/>
                </a:lnTo>
                <a:lnTo>
                  <a:pt x="759" y="62"/>
                </a:lnTo>
                <a:lnTo>
                  <a:pt x="753" y="70"/>
                </a:lnTo>
                <a:lnTo>
                  <a:pt x="746" y="78"/>
                </a:lnTo>
                <a:lnTo>
                  <a:pt x="742" y="84"/>
                </a:lnTo>
                <a:lnTo>
                  <a:pt x="739" y="87"/>
                </a:lnTo>
                <a:lnTo>
                  <a:pt x="737" y="87"/>
                </a:lnTo>
                <a:lnTo>
                  <a:pt x="737" y="89"/>
                </a:lnTo>
                <a:lnTo>
                  <a:pt x="732" y="98"/>
                </a:lnTo>
                <a:lnTo>
                  <a:pt x="728" y="105"/>
                </a:lnTo>
                <a:lnTo>
                  <a:pt x="724" y="113"/>
                </a:lnTo>
                <a:lnTo>
                  <a:pt x="715" y="132"/>
                </a:lnTo>
                <a:lnTo>
                  <a:pt x="695" y="182"/>
                </a:lnTo>
                <a:lnTo>
                  <a:pt x="680" y="211"/>
                </a:lnTo>
                <a:lnTo>
                  <a:pt x="676" y="222"/>
                </a:lnTo>
                <a:lnTo>
                  <a:pt x="669" y="240"/>
                </a:lnTo>
                <a:lnTo>
                  <a:pt x="665" y="245"/>
                </a:lnTo>
                <a:lnTo>
                  <a:pt x="661" y="248"/>
                </a:lnTo>
                <a:lnTo>
                  <a:pt x="660" y="252"/>
                </a:lnTo>
                <a:lnTo>
                  <a:pt x="657" y="257"/>
                </a:lnTo>
                <a:lnTo>
                  <a:pt x="653" y="264"/>
                </a:lnTo>
                <a:lnTo>
                  <a:pt x="647" y="273"/>
                </a:lnTo>
                <a:lnTo>
                  <a:pt x="647" y="275"/>
                </a:lnTo>
                <a:lnTo>
                  <a:pt x="647" y="278"/>
                </a:lnTo>
                <a:lnTo>
                  <a:pt x="643" y="284"/>
                </a:lnTo>
                <a:lnTo>
                  <a:pt x="638" y="295"/>
                </a:lnTo>
                <a:lnTo>
                  <a:pt x="636" y="295"/>
                </a:lnTo>
                <a:lnTo>
                  <a:pt x="629" y="310"/>
                </a:lnTo>
                <a:lnTo>
                  <a:pt x="624" y="332"/>
                </a:lnTo>
                <a:lnTo>
                  <a:pt x="620" y="341"/>
                </a:lnTo>
                <a:lnTo>
                  <a:pt x="618" y="347"/>
                </a:lnTo>
                <a:lnTo>
                  <a:pt x="618" y="348"/>
                </a:lnTo>
                <a:lnTo>
                  <a:pt x="616" y="355"/>
                </a:lnTo>
                <a:lnTo>
                  <a:pt x="607" y="372"/>
                </a:lnTo>
                <a:lnTo>
                  <a:pt x="607" y="373"/>
                </a:lnTo>
                <a:lnTo>
                  <a:pt x="606" y="373"/>
                </a:lnTo>
                <a:lnTo>
                  <a:pt x="605" y="374"/>
                </a:lnTo>
                <a:lnTo>
                  <a:pt x="603" y="379"/>
                </a:lnTo>
                <a:lnTo>
                  <a:pt x="601" y="387"/>
                </a:lnTo>
                <a:lnTo>
                  <a:pt x="602" y="388"/>
                </a:lnTo>
                <a:lnTo>
                  <a:pt x="599" y="401"/>
                </a:lnTo>
                <a:lnTo>
                  <a:pt x="596" y="405"/>
                </a:lnTo>
                <a:lnTo>
                  <a:pt x="592" y="410"/>
                </a:lnTo>
                <a:lnTo>
                  <a:pt x="587" y="414"/>
                </a:lnTo>
                <a:lnTo>
                  <a:pt x="587" y="412"/>
                </a:lnTo>
                <a:lnTo>
                  <a:pt x="587" y="410"/>
                </a:lnTo>
                <a:lnTo>
                  <a:pt x="587" y="412"/>
                </a:lnTo>
                <a:lnTo>
                  <a:pt x="581" y="423"/>
                </a:lnTo>
                <a:lnTo>
                  <a:pt x="579" y="435"/>
                </a:lnTo>
                <a:lnTo>
                  <a:pt x="577" y="442"/>
                </a:lnTo>
                <a:lnTo>
                  <a:pt x="577" y="443"/>
                </a:lnTo>
                <a:lnTo>
                  <a:pt x="577" y="445"/>
                </a:lnTo>
                <a:lnTo>
                  <a:pt x="579" y="446"/>
                </a:lnTo>
                <a:lnTo>
                  <a:pt x="577" y="447"/>
                </a:lnTo>
                <a:lnTo>
                  <a:pt x="576" y="450"/>
                </a:lnTo>
                <a:lnTo>
                  <a:pt x="570" y="465"/>
                </a:lnTo>
                <a:lnTo>
                  <a:pt x="569" y="474"/>
                </a:lnTo>
                <a:lnTo>
                  <a:pt x="568" y="476"/>
                </a:lnTo>
                <a:lnTo>
                  <a:pt x="568" y="479"/>
                </a:lnTo>
                <a:lnTo>
                  <a:pt x="568" y="482"/>
                </a:lnTo>
                <a:lnTo>
                  <a:pt x="569" y="486"/>
                </a:lnTo>
                <a:lnTo>
                  <a:pt x="568" y="496"/>
                </a:lnTo>
                <a:lnTo>
                  <a:pt x="568" y="501"/>
                </a:lnTo>
                <a:lnTo>
                  <a:pt x="568" y="508"/>
                </a:lnTo>
                <a:lnTo>
                  <a:pt x="569" y="516"/>
                </a:lnTo>
                <a:lnTo>
                  <a:pt x="569" y="518"/>
                </a:lnTo>
                <a:lnTo>
                  <a:pt x="569" y="523"/>
                </a:lnTo>
                <a:lnTo>
                  <a:pt x="569" y="524"/>
                </a:lnTo>
                <a:lnTo>
                  <a:pt x="569" y="526"/>
                </a:lnTo>
                <a:lnTo>
                  <a:pt x="569" y="534"/>
                </a:lnTo>
                <a:lnTo>
                  <a:pt x="569" y="545"/>
                </a:lnTo>
                <a:lnTo>
                  <a:pt x="569" y="555"/>
                </a:lnTo>
                <a:lnTo>
                  <a:pt x="569" y="569"/>
                </a:lnTo>
                <a:lnTo>
                  <a:pt x="568" y="613"/>
                </a:lnTo>
                <a:lnTo>
                  <a:pt x="569" y="630"/>
                </a:lnTo>
                <a:lnTo>
                  <a:pt x="570" y="650"/>
                </a:lnTo>
                <a:lnTo>
                  <a:pt x="576" y="688"/>
                </a:lnTo>
                <a:lnTo>
                  <a:pt x="583" y="731"/>
                </a:lnTo>
                <a:lnTo>
                  <a:pt x="588" y="746"/>
                </a:lnTo>
                <a:lnTo>
                  <a:pt x="592" y="763"/>
                </a:lnTo>
                <a:lnTo>
                  <a:pt x="592" y="768"/>
                </a:lnTo>
                <a:lnTo>
                  <a:pt x="592" y="774"/>
                </a:lnTo>
                <a:lnTo>
                  <a:pt x="594" y="779"/>
                </a:lnTo>
                <a:lnTo>
                  <a:pt x="599" y="794"/>
                </a:lnTo>
                <a:lnTo>
                  <a:pt x="601" y="796"/>
                </a:lnTo>
                <a:lnTo>
                  <a:pt x="601" y="797"/>
                </a:lnTo>
                <a:lnTo>
                  <a:pt x="599" y="800"/>
                </a:lnTo>
                <a:lnTo>
                  <a:pt x="601" y="804"/>
                </a:lnTo>
                <a:lnTo>
                  <a:pt x="601" y="805"/>
                </a:lnTo>
                <a:lnTo>
                  <a:pt x="599" y="807"/>
                </a:lnTo>
                <a:lnTo>
                  <a:pt x="598" y="809"/>
                </a:lnTo>
                <a:lnTo>
                  <a:pt x="599" y="814"/>
                </a:lnTo>
                <a:lnTo>
                  <a:pt x="598" y="826"/>
                </a:lnTo>
                <a:lnTo>
                  <a:pt x="595" y="841"/>
                </a:lnTo>
                <a:lnTo>
                  <a:pt x="592" y="863"/>
                </a:lnTo>
                <a:lnTo>
                  <a:pt x="590" y="874"/>
                </a:lnTo>
                <a:lnTo>
                  <a:pt x="587" y="887"/>
                </a:lnTo>
                <a:lnTo>
                  <a:pt x="581" y="902"/>
                </a:lnTo>
                <a:lnTo>
                  <a:pt x="579" y="911"/>
                </a:lnTo>
                <a:lnTo>
                  <a:pt x="576" y="921"/>
                </a:lnTo>
                <a:lnTo>
                  <a:pt x="572" y="931"/>
                </a:lnTo>
                <a:lnTo>
                  <a:pt x="565" y="940"/>
                </a:lnTo>
                <a:lnTo>
                  <a:pt x="548" y="965"/>
                </a:lnTo>
                <a:lnTo>
                  <a:pt x="547" y="971"/>
                </a:lnTo>
                <a:lnTo>
                  <a:pt x="539" y="975"/>
                </a:lnTo>
                <a:lnTo>
                  <a:pt x="535" y="980"/>
                </a:lnTo>
                <a:lnTo>
                  <a:pt x="530" y="983"/>
                </a:lnTo>
                <a:lnTo>
                  <a:pt x="525" y="986"/>
                </a:lnTo>
                <a:lnTo>
                  <a:pt x="517" y="987"/>
                </a:lnTo>
                <a:lnTo>
                  <a:pt x="511" y="987"/>
                </a:lnTo>
                <a:lnTo>
                  <a:pt x="506" y="990"/>
                </a:lnTo>
                <a:lnTo>
                  <a:pt x="499" y="993"/>
                </a:lnTo>
                <a:lnTo>
                  <a:pt x="492" y="995"/>
                </a:lnTo>
                <a:lnTo>
                  <a:pt x="485" y="997"/>
                </a:lnTo>
                <a:lnTo>
                  <a:pt x="492" y="998"/>
                </a:lnTo>
                <a:lnTo>
                  <a:pt x="496" y="999"/>
                </a:lnTo>
                <a:lnTo>
                  <a:pt x="496" y="1001"/>
                </a:lnTo>
                <a:lnTo>
                  <a:pt x="495" y="1002"/>
                </a:lnTo>
                <a:lnTo>
                  <a:pt x="496" y="1002"/>
                </a:lnTo>
                <a:lnTo>
                  <a:pt x="497" y="1002"/>
                </a:lnTo>
                <a:lnTo>
                  <a:pt x="500" y="1004"/>
                </a:lnTo>
                <a:lnTo>
                  <a:pt x="503" y="1005"/>
                </a:lnTo>
                <a:lnTo>
                  <a:pt x="506" y="1008"/>
                </a:lnTo>
                <a:lnTo>
                  <a:pt x="506" y="1009"/>
                </a:lnTo>
                <a:lnTo>
                  <a:pt x="506" y="1012"/>
                </a:lnTo>
                <a:lnTo>
                  <a:pt x="506" y="1015"/>
                </a:lnTo>
                <a:lnTo>
                  <a:pt x="508" y="1017"/>
                </a:lnTo>
                <a:lnTo>
                  <a:pt x="513" y="1020"/>
                </a:lnTo>
                <a:lnTo>
                  <a:pt x="517" y="1020"/>
                </a:lnTo>
                <a:lnTo>
                  <a:pt x="518" y="1021"/>
                </a:lnTo>
                <a:lnTo>
                  <a:pt x="521" y="1026"/>
                </a:lnTo>
                <a:lnTo>
                  <a:pt x="522" y="1027"/>
                </a:lnTo>
                <a:lnTo>
                  <a:pt x="522" y="1028"/>
                </a:lnTo>
                <a:lnTo>
                  <a:pt x="524" y="1030"/>
                </a:lnTo>
                <a:lnTo>
                  <a:pt x="525" y="1031"/>
                </a:lnTo>
                <a:lnTo>
                  <a:pt x="528" y="1032"/>
                </a:lnTo>
                <a:lnTo>
                  <a:pt x="529" y="1034"/>
                </a:lnTo>
                <a:lnTo>
                  <a:pt x="530" y="1041"/>
                </a:lnTo>
                <a:lnTo>
                  <a:pt x="535" y="1048"/>
                </a:lnTo>
                <a:lnTo>
                  <a:pt x="536" y="1050"/>
                </a:lnTo>
                <a:lnTo>
                  <a:pt x="536" y="1053"/>
                </a:lnTo>
                <a:lnTo>
                  <a:pt x="529" y="1054"/>
                </a:lnTo>
                <a:lnTo>
                  <a:pt x="524" y="1056"/>
                </a:lnTo>
                <a:lnTo>
                  <a:pt x="521" y="1060"/>
                </a:lnTo>
                <a:lnTo>
                  <a:pt x="521" y="1064"/>
                </a:lnTo>
                <a:lnTo>
                  <a:pt x="524" y="1066"/>
                </a:lnTo>
                <a:lnTo>
                  <a:pt x="526" y="1067"/>
                </a:lnTo>
                <a:lnTo>
                  <a:pt x="525" y="1067"/>
                </a:lnTo>
                <a:lnTo>
                  <a:pt x="524" y="1070"/>
                </a:lnTo>
                <a:lnTo>
                  <a:pt x="525" y="1071"/>
                </a:lnTo>
                <a:lnTo>
                  <a:pt x="526" y="1072"/>
                </a:lnTo>
                <a:lnTo>
                  <a:pt x="528" y="1074"/>
                </a:lnTo>
                <a:lnTo>
                  <a:pt x="530" y="1074"/>
                </a:lnTo>
                <a:lnTo>
                  <a:pt x="547" y="1075"/>
                </a:lnTo>
                <a:lnTo>
                  <a:pt x="559" y="1072"/>
                </a:lnTo>
                <a:lnTo>
                  <a:pt x="573" y="1067"/>
                </a:lnTo>
                <a:lnTo>
                  <a:pt x="588" y="1061"/>
                </a:lnTo>
                <a:lnTo>
                  <a:pt x="588" y="1060"/>
                </a:lnTo>
                <a:lnTo>
                  <a:pt x="588" y="1061"/>
                </a:lnTo>
                <a:lnTo>
                  <a:pt x="588" y="1060"/>
                </a:lnTo>
                <a:lnTo>
                  <a:pt x="590" y="1060"/>
                </a:lnTo>
                <a:lnTo>
                  <a:pt x="594" y="1064"/>
                </a:lnTo>
                <a:lnTo>
                  <a:pt x="596" y="1064"/>
                </a:lnTo>
                <a:lnTo>
                  <a:pt x="602" y="1064"/>
                </a:lnTo>
                <a:lnTo>
                  <a:pt x="609" y="1064"/>
                </a:lnTo>
                <a:lnTo>
                  <a:pt x="612" y="1064"/>
                </a:lnTo>
                <a:lnTo>
                  <a:pt x="612" y="1066"/>
                </a:lnTo>
                <a:lnTo>
                  <a:pt x="610" y="1068"/>
                </a:lnTo>
                <a:lnTo>
                  <a:pt x="609" y="1071"/>
                </a:lnTo>
                <a:lnTo>
                  <a:pt x="605" y="1075"/>
                </a:lnTo>
                <a:lnTo>
                  <a:pt x="563" y="1107"/>
                </a:lnTo>
                <a:lnTo>
                  <a:pt x="548" y="1112"/>
                </a:lnTo>
                <a:lnTo>
                  <a:pt x="532" y="1116"/>
                </a:lnTo>
                <a:lnTo>
                  <a:pt x="478" y="1132"/>
                </a:lnTo>
                <a:lnTo>
                  <a:pt x="432" y="1145"/>
                </a:lnTo>
                <a:lnTo>
                  <a:pt x="394" y="1158"/>
                </a:lnTo>
                <a:lnTo>
                  <a:pt x="393" y="1158"/>
                </a:lnTo>
                <a:lnTo>
                  <a:pt x="390" y="1160"/>
                </a:lnTo>
                <a:lnTo>
                  <a:pt x="389" y="1163"/>
                </a:lnTo>
                <a:lnTo>
                  <a:pt x="381" y="1165"/>
                </a:lnTo>
                <a:lnTo>
                  <a:pt x="367" y="1167"/>
                </a:lnTo>
                <a:lnTo>
                  <a:pt x="348" y="1181"/>
                </a:lnTo>
                <a:lnTo>
                  <a:pt x="333" y="1185"/>
                </a:lnTo>
                <a:lnTo>
                  <a:pt x="317" y="1191"/>
                </a:lnTo>
                <a:lnTo>
                  <a:pt x="294" y="1194"/>
                </a:lnTo>
                <a:lnTo>
                  <a:pt x="268" y="1203"/>
                </a:lnTo>
                <a:lnTo>
                  <a:pt x="265" y="1205"/>
                </a:lnTo>
                <a:lnTo>
                  <a:pt x="256" y="1207"/>
                </a:lnTo>
                <a:lnTo>
                  <a:pt x="246" y="1213"/>
                </a:lnTo>
                <a:lnTo>
                  <a:pt x="227" y="1224"/>
                </a:lnTo>
                <a:lnTo>
                  <a:pt x="210" y="1232"/>
                </a:lnTo>
                <a:lnTo>
                  <a:pt x="195" y="1239"/>
                </a:lnTo>
                <a:lnTo>
                  <a:pt x="179" y="1244"/>
                </a:lnTo>
                <a:lnTo>
                  <a:pt x="161" y="1251"/>
                </a:lnTo>
                <a:lnTo>
                  <a:pt x="155" y="1257"/>
                </a:lnTo>
                <a:lnTo>
                  <a:pt x="147" y="1266"/>
                </a:lnTo>
                <a:lnTo>
                  <a:pt x="74" y="1355"/>
                </a:lnTo>
                <a:lnTo>
                  <a:pt x="49" y="1377"/>
                </a:lnTo>
                <a:lnTo>
                  <a:pt x="40" y="1390"/>
                </a:lnTo>
                <a:lnTo>
                  <a:pt x="36" y="1396"/>
                </a:lnTo>
                <a:lnTo>
                  <a:pt x="32" y="1401"/>
                </a:lnTo>
                <a:lnTo>
                  <a:pt x="29" y="1408"/>
                </a:lnTo>
                <a:lnTo>
                  <a:pt x="27" y="1415"/>
                </a:lnTo>
                <a:lnTo>
                  <a:pt x="0" y="1484"/>
                </a:lnTo>
                <a:lnTo>
                  <a:pt x="1891" y="1484"/>
                </a:lnTo>
                <a:lnTo>
                  <a:pt x="1888" y="1481"/>
                </a:lnTo>
                <a:close/>
                <a:moveTo>
                  <a:pt x="566" y="1068"/>
                </a:moveTo>
                <a:lnTo>
                  <a:pt x="566" y="1068"/>
                </a:lnTo>
                <a:lnTo>
                  <a:pt x="577" y="1066"/>
                </a:lnTo>
                <a:lnTo>
                  <a:pt x="588" y="1061"/>
                </a:lnTo>
                <a:lnTo>
                  <a:pt x="577" y="1066"/>
                </a:lnTo>
                <a:lnTo>
                  <a:pt x="566" y="1068"/>
                </a:lnTo>
                <a:close/>
                <a:moveTo>
                  <a:pt x="606" y="405"/>
                </a:moveTo>
                <a:lnTo>
                  <a:pt x="606" y="405"/>
                </a:lnTo>
                <a:close/>
                <a:moveTo>
                  <a:pt x="1264" y="1064"/>
                </a:moveTo>
                <a:lnTo>
                  <a:pt x="1264" y="1064"/>
                </a:lnTo>
                <a:close/>
                <a:moveTo>
                  <a:pt x="737" y="87"/>
                </a:moveTo>
                <a:lnTo>
                  <a:pt x="737" y="87"/>
                </a:lnTo>
                <a:close/>
              </a:path>
            </a:pathLst>
          </a:custGeom>
          <a:solidFill>
            <a:srgbClr val="D60093"/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761380" y="3756261"/>
            <a:ext cx="471797" cy="428113"/>
          </a:xfrm>
          <a:custGeom>
            <a:avLst/>
            <a:gdLst>
              <a:gd name="T0" fmla="*/ 1614252 w 1458"/>
              <a:gd name="T1" fmla="*/ 1419872 h 1323"/>
              <a:gd name="T2" fmla="*/ 1606432 w 1458"/>
              <a:gd name="T3" fmla="*/ 1381890 h 1323"/>
              <a:gd name="T4" fmla="*/ 1582973 w 1458"/>
              <a:gd name="T5" fmla="*/ 1332736 h 1323"/>
              <a:gd name="T6" fmla="*/ 1541639 w 1458"/>
              <a:gd name="T7" fmla="*/ 1283582 h 1323"/>
              <a:gd name="T8" fmla="*/ 1491368 w 1458"/>
              <a:gd name="T9" fmla="*/ 1246717 h 1323"/>
              <a:gd name="T10" fmla="*/ 1460088 w 1458"/>
              <a:gd name="T11" fmla="*/ 1235546 h 1323"/>
              <a:gd name="T12" fmla="*/ 1388592 w 1458"/>
              <a:gd name="T13" fmla="*/ 1196446 h 1323"/>
              <a:gd name="T14" fmla="*/ 1272411 w 1458"/>
              <a:gd name="T15" fmla="*/ 1140590 h 1323"/>
              <a:gd name="T16" fmla="*/ 1190860 w 1458"/>
              <a:gd name="T17" fmla="*/ 1101490 h 1323"/>
              <a:gd name="T18" fmla="*/ 1120481 w 1458"/>
              <a:gd name="T19" fmla="*/ 1036697 h 1323"/>
              <a:gd name="T20" fmla="*/ 1104841 w 1458"/>
              <a:gd name="T21" fmla="*/ 946209 h 1323"/>
              <a:gd name="T22" fmla="*/ 1136121 w 1458"/>
              <a:gd name="T23" fmla="*/ 870244 h 1323"/>
              <a:gd name="T24" fmla="*/ 1178572 w 1458"/>
              <a:gd name="T25" fmla="*/ 792045 h 1323"/>
              <a:gd name="T26" fmla="*/ 1254537 w 1458"/>
              <a:gd name="T27" fmla="*/ 641233 h 1323"/>
              <a:gd name="T28" fmla="*/ 1264591 w 1458"/>
              <a:gd name="T29" fmla="*/ 568619 h 1323"/>
              <a:gd name="T30" fmla="*/ 1246717 w 1458"/>
              <a:gd name="T31" fmla="*/ 465843 h 1323"/>
              <a:gd name="T32" fmla="*/ 1253419 w 1458"/>
              <a:gd name="T33" fmla="*/ 318382 h 1323"/>
              <a:gd name="T34" fmla="*/ 1241131 w 1458"/>
              <a:gd name="T35" fmla="*/ 250237 h 1323"/>
              <a:gd name="T36" fmla="*/ 1206500 w 1458"/>
              <a:gd name="T37" fmla="*/ 161984 h 1323"/>
              <a:gd name="T38" fmla="*/ 1164049 w 1458"/>
              <a:gd name="T39" fmla="*/ 129587 h 1323"/>
              <a:gd name="T40" fmla="*/ 1130535 w 1458"/>
              <a:gd name="T41" fmla="*/ 100542 h 1323"/>
              <a:gd name="T42" fmla="*/ 1100373 w 1458"/>
              <a:gd name="T43" fmla="*/ 79316 h 1323"/>
              <a:gd name="T44" fmla="*/ 1074679 w 1458"/>
              <a:gd name="T45" fmla="*/ 54739 h 1323"/>
              <a:gd name="T46" fmla="*/ 1028876 w 1458"/>
              <a:gd name="T47" fmla="*/ 14523 h 1323"/>
              <a:gd name="T48" fmla="*/ 984191 w 1458"/>
              <a:gd name="T49" fmla="*/ 12288 h 1323"/>
              <a:gd name="T50" fmla="*/ 957380 w 1458"/>
              <a:gd name="T51" fmla="*/ 3351 h 1323"/>
              <a:gd name="T52" fmla="*/ 919398 w 1458"/>
              <a:gd name="T53" fmla="*/ 3351 h 1323"/>
              <a:gd name="T54" fmla="*/ 881415 w 1458"/>
              <a:gd name="T55" fmla="*/ 5586 h 1323"/>
              <a:gd name="T56" fmla="*/ 818856 w 1458"/>
              <a:gd name="T57" fmla="*/ 11171 h 1323"/>
              <a:gd name="T58" fmla="*/ 783108 w 1458"/>
              <a:gd name="T59" fmla="*/ 10054 h 1323"/>
              <a:gd name="T60" fmla="*/ 719431 w 1458"/>
              <a:gd name="T61" fmla="*/ 33514 h 1323"/>
              <a:gd name="T62" fmla="*/ 699323 w 1458"/>
              <a:gd name="T63" fmla="*/ 42451 h 1323"/>
              <a:gd name="T64" fmla="*/ 666926 w 1458"/>
              <a:gd name="T65" fmla="*/ 58091 h 1323"/>
              <a:gd name="T66" fmla="*/ 636764 w 1458"/>
              <a:gd name="T67" fmla="*/ 87136 h 1323"/>
              <a:gd name="T68" fmla="*/ 595430 w 1458"/>
              <a:gd name="T69" fmla="*/ 113947 h 1323"/>
              <a:gd name="T70" fmla="*/ 559682 w 1458"/>
              <a:gd name="T71" fmla="*/ 166452 h 1323"/>
              <a:gd name="T72" fmla="*/ 539574 w 1458"/>
              <a:gd name="T73" fmla="*/ 173155 h 1323"/>
              <a:gd name="T74" fmla="*/ 503825 w 1458"/>
              <a:gd name="T75" fmla="*/ 204435 h 1323"/>
              <a:gd name="T76" fmla="*/ 485951 w 1458"/>
              <a:gd name="T77" fmla="*/ 271463 h 1323"/>
              <a:gd name="T78" fmla="*/ 477014 w 1458"/>
              <a:gd name="T79" fmla="*/ 294922 h 1323"/>
              <a:gd name="T80" fmla="*/ 479249 w 1458"/>
              <a:gd name="T81" fmla="*/ 329553 h 1323"/>
              <a:gd name="T82" fmla="*/ 491537 w 1458"/>
              <a:gd name="T83" fmla="*/ 403284 h 1323"/>
              <a:gd name="T84" fmla="*/ 507177 w 1458"/>
              <a:gd name="T85" fmla="*/ 469195 h 1323"/>
              <a:gd name="T86" fmla="*/ 504943 w 1458"/>
              <a:gd name="T87" fmla="*/ 568619 h 1323"/>
              <a:gd name="T88" fmla="*/ 510528 w 1458"/>
              <a:gd name="T89" fmla="*/ 687035 h 1323"/>
              <a:gd name="T90" fmla="*/ 540691 w 1458"/>
              <a:gd name="T91" fmla="*/ 757414 h 1323"/>
              <a:gd name="T92" fmla="*/ 595430 w 1458"/>
              <a:gd name="T93" fmla="*/ 822208 h 1323"/>
              <a:gd name="T94" fmla="*/ 615538 w 1458"/>
              <a:gd name="T95" fmla="*/ 888118 h 1323"/>
              <a:gd name="T96" fmla="*/ 645701 w 1458"/>
              <a:gd name="T97" fmla="*/ 965200 h 1323"/>
              <a:gd name="T98" fmla="*/ 613304 w 1458"/>
              <a:gd name="T99" fmla="*/ 1024408 h 1323"/>
              <a:gd name="T100" fmla="*/ 556331 w 1458"/>
              <a:gd name="T101" fmla="*/ 1062391 h 1323"/>
              <a:gd name="T102" fmla="*/ 517231 w 1458"/>
              <a:gd name="T103" fmla="*/ 1078030 h 1323"/>
              <a:gd name="T104" fmla="*/ 474780 w 1458"/>
              <a:gd name="T105" fmla="*/ 1088085 h 1323"/>
              <a:gd name="T106" fmla="*/ 398815 w 1458"/>
              <a:gd name="T107" fmla="*/ 1127184 h 1323"/>
              <a:gd name="T108" fmla="*/ 356364 w 1458"/>
              <a:gd name="T109" fmla="*/ 1148410 h 1323"/>
              <a:gd name="T110" fmla="*/ 303859 w 1458"/>
              <a:gd name="T111" fmla="*/ 1174104 h 1323"/>
              <a:gd name="T112" fmla="*/ 217840 w 1458"/>
              <a:gd name="T113" fmla="*/ 1209852 h 1323"/>
              <a:gd name="T114" fmla="*/ 140758 w 1458"/>
              <a:gd name="T115" fmla="*/ 1257888 h 1323"/>
              <a:gd name="T116" fmla="*/ 90488 w 1458"/>
              <a:gd name="T117" fmla="*/ 1323799 h 1323"/>
              <a:gd name="T118" fmla="*/ 40217 w 1458"/>
              <a:gd name="T119" fmla="*/ 1387475 h 1323"/>
              <a:gd name="T120" fmla="*/ 1626541 w 1458"/>
              <a:gd name="T121" fmla="*/ 1470143 h 1323"/>
              <a:gd name="T122" fmla="*/ 614421 w 1458"/>
              <a:gd name="T123" fmla="*/ 879181 h 1323"/>
              <a:gd name="T124" fmla="*/ 645701 w 1458"/>
              <a:gd name="T125" fmla="*/ 946209 h 132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458" h="1323">
                <a:moveTo>
                  <a:pt x="1456" y="1316"/>
                </a:moveTo>
                <a:lnTo>
                  <a:pt x="1456" y="1316"/>
                </a:lnTo>
                <a:lnTo>
                  <a:pt x="1454" y="1313"/>
                </a:lnTo>
                <a:lnTo>
                  <a:pt x="1452" y="1306"/>
                </a:lnTo>
                <a:lnTo>
                  <a:pt x="1452" y="1302"/>
                </a:lnTo>
                <a:lnTo>
                  <a:pt x="1452" y="1294"/>
                </a:lnTo>
                <a:lnTo>
                  <a:pt x="1452" y="1291"/>
                </a:lnTo>
                <a:lnTo>
                  <a:pt x="1451" y="1286"/>
                </a:lnTo>
                <a:lnTo>
                  <a:pt x="1451" y="1283"/>
                </a:lnTo>
                <a:lnTo>
                  <a:pt x="1450" y="1278"/>
                </a:lnTo>
                <a:lnTo>
                  <a:pt x="1449" y="1275"/>
                </a:lnTo>
                <a:lnTo>
                  <a:pt x="1449" y="1273"/>
                </a:lnTo>
                <a:lnTo>
                  <a:pt x="1449" y="1271"/>
                </a:lnTo>
                <a:lnTo>
                  <a:pt x="1447" y="1270"/>
                </a:lnTo>
                <a:lnTo>
                  <a:pt x="1446" y="1268"/>
                </a:lnTo>
                <a:lnTo>
                  <a:pt x="1445" y="1271"/>
                </a:lnTo>
                <a:lnTo>
                  <a:pt x="1443" y="1268"/>
                </a:lnTo>
                <a:lnTo>
                  <a:pt x="1443" y="1264"/>
                </a:lnTo>
                <a:lnTo>
                  <a:pt x="1446" y="1264"/>
                </a:lnTo>
                <a:lnTo>
                  <a:pt x="1447" y="1261"/>
                </a:lnTo>
                <a:lnTo>
                  <a:pt x="1447" y="1257"/>
                </a:lnTo>
                <a:lnTo>
                  <a:pt x="1446" y="1254"/>
                </a:lnTo>
                <a:lnTo>
                  <a:pt x="1445" y="1254"/>
                </a:lnTo>
                <a:lnTo>
                  <a:pt x="1443" y="1254"/>
                </a:lnTo>
                <a:lnTo>
                  <a:pt x="1442" y="1255"/>
                </a:lnTo>
                <a:lnTo>
                  <a:pt x="1442" y="1252"/>
                </a:lnTo>
                <a:lnTo>
                  <a:pt x="1442" y="1248"/>
                </a:lnTo>
                <a:lnTo>
                  <a:pt x="1441" y="1246"/>
                </a:lnTo>
                <a:lnTo>
                  <a:pt x="1441" y="1243"/>
                </a:lnTo>
                <a:lnTo>
                  <a:pt x="1438" y="1237"/>
                </a:lnTo>
                <a:lnTo>
                  <a:pt x="1437" y="1229"/>
                </a:lnTo>
                <a:lnTo>
                  <a:pt x="1435" y="1225"/>
                </a:lnTo>
                <a:lnTo>
                  <a:pt x="1433" y="1219"/>
                </a:lnTo>
                <a:lnTo>
                  <a:pt x="1431" y="1216"/>
                </a:lnTo>
                <a:lnTo>
                  <a:pt x="1430" y="1214"/>
                </a:lnTo>
                <a:lnTo>
                  <a:pt x="1429" y="1212"/>
                </a:lnTo>
                <a:lnTo>
                  <a:pt x="1427" y="1205"/>
                </a:lnTo>
                <a:lnTo>
                  <a:pt x="1425" y="1199"/>
                </a:lnTo>
                <a:lnTo>
                  <a:pt x="1422" y="1198"/>
                </a:lnTo>
                <a:lnTo>
                  <a:pt x="1421" y="1197"/>
                </a:lnTo>
                <a:lnTo>
                  <a:pt x="1421" y="1198"/>
                </a:lnTo>
                <a:lnTo>
                  <a:pt x="1420" y="1198"/>
                </a:lnTo>
                <a:lnTo>
                  <a:pt x="1418" y="1196"/>
                </a:lnTo>
                <a:lnTo>
                  <a:pt x="1417" y="1193"/>
                </a:lnTo>
                <a:lnTo>
                  <a:pt x="1413" y="1189"/>
                </a:lnTo>
                <a:lnTo>
                  <a:pt x="1412" y="1188"/>
                </a:lnTo>
                <a:lnTo>
                  <a:pt x="1408" y="1181"/>
                </a:lnTo>
                <a:lnTo>
                  <a:pt x="1402" y="1175"/>
                </a:lnTo>
                <a:lnTo>
                  <a:pt x="1398" y="1170"/>
                </a:lnTo>
                <a:lnTo>
                  <a:pt x="1398" y="1169"/>
                </a:lnTo>
                <a:lnTo>
                  <a:pt x="1396" y="1166"/>
                </a:lnTo>
                <a:lnTo>
                  <a:pt x="1392" y="1163"/>
                </a:lnTo>
                <a:lnTo>
                  <a:pt x="1389" y="1158"/>
                </a:lnTo>
                <a:lnTo>
                  <a:pt x="1383" y="1152"/>
                </a:lnTo>
                <a:lnTo>
                  <a:pt x="1378" y="1148"/>
                </a:lnTo>
                <a:lnTo>
                  <a:pt x="1375" y="1146"/>
                </a:lnTo>
                <a:lnTo>
                  <a:pt x="1380" y="1149"/>
                </a:lnTo>
                <a:lnTo>
                  <a:pt x="1378" y="1145"/>
                </a:lnTo>
                <a:lnTo>
                  <a:pt x="1377" y="1144"/>
                </a:lnTo>
                <a:lnTo>
                  <a:pt x="1373" y="1140"/>
                </a:lnTo>
                <a:lnTo>
                  <a:pt x="1372" y="1138"/>
                </a:lnTo>
                <a:lnTo>
                  <a:pt x="1369" y="1136"/>
                </a:lnTo>
                <a:lnTo>
                  <a:pt x="1364" y="1135"/>
                </a:lnTo>
                <a:lnTo>
                  <a:pt x="1356" y="1130"/>
                </a:lnTo>
                <a:lnTo>
                  <a:pt x="1354" y="1128"/>
                </a:lnTo>
                <a:lnTo>
                  <a:pt x="1352" y="1126"/>
                </a:lnTo>
                <a:lnTo>
                  <a:pt x="1348" y="1125"/>
                </a:lnTo>
                <a:lnTo>
                  <a:pt x="1343" y="1120"/>
                </a:lnTo>
                <a:lnTo>
                  <a:pt x="1339" y="1118"/>
                </a:lnTo>
                <a:lnTo>
                  <a:pt x="1335" y="1116"/>
                </a:lnTo>
                <a:lnTo>
                  <a:pt x="1333" y="1115"/>
                </a:lnTo>
                <a:lnTo>
                  <a:pt x="1331" y="1115"/>
                </a:lnTo>
                <a:lnTo>
                  <a:pt x="1327" y="1113"/>
                </a:lnTo>
                <a:lnTo>
                  <a:pt x="1326" y="1112"/>
                </a:lnTo>
                <a:lnTo>
                  <a:pt x="1325" y="1110"/>
                </a:lnTo>
                <a:lnTo>
                  <a:pt x="1323" y="1109"/>
                </a:lnTo>
                <a:lnTo>
                  <a:pt x="1321" y="1109"/>
                </a:lnTo>
                <a:lnTo>
                  <a:pt x="1319" y="1108"/>
                </a:lnTo>
                <a:lnTo>
                  <a:pt x="1319" y="1107"/>
                </a:lnTo>
                <a:lnTo>
                  <a:pt x="1316" y="1107"/>
                </a:lnTo>
                <a:lnTo>
                  <a:pt x="1315" y="1107"/>
                </a:lnTo>
                <a:lnTo>
                  <a:pt x="1314" y="1106"/>
                </a:lnTo>
                <a:lnTo>
                  <a:pt x="1313" y="1102"/>
                </a:lnTo>
                <a:lnTo>
                  <a:pt x="1310" y="1106"/>
                </a:lnTo>
                <a:lnTo>
                  <a:pt x="1307" y="1107"/>
                </a:lnTo>
                <a:lnTo>
                  <a:pt x="1307" y="1106"/>
                </a:lnTo>
                <a:lnTo>
                  <a:pt x="1306" y="1105"/>
                </a:lnTo>
                <a:lnTo>
                  <a:pt x="1306" y="1103"/>
                </a:lnTo>
                <a:lnTo>
                  <a:pt x="1304" y="1101"/>
                </a:lnTo>
                <a:lnTo>
                  <a:pt x="1303" y="1100"/>
                </a:lnTo>
                <a:lnTo>
                  <a:pt x="1301" y="1101"/>
                </a:lnTo>
                <a:lnTo>
                  <a:pt x="1298" y="1101"/>
                </a:lnTo>
                <a:lnTo>
                  <a:pt x="1291" y="1098"/>
                </a:lnTo>
                <a:lnTo>
                  <a:pt x="1277" y="1089"/>
                </a:lnTo>
                <a:lnTo>
                  <a:pt x="1272" y="1087"/>
                </a:lnTo>
                <a:lnTo>
                  <a:pt x="1266" y="1082"/>
                </a:lnTo>
                <a:lnTo>
                  <a:pt x="1256" y="1077"/>
                </a:lnTo>
                <a:lnTo>
                  <a:pt x="1254" y="1076"/>
                </a:lnTo>
                <a:lnTo>
                  <a:pt x="1252" y="1074"/>
                </a:lnTo>
                <a:lnTo>
                  <a:pt x="1243" y="1071"/>
                </a:lnTo>
                <a:lnTo>
                  <a:pt x="1235" y="1066"/>
                </a:lnTo>
                <a:lnTo>
                  <a:pt x="1230" y="1063"/>
                </a:lnTo>
                <a:lnTo>
                  <a:pt x="1227" y="1062"/>
                </a:lnTo>
                <a:lnTo>
                  <a:pt x="1219" y="1058"/>
                </a:lnTo>
                <a:lnTo>
                  <a:pt x="1209" y="1053"/>
                </a:lnTo>
                <a:lnTo>
                  <a:pt x="1200" y="1050"/>
                </a:lnTo>
                <a:lnTo>
                  <a:pt x="1194" y="1045"/>
                </a:lnTo>
                <a:lnTo>
                  <a:pt x="1179" y="1040"/>
                </a:lnTo>
                <a:lnTo>
                  <a:pt x="1174" y="1038"/>
                </a:lnTo>
                <a:lnTo>
                  <a:pt x="1169" y="1035"/>
                </a:lnTo>
                <a:lnTo>
                  <a:pt x="1158" y="1031"/>
                </a:lnTo>
                <a:lnTo>
                  <a:pt x="1149" y="1027"/>
                </a:lnTo>
                <a:lnTo>
                  <a:pt x="1137" y="1022"/>
                </a:lnTo>
                <a:lnTo>
                  <a:pt x="1139" y="1021"/>
                </a:lnTo>
                <a:lnTo>
                  <a:pt x="1137" y="1019"/>
                </a:lnTo>
                <a:lnTo>
                  <a:pt x="1136" y="1019"/>
                </a:lnTo>
                <a:lnTo>
                  <a:pt x="1133" y="1019"/>
                </a:lnTo>
                <a:lnTo>
                  <a:pt x="1131" y="1019"/>
                </a:lnTo>
                <a:lnTo>
                  <a:pt x="1120" y="1011"/>
                </a:lnTo>
                <a:lnTo>
                  <a:pt x="1098" y="1001"/>
                </a:lnTo>
                <a:lnTo>
                  <a:pt x="1083" y="995"/>
                </a:lnTo>
                <a:lnTo>
                  <a:pt x="1081" y="994"/>
                </a:lnTo>
                <a:lnTo>
                  <a:pt x="1080" y="993"/>
                </a:lnTo>
                <a:lnTo>
                  <a:pt x="1076" y="991"/>
                </a:lnTo>
                <a:lnTo>
                  <a:pt x="1072" y="990"/>
                </a:lnTo>
                <a:lnTo>
                  <a:pt x="1071" y="989"/>
                </a:lnTo>
                <a:lnTo>
                  <a:pt x="1069" y="986"/>
                </a:lnTo>
                <a:lnTo>
                  <a:pt x="1068" y="986"/>
                </a:lnTo>
                <a:lnTo>
                  <a:pt x="1066" y="986"/>
                </a:lnTo>
                <a:lnTo>
                  <a:pt x="1063" y="985"/>
                </a:lnTo>
                <a:lnTo>
                  <a:pt x="1058" y="981"/>
                </a:lnTo>
                <a:lnTo>
                  <a:pt x="1054" y="976"/>
                </a:lnTo>
                <a:lnTo>
                  <a:pt x="1051" y="974"/>
                </a:lnTo>
                <a:lnTo>
                  <a:pt x="1050" y="973"/>
                </a:lnTo>
                <a:lnTo>
                  <a:pt x="1047" y="970"/>
                </a:lnTo>
                <a:lnTo>
                  <a:pt x="1041" y="962"/>
                </a:lnTo>
                <a:lnTo>
                  <a:pt x="1039" y="959"/>
                </a:lnTo>
                <a:lnTo>
                  <a:pt x="1031" y="952"/>
                </a:lnTo>
                <a:lnTo>
                  <a:pt x="1023" y="944"/>
                </a:lnTo>
                <a:lnTo>
                  <a:pt x="1016" y="937"/>
                </a:lnTo>
                <a:lnTo>
                  <a:pt x="1011" y="935"/>
                </a:lnTo>
                <a:lnTo>
                  <a:pt x="1006" y="933"/>
                </a:lnTo>
                <a:lnTo>
                  <a:pt x="1003" y="928"/>
                </a:lnTo>
                <a:lnTo>
                  <a:pt x="1002" y="928"/>
                </a:lnTo>
                <a:lnTo>
                  <a:pt x="1002" y="930"/>
                </a:lnTo>
                <a:lnTo>
                  <a:pt x="1000" y="928"/>
                </a:lnTo>
                <a:lnTo>
                  <a:pt x="997" y="923"/>
                </a:lnTo>
                <a:lnTo>
                  <a:pt x="995" y="920"/>
                </a:lnTo>
                <a:lnTo>
                  <a:pt x="993" y="917"/>
                </a:lnTo>
                <a:lnTo>
                  <a:pt x="988" y="913"/>
                </a:lnTo>
                <a:lnTo>
                  <a:pt x="984" y="910"/>
                </a:lnTo>
                <a:lnTo>
                  <a:pt x="983" y="908"/>
                </a:lnTo>
                <a:lnTo>
                  <a:pt x="983" y="905"/>
                </a:lnTo>
                <a:lnTo>
                  <a:pt x="985" y="888"/>
                </a:lnTo>
                <a:lnTo>
                  <a:pt x="987" y="863"/>
                </a:lnTo>
                <a:lnTo>
                  <a:pt x="989" y="849"/>
                </a:lnTo>
                <a:lnTo>
                  <a:pt x="989" y="847"/>
                </a:lnTo>
                <a:lnTo>
                  <a:pt x="991" y="839"/>
                </a:lnTo>
                <a:lnTo>
                  <a:pt x="991" y="835"/>
                </a:lnTo>
                <a:lnTo>
                  <a:pt x="993" y="832"/>
                </a:lnTo>
                <a:lnTo>
                  <a:pt x="996" y="824"/>
                </a:lnTo>
                <a:lnTo>
                  <a:pt x="1001" y="816"/>
                </a:lnTo>
                <a:lnTo>
                  <a:pt x="1003" y="811"/>
                </a:lnTo>
                <a:lnTo>
                  <a:pt x="1004" y="809"/>
                </a:lnTo>
                <a:lnTo>
                  <a:pt x="1006" y="804"/>
                </a:lnTo>
                <a:lnTo>
                  <a:pt x="1011" y="794"/>
                </a:lnTo>
                <a:lnTo>
                  <a:pt x="1013" y="790"/>
                </a:lnTo>
                <a:lnTo>
                  <a:pt x="1015" y="785"/>
                </a:lnTo>
                <a:lnTo>
                  <a:pt x="1017" y="779"/>
                </a:lnTo>
                <a:lnTo>
                  <a:pt x="1020" y="769"/>
                </a:lnTo>
                <a:lnTo>
                  <a:pt x="1022" y="768"/>
                </a:lnTo>
                <a:lnTo>
                  <a:pt x="1024" y="767"/>
                </a:lnTo>
                <a:lnTo>
                  <a:pt x="1024" y="759"/>
                </a:lnTo>
                <a:lnTo>
                  <a:pt x="1027" y="752"/>
                </a:lnTo>
                <a:lnTo>
                  <a:pt x="1032" y="736"/>
                </a:lnTo>
                <a:lnTo>
                  <a:pt x="1034" y="722"/>
                </a:lnTo>
                <a:lnTo>
                  <a:pt x="1035" y="716"/>
                </a:lnTo>
                <a:lnTo>
                  <a:pt x="1036" y="710"/>
                </a:lnTo>
                <a:lnTo>
                  <a:pt x="1036" y="709"/>
                </a:lnTo>
                <a:lnTo>
                  <a:pt x="1039" y="709"/>
                </a:lnTo>
                <a:lnTo>
                  <a:pt x="1041" y="709"/>
                </a:lnTo>
                <a:lnTo>
                  <a:pt x="1047" y="710"/>
                </a:lnTo>
                <a:lnTo>
                  <a:pt x="1055" y="709"/>
                </a:lnTo>
                <a:lnTo>
                  <a:pt x="1060" y="707"/>
                </a:lnTo>
                <a:lnTo>
                  <a:pt x="1064" y="703"/>
                </a:lnTo>
                <a:lnTo>
                  <a:pt x="1073" y="698"/>
                </a:lnTo>
                <a:lnTo>
                  <a:pt x="1089" y="683"/>
                </a:lnTo>
                <a:lnTo>
                  <a:pt x="1090" y="681"/>
                </a:lnTo>
                <a:lnTo>
                  <a:pt x="1099" y="664"/>
                </a:lnTo>
                <a:lnTo>
                  <a:pt x="1105" y="648"/>
                </a:lnTo>
                <a:lnTo>
                  <a:pt x="1113" y="630"/>
                </a:lnTo>
                <a:lnTo>
                  <a:pt x="1118" y="615"/>
                </a:lnTo>
                <a:lnTo>
                  <a:pt x="1119" y="605"/>
                </a:lnTo>
                <a:lnTo>
                  <a:pt x="1120" y="587"/>
                </a:lnTo>
                <a:lnTo>
                  <a:pt x="1120" y="585"/>
                </a:lnTo>
                <a:lnTo>
                  <a:pt x="1122" y="582"/>
                </a:lnTo>
                <a:lnTo>
                  <a:pt x="1123" y="574"/>
                </a:lnTo>
                <a:lnTo>
                  <a:pt x="1126" y="571"/>
                </a:lnTo>
                <a:lnTo>
                  <a:pt x="1127" y="566"/>
                </a:lnTo>
                <a:lnTo>
                  <a:pt x="1128" y="561"/>
                </a:lnTo>
                <a:lnTo>
                  <a:pt x="1131" y="557"/>
                </a:lnTo>
                <a:lnTo>
                  <a:pt x="1130" y="556"/>
                </a:lnTo>
                <a:lnTo>
                  <a:pt x="1130" y="555"/>
                </a:lnTo>
                <a:lnTo>
                  <a:pt x="1131" y="553"/>
                </a:lnTo>
                <a:lnTo>
                  <a:pt x="1132" y="551"/>
                </a:lnTo>
                <a:lnTo>
                  <a:pt x="1133" y="545"/>
                </a:lnTo>
                <a:lnTo>
                  <a:pt x="1136" y="531"/>
                </a:lnTo>
                <a:lnTo>
                  <a:pt x="1136" y="525"/>
                </a:lnTo>
                <a:lnTo>
                  <a:pt x="1136" y="519"/>
                </a:lnTo>
                <a:lnTo>
                  <a:pt x="1134" y="512"/>
                </a:lnTo>
                <a:lnTo>
                  <a:pt x="1132" y="509"/>
                </a:lnTo>
                <a:lnTo>
                  <a:pt x="1132" y="506"/>
                </a:lnTo>
                <a:lnTo>
                  <a:pt x="1131" y="503"/>
                </a:lnTo>
                <a:lnTo>
                  <a:pt x="1127" y="498"/>
                </a:lnTo>
                <a:lnTo>
                  <a:pt x="1124" y="497"/>
                </a:lnTo>
                <a:lnTo>
                  <a:pt x="1123" y="496"/>
                </a:lnTo>
                <a:lnTo>
                  <a:pt x="1119" y="495"/>
                </a:lnTo>
                <a:lnTo>
                  <a:pt x="1113" y="495"/>
                </a:lnTo>
                <a:lnTo>
                  <a:pt x="1109" y="494"/>
                </a:lnTo>
                <a:lnTo>
                  <a:pt x="1108" y="492"/>
                </a:lnTo>
                <a:lnTo>
                  <a:pt x="1107" y="488"/>
                </a:lnTo>
                <a:lnTo>
                  <a:pt x="1107" y="484"/>
                </a:lnTo>
                <a:lnTo>
                  <a:pt x="1107" y="478"/>
                </a:lnTo>
                <a:lnTo>
                  <a:pt x="1109" y="459"/>
                </a:lnTo>
                <a:lnTo>
                  <a:pt x="1112" y="443"/>
                </a:lnTo>
                <a:lnTo>
                  <a:pt x="1116" y="426"/>
                </a:lnTo>
                <a:lnTo>
                  <a:pt x="1116" y="421"/>
                </a:lnTo>
                <a:lnTo>
                  <a:pt x="1116" y="417"/>
                </a:lnTo>
                <a:lnTo>
                  <a:pt x="1116" y="411"/>
                </a:lnTo>
                <a:lnTo>
                  <a:pt x="1116" y="407"/>
                </a:lnTo>
                <a:lnTo>
                  <a:pt x="1117" y="397"/>
                </a:lnTo>
                <a:lnTo>
                  <a:pt x="1117" y="392"/>
                </a:lnTo>
                <a:lnTo>
                  <a:pt x="1113" y="369"/>
                </a:lnTo>
                <a:lnTo>
                  <a:pt x="1110" y="353"/>
                </a:lnTo>
                <a:lnTo>
                  <a:pt x="1112" y="349"/>
                </a:lnTo>
                <a:lnTo>
                  <a:pt x="1113" y="332"/>
                </a:lnTo>
                <a:lnTo>
                  <a:pt x="1116" y="298"/>
                </a:lnTo>
                <a:lnTo>
                  <a:pt x="1118" y="298"/>
                </a:lnTo>
                <a:lnTo>
                  <a:pt x="1120" y="298"/>
                </a:lnTo>
                <a:lnTo>
                  <a:pt x="1120" y="295"/>
                </a:lnTo>
                <a:lnTo>
                  <a:pt x="1120" y="293"/>
                </a:lnTo>
                <a:lnTo>
                  <a:pt x="1119" y="290"/>
                </a:lnTo>
                <a:lnTo>
                  <a:pt x="1120" y="288"/>
                </a:lnTo>
                <a:lnTo>
                  <a:pt x="1122" y="285"/>
                </a:lnTo>
                <a:lnTo>
                  <a:pt x="1126" y="284"/>
                </a:lnTo>
                <a:lnTo>
                  <a:pt x="1127" y="282"/>
                </a:lnTo>
                <a:lnTo>
                  <a:pt x="1127" y="279"/>
                </a:lnTo>
                <a:lnTo>
                  <a:pt x="1127" y="272"/>
                </a:lnTo>
                <a:lnTo>
                  <a:pt x="1128" y="266"/>
                </a:lnTo>
                <a:lnTo>
                  <a:pt x="1128" y="263"/>
                </a:lnTo>
                <a:lnTo>
                  <a:pt x="1126" y="258"/>
                </a:lnTo>
                <a:lnTo>
                  <a:pt x="1122" y="250"/>
                </a:lnTo>
                <a:lnTo>
                  <a:pt x="1120" y="243"/>
                </a:lnTo>
                <a:lnTo>
                  <a:pt x="1118" y="240"/>
                </a:lnTo>
                <a:lnTo>
                  <a:pt x="1114" y="237"/>
                </a:lnTo>
                <a:lnTo>
                  <a:pt x="1113" y="235"/>
                </a:lnTo>
                <a:lnTo>
                  <a:pt x="1112" y="233"/>
                </a:lnTo>
                <a:lnTo>
                  <a:pt x="1112" y="230"/>
                </a:lnTo>
                <a:lnTo>
                  <a:pt x="1112" y="229"/>
                </a:lnTo>
                <a:lnTo>
                  <a:pt x="1111" y="227"/>
                </a:lnTo>
                <a:lnTo>
                  <a:pt x="1111" y="224"/>
                </a:lnTo>
                <a:lnTo>
                  <a:pt x="1110" y="217"/>
                </a:lnTo>
                <a:lnTo>
                  <a:pt x="1110" y="211"/>
                </a:lnTo>
                <a:lnTo>
                  <a:pt x="1108" y="203"/>
                </a:lnTo>
                <a:lnTo>
                  <a:pt x="1105" y="193"/>
                </a:lnTo>
                <a:lnTo>
                  <a:pt x="1102" y="190"/>
                </a:lnTo>
                <a:lnTo>
                  <a:pt x="1095" y="183"/>
                </a:lnTo>
                <a:lnTo>
                  <a:pt x="1088" y="164"/>
                </a:lnTo>
                <a:lnTo>
                  <a:pt x="1083" y="156"/>
                </a:lnTo>
                <a:lnTo>
                  <a:pt x="1082" y="153"/>
                </a:lnTo>
                <a:lnTo>
                  <a:pt x="1082" y="152"/>
                </a:lnTo>
                <a:lnTo>
                  <a:pt x="1081" y="151"/>
                </a:lnTo>
                <a:lnTo>
                  <a:pt x="1080" y="149"/>
                </a:lnTo>
                <a:lnTo>
                  <a:pt x="1079" y="147"/>
                </a:lnTo>
                <a:lnTo>
                  <a:pt x="1076" y="145"/>
                </a:lnTo>
                <a:lnTo>
                  <a:pt x="1078" y="146"/>
                </a:lnTo>
                <a:lnTo>
                  <a:pt x="1080" y="146"/>
                </a:lnTo>
                <a:lnTo>
                  <a:pt x="1080" y="145"/>
                </a:lnTo>
                <a:lnTo>
                  <a:pt x="1076" y="144"/>
                </a:lnTo>
                <a:lnTo>
                  <a:pt x="1075" y="143"/>
                </a:lnTo>
                <a:lnTo>
                  <a:pt x="1074" y="141"/>
                </a:lnTo>
                <a:lnTo>
                  <a:pt x="1074" y="142"/>
                </a:lnTo>
                <a:lnTo>
                  <a:pt x="1072" y="142"/>
                </a:lnTo>
                <a:lnTo>
                  <a:pt x="1070" y="142"/>
                </a:lnTo>
                <a:lnTo>
                  <a:pt x="1069" y="141"/>
                </a:lnTo>
                <a:lnTo>
                  <a:pt x="1063" y="134"/>
                </a:lnTo>
                <a:lnTo>
                  <a:pt x="1059" y="129"/>
                </a:lnTo>
                <a:lnTo>
                  <a:pt x="1055" y="126"/>
                </a:lnTo>
                <a:lnTo>
                  <a:pt x="1053" y="126"/>
                </a:lnTo>
                <a:lnTo>
                  <a:pt x="1052" y="126"/>
                </a:lnTo>
                <a:lnTo>
                  <a:pt x="1046" y="123"/>
                </a:lnTo>
                <a:lnTo>
                  <a:pt x="1043" y="120"/>
                </a:lnTo>
                <a:lnTo>
                  <a:pt x="1042" y="116"/>
                </a:lnTo>
                <a:lnTo>
                  <a:pt x="1042" y="115"/>
                </a:lnTo>
                <a:lnTo>
                  <a:pt x="1041" y="115"/>
                </a:lnTo>
                <a:lnTo>
                  <a:pt x="1037" y="114"/>
                </a:lnTo>
                <a:lnTo>
                  <a:pt x="1037" y="113"/>
                </a:lnTo>
                <a:lnTo>
                  <a:pt x="1037" y="110"/>
                </a:lnTo>
                <a:lnTo>
                  <a:pt x="1035" y="108"/>
                </a:lnTo>
                <a:lnTo>
                  <a:pt x="1025" y="102"/>
                </a:lnTo>
                <a:lnTo>
                  <a:pt x="1023" y="102"/>
                </a:lnTo>
                <a:lnTo>
                  <a:pt x="1020" y="102"/>
                </a:lnTo>
                <a:lnTo>
                  <a:pt x="1016" y="100"/>
                </a:lnTo>
                <a:lnTo>
                  <a:pt x="1011" y="96"/>
                </a:lnTo>
                <a:lnTo>
                  <a:pt x="1012" y="95"/>
                </a:lnTo>
                <a:lnTo>
                  <a:pt x="1013" y="93"/>
                </a:lnTo>
                <a:lnTo>
                  <a:pt x="1012" y="90"/>
                </a:lnTo>
                <a:lnTo>
                  <a:pt x="1006" y="88"/>
                </a:lnTo>
                <a:lnTo>
                  <a:pt x="1004" y="88"/>
                </a:lnTo>
                <a:lnTo>
                  <a:pt x="1003" y="89"/>
                </a:lnTo>
                <a:lnTo>
                  <a:pt x="1001" y="88"/>
                </a:lnTo>
                <a:lnTo>
                  <a:pt x="1000" y="88"/>
                </a:lnTo>
                <a:lnTo>
                  <a:pt x="1000" y="87"/>
                </a:lnTo>
                <a:lnTo>
                  <a:pt x="998" y="85"/>
                </a:lnTo>
                <a:lnTo>
                  <a:pt x="996" y="87"/>
                </a:lnTo>
                <a:lnTo>
                  <a:pt x="994" y="86"/>
                </a:lnTo>
                <a:lnTo>
                  <a:pt x="992" y="81"/>
                </a:lnTo>
                <a:lnTo>
                  <a:pt x="989" y="77"/>
                </a:lnTo>
                <a:lnTo>
                  <a:pt x="987" y="74"/>
                </a:lnTo>
                <a:lnTo>
                  <a:pt x="985" y="73"/>
                </a:lnTo>
                <a:lnTo>
                  <a:pt x="985" y="71"/>
                </a:lnTo>
                <a:lnTo>
                  <a:pt x="985" y="69"/>
                </a:lnTo>
                <a:lnTo>
                  <a:pt x="984" y="68"/>
                </a:lnTo>
                <a:lnTo>
                  <a:pt x="982" y="67"/>
                </a:lnTo>
                <a:lnTo>
                  <a:pt x="981" y="61"/>
                </a:lnTo>
                <a:lnTo>
                  <a:pt x="979" y="60"/>
                </a:lnTo>
                <a:lnTo>
                  <a:pt x="977" y="58"/>
                </a:lnTo>
                <a:lnTo>
                  <a:pt x="973" y="56"/>
                </a:lnTo>
                <a:lnTo>
                  <a:pt x="972" y="52"/>
                </a:lnTo>
                <a:lnTo>
                  <a:pt x="972" y="50"/>
                </a:lnTo>
                <a:lnTo>
                  <a:pt x="971" y="48"/>
                </a:lnTo>
                <a:lnTo>
                  <a:pt x="969" y="46"/>
                </a:lnTo>
                <a:lnTo>
                  <a:pt x="968" y="46"/>
                </a:lnTo>
                <a:lnTo>
                  <a:pt x="967" y="45"/>
                </a:lnTo>
                <a:lnTo>
                  <a:pt x="966" y="46"/>
                </a:lnTo>
                <a:lnTo>
                  <a:pt x="965" y="47"/>
                </a:lnTo>
                <a:lnTo>
                  <a:pt x="962" y="49"/>
                </a:lnTo>
                <a:lnTo>
                  <a:pt x="956" y="50"/>
                </a:lnTo>
                <a:lnTo>
                  <a:pt x="955" y="48"/>
                </a:lnTo>
                <a:lnTo>
                  <a:pt x="952" y="45"/>
                </a:lnTo>
                <a:lnTo>
                  <a:pt x="949" y="44"/>
                </a:lnTo>
                <a:lnTo>
                  <a:pt x="946" y="40"/>
                </a:lnTo>
                <a:lnTo>
                  <a:pt x="940" y="36"/>
                </a:lnTo>
                <a:lnTo>
                  <a:pt x="940" y="35"/>
                </a:lnTo>
                <a:lnTo>
                  <a:pt x="940" y="34"/>
                </a:lnTo>
                <a:lnTo>
                  <a:pt x="938" y="31"/>
                </a:lnTo>
                <a:lnTo>
                  <a:pt x="934" y="28"/>
                </a:lnTo>
                <a:lnTo>
                  <a:pt x="930" y="22"/>
                </a:lnTo>
                <a:lnTo>
                  <a:pt x="926" y="19"/>
                </a:lnTo>
                <a:lnTo>
                  <a:pt x="924" y="17"/>
                </a:lnTo>
                <a:lnTo>
                  <a:pt x="921" y="13"/>
                </a:lnTo>
                <a:lnTo>
                  <a:pt x="919" y="12"/>
                </a:lnTo>
                <a:lnTo>
                  <a:pt x="917" y="11"/>
                </a:lnTo>
                <a:lnTo>
                  <a:pt x="916" y="11"/>
                </a:lnTo>
                <a:lnTo>
                  <a:pt x="914" y="17"/>
                </a:lnTo>
                <a:lnTo>
                  <a:pt x="913" y="18"/>
                </a:lnTo>
                <a:lnTo>
                  <a:pt x="909" y="18"/>
                </a:lnTo>
                <a:lnTo>
                  <a:pt x="904" y="17"/>
                </a:lnTo>
                <a:lnTo>
                  <a:pt x="898" y="15"/>
                </a:lnTo>
                <a:lnTo>
                  <a:pt x="894" y="11"/>
                </a:lnTo>
                <a:lnTo>
                  <a:pt x="889" y="9"/>
                </a:lnTo>
                <a:lnTo>
                  <a:pt x="888" y="8"/>
                </a:lnTo>
                <a:lnTo>
                  <a:pt x="887" y="8"/>
                </a:lnTo>
                <a:lnTo>
                  <a:pt x="886" y="9"/>
                </a:lnTo>
                <a:lnTo>
                  <a:pt x="885" y="11"/>
                </a:lnTo>
                <a:lnTo>
                  <a:pt x="882" y="12"/>
                </a:lnTo>
                <a:lnTo>
                  <a:pt x="881" y="11"/>
                </a:lnTo>
                <a:lnTo>
                  <a:pt x="880" y="8"/>
                </a:lnTo>
                <a:lnTo>
                  <a:pt x="880" y="7"/>
                </a:lnTo>
                <a:lnTo>
                  <a:pt x="879" y="7"/>
                </a:lnTo>
                <a:lnTo>
                  <a:pt x="878" y="9"/>
                </a:lnTo>
                <a:lnTo>
                  <a:pt x="877" y="10"/>
                </a:lnTo>
                <a:lnTo>
                  <a:pt x="876" y="10"/>
                </a:lnTo>
                <a:lnTo>
                  <a:pt x="872" y="9"/>
                </a:lnTo>
                <a:lnTo>
                  <a:pt x="871" y="10"/>
                </a:lnTo>
                <a:lnTo>
                  <a:pt x="870" y="10"/>
                </a:lnTo>
                <a:lnTo>
                  <a:pt x="868" y="12"/>
                </a:lnTo>
                <a:lnTo>
                  <a:pt x="866" y="10"/>
                </a:lnTo>
                <a:lnTo>
                  <a:pt x="863" y="9"/>
                </a:lnTo>
                <a:lnTo>
                  <a:pt x="861" y="9"/>
                </a:lnTo>
                <a:lnTo>
                  <a:pt x="859" y="6"/>
                </a:lnTo>
                <a:lnTo>
                  <a:pt x="858" y="3"/>
                </a:lnTo>
                <a:lnTo>
                  <a:pt x="857" y="3"/>
                </a:lnTo>
                <a:lnTo>
                  <a:pt x="854" y="3"/>
                </a:lnTo>
                <a:lnTo>
                  <a:pt x="854" y="5"/>
                </a:lnTo>
                <a:lnTo>
                  <a:pt x="853" y="3"/>
                </a:lnTo>
                <a:lnTo>
                  <a:pt x="852" y="3"/>
                </a:lnTo>
                <a:lnTo>
                  <a:pt x="851" y="3"/>
                </a:lnTo>
                <a:lnTo>
                  <a:pt x="850" y="5"/>
                </a:lnTo>
                <a:lnTo>
                  <a:pt x="846" y="5"/>
                </a:lnTo>
                <a:lnTo>
                  <a:pt x="842" y="7"/>
                </a:lnTo>
                <a:lnTo>
                  <a:pt x="840" y="8"/>
                </a:lnTo>
                <a:lnTo>
                  <a:pt x="838" y="8"/>
                </a:lnTo>
                <a:lnTo>
                  <a:pt x="837" y="8"/>
                </a:lnTo>
                <a:lnTo>
                  <a:pt x="836" y="8"/>
                </a:lnTo>
                <a:lnTo>
                  <a:pt x="834" y="7"/>
                </a:lnTo>
                <a:lnTo>
                  <a:pt x="832" y="7"/>
                </a:lnTo>
                <a:lnTo>
                  <a:pt x="830" y="8"/>
                </a:lnTo>
                <a:lnTo>
                  <a:pt x="828" y="6"/>
                </a:lnTo>
                <a:lnTo>
                  <a:pt x="823" y="3"/>
                </a:lnTo>
                <a:lnTo>
                  <a:pt x="822" y="0"/>
                </a:lnTo>
                <a:lnTo>
                  <a:pt x="821" y="0"/>
                </a:lnTo>
                <a:lnTo>
                  <a:pt x="820" y="0"/>
                </a:lnTo>
                <a:lnTo>
                  <a:pt x="819" y="1"/>
                </a:lnTo>
                <a:lnTo>
                  <a:pt x="817" y="2"/>
                </a:lnTo>
                <a:lnTo>
                  <a:pt x="814" y="5"/>
                </a:lnTo>
                <a:lnTo>
                  <a:pt x="813" y="6"/>
                </a:lnTo>
                <a:lnTo>
                  <a:pt x="811" y="5"/>
                </a:lnTo>
                <a:lnTo>
                  <a:pt x="809" y="2"/>
                </a:lnTo>
                <a:lnTo>
                  <a:pt x="805" y="1"/>
                </a:lnTo>
                <a:lnTo>
                  <a:pt x="803" y="1"/>
                </a:lnTo>
                <a:lnTo>
                  <a:pt x="802" y="2"/>
                </a:lnTo>
                <a:lnTo>
                  <a:pt x="801" y="3"/>
                </a:lnTo>
                <a:lnTo>
                  <a:pt x="795" y="3"/>
                </a:lnTo>
                <a:lnTo>
                  <a:pt x="792" y="3"/>
                </a:lnTo>
                <a:lnTo>
                  <a:pt x="789" y="5"/>
                </a:lnTo>
                <a:lnTo>
                  <a:pt x="782" y="5"/>
                </a:lnTo>
                <a:lnTo>
                  <a:pt x="779" y="6"/>
                </a:lnTo>
                <a:lnTo>
                  <a:pt x="776" y="7"/>
                </a:lnTo>
                <a:lnTo>
                  <a:pt x="774" y="8"/>
                </a:lnTo>
                <a:lnTo>
                  <a:pt x="769" y="10"/>
                </a:lnTo>
                <a:lnTo>
                  <a:pt x="764" y="10"/>
                </a:lnTo>
                <a:lnTo>
                  <a:pt x="761" y="10"/>
                </a:lnTo>
                <a:lnTo>
                  <a:pt x="757" y="10"/>
                </a:lnTo>
                <a:lnTo>
                  <a:pt x="756" y="10"/>
                </a:lnTo>
                <a:lnTo>
                  <a:pt x="755" y="10"/>
                </a:lnTo>
                <a:lnTo>
                  <a:pt x="751" y="11"/>
                </a:lnTo>
                <a:lnTo>
                  <a:pt x="746" y="10"/>
                </a:lnTo>
                <a:lnTo>
                  <a:pt x="742" y="11"/>
                </a:lnTo>
                <a:lnTo>
                  <a:pt x="737" y="10"/>
                </a:lnTo>
                <a:lnTo>
                  <a:pt x="733" y="10"/>
                </a:lnTo>
                <a:lnTo>
                  <a:pt x="731" y="10"/>
                </a:lnTo>
                <a:lnTo>
                  <a:pt x="727" y="9"/>
                </a:lnTo>
                <a:lnTo>
                  <a:pt x="724" y="8"/>
                </a:lnTo>
                <a:lnTo>
                  <a:pt x="723" y="8"/>
                </a:lnTo>
                <a:lnTo>
                  <a:pt x="722" y="8"/>
                </a:lnTo>
                <a:lnTo>
                  <a:pt x="720" y="9"/>
                </a:lnTo>
                <a:lnTo>
                  <a:pt x="714" y="8"/>
                </a:lnTo>
                <a:lnTo>
                  <a:pt x="706" y="8"/>
                </a:lnTo>
                <a:lnTo>
                  <a:pt x="705" y="8"/>
                </a:lnTo>
                <a:lnTo>
                  <a:pt x="705" y="9"/>
                </a:lnTo>
                <a:lnTo>
                  <a:pt x="704" y="11"/>
                </a:lnTo>
                <a:lnTo>
                  <a:pt x="703" y="10"/>
                </a:lnTo>
                <a:lnTo>
                  <a:pt x="702" y="9"/>
                </a:lnTo>
                <a:lnTo>
                  <a:pt x="701" y="9"/>
                </a:lnTo>
                <a:lnTo>
                  <a:pt x="697" y="11"/>
                </a:lnTo>
                <a:lnTo>
                  <a:pt x="688" y="11"/>
                </a:lnTo>
                <a:lnTo>
                  <a:pt x="686" y="12"/>
                </a:lnTo>
                <a:lnTo>
                  <a:pt x="685" y="13"/>
                </a:lnTo>
                <a:lnTo>
                  <a:pt x="684" y="15"/>
                </a:lnTo>
                <a:lnTo>
                  <a:pt x="683" y="16"/>
                </a:lnTo>
                <a:lnTo>
                  <a:pt x="679" y="17"/>
                </a:lnTo>
                <a:lnTo>
                  <a:pt x="678" y="16"/>
                </a:lnTo>
                <a:lnTo>
                  <a:pt x="677" y="15"/>
                </a:lnTo>
                <a:lnTo>
                  <a:pt x="663" y="17"/>
                </a:lnTo>
                <a:lnTo>
                  <a:pt x="660" y="18"/>
                </a:lnTo>
                <a:lnTo>
                  <a:pt x="657" y="19"/>
                </a:lnTo>
                <a:lnTo>
                  <a:pt x="653" y="24"/>
                </a:lnTo>
                <a:lnTo>
                  <a:pt x="648" y="30"/>
                </a:lnTo>
                <a:lnTo>
                  <a:pt x="645" y="30"/>
                </a:lnTo>
                <a:lnTo>
                  <a:pt x="644" y="30"/>
                </a:lnTo>
                <a:lnTo>
                  <a:pt x="644" y="31"/>
                </a:lnTo>
                <a:lnTo>
                  <a:pt x="643" y="32"/>
                </a:lnTo>
                <a:lnTo>
                  <a:pt x="641" y="32"/>
                </a:lnTo>
                <a:lnTo>
                  <a:pt x="641" y="34"/>
                </a:lnTo>
                <a:lnTo>
                  <a:pt x="640" y="32"/>
                </a:lnTo>
                <a:lnTo>
                  <a:pt x="639" y="32"/>
                </a:lnTo>
                <a:lnTo>
                  <a:pt x="639" y="34"/>
                </a:lnTo>
                <a:lnTo>
                  <a:pt x="638" y="36"/>
                </a:lnTo>
                <a:lnTo>
                  <a:pt x="637" y="36"/>
                </a:lnTo>
                <a:lnTo>
                  <a:pt x="634" y="36"/>
                </a:lnTo>
                <a:lnTo>
                  <a:pt x="629" y="34"/>
                </a:lnTo>
                <a:lnTo>
                  <a:pt x="628" y="34"/>
                </a:lnTo>
                <a:lnTo>
                  <a:pt x="628" y="35"/>
                </a:lnTo>
                <a:lnTo>
                  <a:pt x="627" y="36"/>
                </a:lnTo>
                <a:lnTo>
                  <a:pt x="626" y="38"/>
                </a:lnTo>
                <a:lnTo>
                  <a:pt x="625" y="39"/>
                </a:lnTo>
                <a:lnTo>
                  <a:pt x="618" y="40"/>
                </a:lnTo>
                <a:lnTo>
                  <a:pt x="616" y="41"/>
                </a:lnTo>
                <a:lnTo>
                  <a:pt x="615" y="42"/>
                </a:lnTo>
                <a:lnTo>
                  <a:pt x="612" y="44"/>
                </a:lnTo>
                <a:lnTo>
                  <a:pt x="610" y="45"/>
                </a:lnTo>
                <a:lnTo>
                  <a:pt x="609" y="45"/>
                </a:lnTo>
                <a:lnTo>
                  <a:pt x="607" y="46"/>
                </a:lnTo>
                <a:lnTo>
                  <a:pt x="606" y="47"/>
                </a:lnTo>
                <a:lnTo>
                  <a:pt x="605" y="50"/>
                </a:lnTo>
                <a:lnTo>
                  <a:pt x="605" y="51"/>
                </a:lnTo>
                <a:lnTo>
                  <a:pt x="604" y="51"/>
                </a:lnTo>
                <a:lnTo>
                  <a:pt x="602" y="51"/>
                </a:lnTo>
                <a:lnTo>
                  <a:pt x="601" y="52"/>
                </a:lnTo>
                <a:lnTo>
                  <a:pt x="597" y="52"/>
                </a:lnTo>
                <a:lnTo>
                  <a:pt x="593" y="54"/>
                </a:lnTo>
                <a:lnTo>
                  <a:pt x="591" y="55"/>
                </a:lnTo>
                <a:lnTo>
                  <a:pt x="589" y="56"/>
                </a:lnTo>
                <a:lnTo>
                  <a:pt x="588" y="56"/>
                </a:lnTo>
                <a:lnTo>
                  <a:pt x="587" y="56"/>
                </a:lnTo>
                <a:lnTo>
                  <a:pt x="586" y="57"/>
                </a:lnTo>
                <a:lnTo>
                  <a:pt x="585" y="59"/>
                </a:lnTo>
                <a:lnTo>
                  <a:pt x="581" y="61"/>
                </a:lnTo>
                <a:lnTo>
                  <a:pt x="580" y="64"/>
                </a:lnTo>
                <a:lnTo>
                  <a:pt x="578" y="67"/>
                </a:lnTo>
                <a:lnTo>
                  <a:pt x="578" y="70"/>
                </a:lnTo>
                <a:lnTo>
                  <a:pt x="577" y="70"/>
                </a:lnTo>
                <a:lnTo>
                  <a:pt x="574" y="71"/>
                </a:lnTo>
                <a:lnTo>
                  <a:pt x="572" y="71"/>
                </a:lnTo>
                <a:lnTo>
                  <a:pt x="570" y="74"/>
                </a:lnTo>
                <a:lnTo>
                  <a:pt x="570" y="77"/>
                </a:lnTo>
                <a:lnTo>
                  <a:pt x="570" y="78"/>
                </a:lnTo>
                <a:lnTo>
                  <a:pt x="570" y="79"/>
                </a:lnTo>
                <a:lnTo>
                  <a:pt x="567" y="84"/>
                </a:lnTo>
                <a:lnTo>
                  <a:pt x="566" y="87"/>
                </a:lnTo>
                <a:lnTo>
                  <a:pt x="564" y="89"/>
                </a:lnTo>
                <a:lnTo>
                  <a:pt x="560" y="88"/>
                </a:lnTo>
                <a:lnTo>
                  <a:pt x="557" y="88"/>
                </a:lnTo>
                <a:lnTo>
                  <a:pt x="553" y="88"/>
                </a:lnTo>
                <a:lnTo>
                  <a:pt x="552" y="90"/>
                </a:lnTo>
                <a:lnTo>
                  <a:pt x="551" y="93"/>
                </a:lnTo>
                <a:lnTo>
                  <a:pt x="549" y="94"/>
                </a:lnTo>
                <a:lnTo>
                  <a:pt x="548" y="95"/>
                </a:lnTo>
                <a:lnTo>
                  <a:pt x="545" y="98"/>
                </a:lnTo>
                <a:lnTo>
                  <a:pt x="542" y="100"/>
                </a:lnTo>
                <a:lnTo>
                  <a:pt x="539" y="100"/>
                </a:lnTo>
                <a:lnTo>
                  <a:pt x="534" y="102"/>
                </a:lnTo>
                <a:lnTo>
                  <a:pt x="533" y="102"/>
                </a:lnTo>
                <a:lnTo>
                  <a:pt x="531" y="104"/>
                </a:lnTo>
                <a:lnTo>
                  <a:pt x="530" y="106"/>
                </a:lnTo>
                <a:lnTo>
                  <a:pt x="528" y="106"/>
                </a:lnTo>
                <a:lnTo>
                  <a:pt x="525" y="105"/>
                </a:lnTo>
                <a:lnTo>
                  <a:pt x="523" y="104"/>
                </a:lnTo>
                <a:lnTo>
                  <a:pt x="522" y="103"/>
                </a:lnTo>
                <a:lnTo>
                  <a:pt x="519" y="105"/>
                </a:lnTo>
                <a:lnTo>
                  <a:pt x="518" y="106"/>
                </a:lnTo>
                <a:lnTo>
                  <a:pt x="518" y="108"/>
                </a:lnTo>
                <a:lnTo>
                  <a:pt x="520" y="116"/>
                </a:lnTo>
                <a:lnTo>
                  <a:pt x="521" y="120"/>
                </a:lnTo>
                <a:lnTo>
                  <a:pt x="522" y="119"/>
                </a:lnTo>
                <a:lnTo>
                  <a:pt x="521" y="125"/>
                </a:lnTo>
                <a:lnTo>
                  <a:pt x="518" y="134"/>
                </a:lnTo>
                <a:lnTo>
                  <a:pt x="514" y="138"/>
                </a:lnTo>
                <a:lnTo>
                  <a:pt x="509" y="144"/>
                </a:lnTo>
                <a:lnTo>
                  <a:pt x="501" y="149"/>
                </a:lnTo>
                <a:lnTo>
                  <a:pt x="499" y="149"/>
                </a:lnTo>
                <a:lnTo>
                  <a:pt x="498" y="149"/>
                </a:lnTo>
                <a:lnTo>
                  <a:pt x="492" y="146"/>
                </a:lnTo>
                <a:lnTo>
                  <a:pt x="486" y="143"/>
                </a:lnTo>
                <a:lnTo>
                  <a:pt x="486" y="142"/>
                </a:lnTo>
                <a:lnTo>
                  <a:pt x="484" y="142"/>
                </a:lnTo>
                <a:lnTo>
                  <a:pt x="483" y="143"/>
                </a:lnTo>
                <a:lnTo>
                  <a:pt x="482" y="143"/>
                </a:lnTo>
                <a:lnTo>
                  <a:pt x="480" y="144"/>
                </a:lnTo>
                <a:lnTo>
                  <a:pt x="480" y="145"/>
                </a:lnTo>
                <a:lnTo>
                  <a:pt x="481" y="146"/>
                </a:lnTo>
                <a:lnTo>
                  <a:pt x="484" y="148"/>
                </a:lnTo>
                <a:lnTo>
                  <a:pt x="485" y="152"/>
                </a:lnTo>
                <a:lnTo>
                  <a:pt x="486" y="155"/>
                </a:lnTo>
                <a:lnTo>
                  <a:pt x="484" y="155"/>
                </a:lnTo>
                <a:lnTo>
                  <a:pt x="483" y="155"/>
                </a:lnTo>
                <a:lnTo>
                  <a:pt x="483" y="154"/>
                </a:lnTo>
                <a:lnTo>
                  <a:pt x="482" y="153"/>
                </a:lnTo>
                <a:lnTo>
                  <a:pt x="481" y="153"/>
                </a:lnTo>
                <a:lnTo>
                  <a:pt x="480" y="154"/>
                </a:lnTo>
                <a:lnTo>
                  <a:pt x="477" y="155"/>
                </a:lnTo>
                <a:lnTo>
                  <a:pt x="473" y="156"/>
                </a:lnTo>
                <a:lnTo>
                  <a:pt x="470" y="157"/>
                </a:lnTo>
                <a:lnTo>
                  <a:pt x="466" y="159"/>
                </a:lnTo>
                <a:lnTo>
                  <a:pt x="464" y="163"/>
                </a:lnTo>
                <a:lnTo>
                  <a:pt x="463" y="165"/>
                </a:lnTo>
                <a:lnTo>
                  <a:pt x="466" y="170"/>
                </a:lnTo>
                <a:lnTo>
                  <a:pt x="467" y="172"/>
                </a:lnTo>
                <a:lnTo>
                  <a:pt x="467" y="173"/>
                </a:lnTo>
                <a:lnTo>
                  <a:pt x="466" y="174"/>
                </a:lnTo>
                <a:lnTo>
                  <a:pt x="460" y="178"/>
                </a:lnTo>
                <a:lnTo>
                  <a:pt x="455" y="181"/>
                </a:lnTo>
                <a:lnTo>
                  <a:pt x="453" y="182"/>
                </a:lnTo>
                <a:lnTo>
                  <a:pt x="451" y="183"/>
                </a:lnTo>
                <a:lnTo>
                  <a:pt x="452" y="183"/>
                </a:lnTo>
                <a:lnTo>
                  <a:pt x="453" y="184"/>
                </a:lnTo>
                <a:lnTo>
                  <a:pt x="453" y="187"/>
                </a:lnTo>
                <a:lnTo>
                  <a:pt x="452" y="191"/>
                </a:lnTo>
                <a:lnTo>
                  <a:pt x="450" y="193"/>
                </a:lnTo>
                <a:lnTo>
                  <a:pt x="447" y="195"/>
                </a:lnTo>
                <a:lnTo>
                  <a:pt x="446" y="200"/>
                </a:lnTo>
                <a:lnTo>
                  <a:pt x="444" y="206"/>
                </a:lnTo>
                <a:lnTo>
                  <a:pt x="443" y="212"/>
                </a:lnTo>
                <a:lnTo>
                  <a:pt x="442" y="219"/>
                </a:lnTo>
                <a:lnTo>
                  <a:pt x="440" y="223"/>
                </a:lnTo>
                <a:lnTo>
                  <a:pt x="438" y="227"/>
                </a:lnTo>
                <a:lnTo>
                  <a:pt x="440" y="230"/>
                </a:lnTo>
                <a:lnTo>
                  <a:pt x="437" y="234"/>
                </a:lnTo>
                <a:lnTo>
                  <a:pt x="435" y="239"/>
                </a:lnTo>
                <a:lnTo>
                  <a:pt x="435" y="243"/>
                </a:lnTo>
                <a:lnTo>
                  <a:pt x="437" y="243"/>
                </a:lnTo>
                <a:lnTo>
                  <a:pt x="438" y="245"/>
                </a:lnTo>
                <a:lnTo>
                  <a:pt x="438" y="246"/>
                </a:lnTo>
                <a:lnTo>
                  <a:pt x="438" y="248"/>
                </a:lnTo>
                <a:lnTo>
                  <a:pt x="436" y="249"/>
                </a:lnTo>
                <a:lnTo>
                  <a:pt x="436" y="250"/>
                </a:lnTo>
                <a:lnTo>
                  <a:pt x="436" y="251"/>
                </a:lnTo>
                <a:lnTo>
                  <a:pt x="435" y="252"/>
                </a:lnTo>
                <a:lnTo>
                  <a:pt x="435" y="254"/>
                </a:lnTo>
                <a:lnTo>
                  <a:pt x="435" y="256"/>
                </a:lnTo>
                <a:lnTo>
                  <a:pt x="432" y="256"/>
                </a:lnTo>
                <a:lnTo>
                  <a:pt x="431" y="259"/>
                </a:lnTo>
                <a:lnTo>
                  <a:pt x="428" y="260"/>
                </a:lnTo>
                <a:lnTo>
                  <a:pt x="427" y="262"/>
                </a:lnTo>
                <a:lnTo>
                  <a:pt x="427" y="264"/>
                </a:lnTo>
                <a:lnTo>
                  <a:pt x="428" y="265"/>
                </a:lnTo>
                <a:lnTo>
                  <a:pt x="431" y="264"/>
                </a:lnTo>
                <a:lnTo>
                  <a:pt x="433" y="262"/>
                </a:lnTo>
                <a:lnTo>
                  <a:pt x="434" y="263"/>
                </a:lnTo>
                <a:lnTo>
                  <a:pt x="434" y="268"/>
                </a:lnTo>
                <a:lnTo>
                  <a:pt x="433" y="273"/>
                </a:lnTo>
                <a:lnTo>
                  <a:pt x="432" y="278"/>
                </a:lnTo>
                <a:lnTo>
                  <a:pt x="429" y="281"/>
                </a:lnTo>
                <a:lnTo>
                  <a:pt x="428" y="283"/>
                </a:lnTo>
                <a:lnTo>
                  <a:pt x="428" y="284"/>
                </a:lnTo>
                <a:lnTo>
                  <a:pt x="429" y="288"/>
                </a:lnTo>
                <a:lnTo>
                  <a:pt x="429" y="291"/>
                </a:lnTo>
                <a:lnTo>
                  <a:pt x="431" y="292"/>
                </a:lnTo>
                <a:lnTo>
                  <a:pt x="431" y="293"/>
                </a:lnTo>
                <a:lnTo>
                  <a:pt x="429" y="295"/>
                </a:lnTo>
                <a:lnTo>
                  <a:pt x="429" y="297"/>
                </a:lnTo>
                <a:lnTo>
                  <a:pt x="431" y="299"/>
                </a:lnTo>
                <a:lnTo>
                  <a:pt x="433" y="302"/>
                </a:lnTo>
                <a:lnTo>
                  <a:pt x="434" y="311"/>
                </a:lnTo>
                <a:lnTo>
                  <a:pt x="435" y="317"/>
                </a:lnTo>
                <a:lnTo>
                  <a:pt x="436" y="320"/>
                </a:lnTo>
                <a:lnTo>
                  <a:pt x="438" y="323"/>
                </a:lnTo>
                <a:lnTo>
                  <a:pt x="438" y="330"/>
                </a:lnTo>
                <a:lnTo>
                  <a:pt x="437" y="334"/>
                </a:lnTo>
                <a:lnTo>
                  <a:pt x="438" y="340"/>
                </a:lnTo>
                <a:lnTo>
                  <a:pt x="440" y="343"/>
                </a:lnTo>
                <a:lnTo>
                  <a:pt x="440" y="344"/>
                </a:lnTo>
                <a:lnTo>
                  <a:pt x="440" y="347"/>
                </a:lnTo>
                <a:lnTo>
                  <a:pt x="438" y="351"/>
                </a:lnTo>
                <a:lnTo>
                  <a:pt x="440" y="361"/>
                </a:lnTo>
                <a:lnTo>
                  <a:pt x="442" y="373"/>
                </a:lnTo>
                <a:lnTo>
                  <a:pt x="444" y="382"/>
                </a:lnTo>
                <a:lnTo>
                  <a:pt x="448" y="383"/>
                </a:lnTo>
                <a:lnTo>
                  <a:pt x="450" y="385"/>
                </a:lnTo>
                <a:lnTo>
                  <a:pt x="451" y="387"/>
                </a:lnTo>
                <a:lnTo>
                  <a:pt x="450" y="392"/>
                </a:lnTo>
                <a:lnTo>
                  <a:pt x="451" y="395"/>
                </a:lnTo>
                <a:lnTo>
                  <a:pt x="452" y="396"/>
                </a:lnTo>
                <a:lnTo>
                  <a:pt x="452" y="398"/>
                </a:lnTo>
                <a:lnTo>
                  <a:pt x="453" y="401"/>
                </a:lnTo>
                <a:lnTo>
                  <a:pt x="454" y="401"/>
                </a:lnTo>
                <a:lnTo>
                  <a:pt x="454" y="402"/>
                </a:lnTo>
                <a:lnTo>
                  <a:pt x="454" y="409"/>
                </a:lnTo>
                <a:lnTo>
                  <a:pt x="453" y="416"/>
                </a:lnTo>
                <a:lnTo>
                  <a:pt x="454" y="420"/>
                </a:lnTo>
                <a:lnTo>
                  <a:pt x="455" y="423"/>
                </a:lnTo>
                <a:lnTo>
                  <a:pt x="455" y="427"/>
                </a:lnTo>
                <a:lnTo>
                  <a:pt x="457" y="434"/>
                </a:lnTo>
                <a:lnTo>
                  <a:pt x="457" y="440"/>
                </a:lnTo>
                <a:lnTo>
                  <a:pt x="457" y="447"/>
                </a:lnTo>
                <a:lnTo>
                  <a:pt x="461" y="455"/>
                </a:lnTo>
                <a:lnTo>
                  <a:pt x="461" y="457"/>
                </a:lnTo>
                <a:lnTo>
                  <a:pt x="461" y="465"/>
                </a:lnTo>
                <a:lnTo>
                  <a:pt x="461" y="470"/>
                </a:lnTo>
                <a:lnTo>
                  <a:pt x="461" y="478"/>
                </a:lnTo>
                <a:lnTo>
                  <a:pt x="461" y="486"/>
                </a:lnTo>
                <a:lnTo>
                  <a:pt x="460" y="489"/>
                </a:lnTo>
                <a:lnTo>
                  <a:pt x="456" y="494"/>
                </a:lnTo>
                <a:lnTo>
                  <a:pt x="453" y="503"/>
                </a:lnTo>
                <a:lnTo>
                  <a:pt x="452" y="509"/>
                </a:lnTo>
                <a:lnTo>
                  <a:pt x="452" y="511"/>
                </a:lnTo>
                <a:lnTo>
                  <a:pt x="452" y="514"/>
                </a:lnTo>
                <a:lnTo>
                  <a:pt x="452" y="516"/>
                </a:lnTo>
                <a:lnTo>
                  <a:pt x="452" y="527"/>
                </a:lnTo>
                <a:lnTo>
                  <a:pt x="451" y="538"/>
                </a:lnTo>
                <a:lnTo>
                  <a:pt x="451" y="543"/>
                </a:lnTo>
                <a:lnTo>
                  <a:pt x="452" y="553"/>
                </a:lnTo>
                <a:lnTo>
                  <a:pt x="452" y="571"/>
                </a:lnTo>
                <a:lnTo>
                  <a:pt x="453" y="587"/>
                </a:lnTo>
                <a:lnTo>
                  <a:pt x="454" y="603"/>
                </a:lnTo>
                <a:lnTo>
                  <a:pt x="455" y="610"/>
                </a:lnTo>
                <a:lnTo>
                  <a:pt x="457" y="613"/>
                </a:lnTo>
                <a:lnTo>
                  <a:pt x="457" y="615"/>
                </a:lnTo>
                <a:lnTo>
                  <a:pt x="458" y="616"/>
                </a:lnTo>
                <a:lnTo>
                  <a:pt x="458" y="620"/>
                </a:lnTo>
                <a:lnTo>
                  <a:pt x="462" y="630"/>
                </a:lnTo>
                <a:lnTo>
                  <a:pt x="464" y="634"/>
                </a:lnTo>
                <a:lnTo>
                  <a:pt x="465" y="636"/>
                </a:lnTo>
                <a:lnTo>
                  <a:pt x="465" y="638"/>
                </a:lnTo>
                <a:lnTo>
                  <a:pt x="469" y="644"/>
                </a:lnTo>
                <a:lnTo>
                  <a:pt x="472" y="653"/>
                </a:lnTo>
                <a:lnTo>
                  <a:pt x="474" y="661"/>
                </a:lnTo>
                <a:lnTo>
                  <a:pt x="476" y="664"/>
                </a:lnTo>
                <a:lnTo>
                  <a:pt x="477" y="667"/>
                </a:lnTo>
                <a:lnTo>
                  <a:pt x="479" y="670"/>
                </a:lnTo>
                <a:lnTo>
                  <a:pt x="481" y="673"/>
                </a:lnTo>
                <a:lnTo>
                  <a:pt x="484" y="678"/>
                </a:lnTo>
                <a:lnTo>
                  <a:pt x="486" y="682"/>
                </a:lnTo>
                <a:lnTo>
                  <a:pt x="491" y="687"/>
                </a:lnTo>
                <a:lnTo>
                  <a:pt x="494" y="691"/>
                </a:lnTo>
                <a:lnTo>
                  <a:pt x="496" y="693"/>
                </a:lnTo>
                <a:lnTo>
                  <a:pt x="499" y="696"/>
                </a:lnTo>
                <a:lnTo>
                  <a:pt x="500" y="699"/>
                </a:lnTo>
                <a:lnTo>
                  <a:pt x="506" y="704"/>
                </a:lnTo>
                <a:lnTo>
                  <a:pt x="510" y="708"/>
                </a:lnTo>
                <a:lnTo>
                  <a:pt x="513" y="710"/>
                </a:lnTo>
                <a:lnTo>
                  <a:pt x="520" y="714"/>
                </a:lnTo>
                <a:lnTo>
                  <a:pt x="522" y="717"/>
                </a:lnTo>
                <a:lnTo>
                  <a:pt x="525" y="718"/>
                </a:lnTo>
                <a:lnTo>
                  <a:pt x="528" y="718"/>
                </a:lnTo>
                <a:lnTo>
                  <a:pt x="532" y="732"/>
                </a:lnTo>
                <a:lnTo>
                  <a:pt x="533" y="736"/>
                </a:lnTo>
                <a:lnTo>
                  <a:pt x="537" y="751"/>
                </a:lnTo>
                <a:lnTo>
                  <a:pt x="539" y="757"/>
                </a:lnTo>
                <a:lnTo>
                  <a:pt x="540" y="761"/>
                </a:lnTo>
                <a:lnTo>
                  <a:pt x="540" y="762"/>
                </a:lnTo>
                <a:lnTo>
                  <a:pt x="541" y="766"/>
                </a:lnTo>
                <a:lnTo>
                  <a:pt x="544" y="776"/>
                </a:lnTo>
                <a:lnTo>
                  <a:pt x="545" y="779"/>
                </a:lnTo>
                <a:lnTo>
                  <a:pt x="545" y="782"/>
                </a:lnTo>
                <a:lnTo>
                  <a:pt x="548" y="788"/>
                </a:lnTo>
                <a:lnTo>
                  <a:pt x="550" y="791"/>
                </a:lnTo>
                <a:lnTo>
                  <a:pt x="551" y="793"/>
                </a:lnTo>
                <a:lnTo>
                  <a:pt x="551" y="794"/>
                </a:lnTo>
                <a:lnTo>
                  <a:pt x="551" y="795"/>
                </a:lnTo>
                <a:lnTo>
                  <a:pt x="553" y="797"/>
                </a:lnTo>
                <a:lnTo>
                  <a:pt x="554" y="798"/>
                </a:lnTo>
                <a:lnTo>
                  <a:pt x="553" y="798"/>
                </a:lnTo>
                <a:lnTo>
                  <a:pt x="554" y="804"/>
                </a:lnTo>
                <a:lnTo>
                  <a:pt x="557" y="809"/>
                </a:lnTo>
                <a:lnTo>
                  <a:pt x="560" y="815"/>
                </a:lnTo>
                <a:lnTo>
                  <a:pt x="566" y="827"/>
                </a:lnTo>
                <a:lnTo>
                  <a:pt x="568" y="832"/>
                </a:lnTo>
                <a:lnTo>
                  <a:pt x="573" y="840"/>
                </a:lnTo>
                <a:lnTo>
                  <a:pt x="577" y="845"/>
                </a:lnTo>
                <a:lnTo>
                  <a:pt x="578" y="847"/>
                </a:lnTo>
                <a:lnTo>
                  <a:pt x="578" y="850"/>
                </a:lnTo>
                <a:lnTo>
                  <a:pt x="579" y="856"/>
                </a:lnTo>
                <a:lnTo>
                  <a:pt x="578" y="864"/>
                </a:lnTo>
                <a:lnTo>
                  <a:pt x="579" y="871"/>
                </a:lnTo>
                <a:lnTo>
                  <a:pt x="580" y="877"/>
                </a:lnTo>
                <a:lnTo>
                  <a:pt x="580" y="901"/>
                </a:lnTo>
                <a:lnTo>
                  <a:pt x="579" y="907"/>
                </a:lnTo>
                <a:lnTo>
                  <a:pt x="578" y="910"/>
                </a:lnTo>
                <a:lnTo>
                  <a:pt x="577" y="911"/>
                </a:lnTo>
                <a:lnTo>
                  <a:pt x="573" y="911"/>
                </a:lnTo>
                <a:lnTo>
                  <a:pt x="571" y="912"/>
                </a:lnTo>
                <a:lnTo>
                  <a:pt x="569" y="913"/>
                </a:lnTo>
                <a:lnTo>
                  <a:pt x="566" y="913"/>
                </a:lnTo>
                <a:lnTo>
                  <a:pt x="561" y="914"/>
                </a:lnTo>
                <a:lnTo>
                  <a:pt x="554" y="915"/>
                </a:lnTo>
                <a:lnTo>
                  <a:pt x="552" y="915"/>
                </a:lnTo>
                <a:lnTo>
                  <a:pt x="551" y="916"/>
                </a:lnTo>
                <a:lnTo>
                  <a:pt x="549" y="917"/>
                </a:lnTo>
                <a:lnTo>
                  <a:pt x="545" y="916"/>
                </a:lnTo>
                <a:lnTo>
                  <a:pt x="543" y="917"/>
                </a:lnTo>
                <a:lnTo>
                  <a:pt x="541" y="918"/>
                </a:lnTo>
                <a:lnTo>
                  <a:pt x="532" y="921"/>
                </a:lnTo>
                <a:lnTo>
                  <a:pt x="531" y="923"/>
                </a:lnTo>
                <a:lnTo>
                  <a:pt x="530" y="924"/>
                </a:lnTo>
                <a:lnTo>
                  <a:pt x="527" y="925"/>
                </a:lnTo>
                <a:lnTo>
                  <a:pt x="522" y="927"/>
                </a:lnTo>
                <a:lnTo>
                  <a:pt x="519" y="930"/>
                </a:lnTo>
                <a:lnTo>
                  <a:pt x="518" y="931"/>
                </a:lnTo>
                <a:lnTo>
                  <a:pt x="511" y="936"/>
                </a:lnTo>
                <a:lnTo>
                  <a:pt x="508" y="939"/>
                </a:lnTo>
                <a:lnTo>
                  <a:pt x="505" y="942"/>
                </a:lnTo>
                <a:lnTo>
                  <a:pt x="503" y="947"/>
                </a:lnTo>
                <a:lnTo>
                  <a:pt x="501" y="950"/>
                </a:lnTo>
                <a:lnTo>
                  <a:pt x="498" y="951"/>
                </a:lnTo>
                <a:lnTo>
                  <a:pt x="495" y="954"/>
                </a:lnTo>
                <a:lnTo>
                  <a:pt x="494" y="956"/>
                </a:lnTo>
                <a:lnTo>
                  <a:pt x="492" y="956"/>
                </a:lnTo>
                <a:lnTo>
                  <a:pt x="490" y="955"/>
                </a:lnTo>
                <a:lnTo>
                  <a:pt x="489" y="955"/>
                </a:lnTo>
                <a:lnTo>
                  <a:pt x="487" y="956"/>
                </a:lnTo>
                <a:lnTo>
                  <a:pt x="485" y="957"/>
                </a:lnTo>
                <a:lnTo>
                  <a:pt x="484" y="959"/>
                </a:lnTo>
                <a:lnTo>
                  <a:pt x="482" y="960"/>
                </a:lnTo>
                <a:lnTo>
                  <a:pt x="479" y="961"/>
                </a:lnTo>
                <a:lnTo>
                  <a:pt x="472" y="964"/>
                </a:lnTo>
                <a:lnTo>
                  <a:pt x="469" y="965"/>
                </a:lnTo>
                <a:lnTo>
                  <a:pt x="465" y="964"/>
                </a:lnTo>
                <a:lnTo>
                  <a:pt x="464" y="965"/>
                </a:lnTo>
                <a:lnTo>
                  <a:pt x="463" y="965"/>
                </a:lnTo>
                <a:lnTo>
                  <a:pt x="461" y="965"/>
                </a:lnTo>
                <a:lnTo>
                  <a:pt x="455" y="963"/>
                </a:lnTo>
                <a:lnTo>
                  <a:pt x="454" y="964"/>
                </a:lnTo>
                <a:lnTo>
                  <a:pt x="453" y="964"/>
                </a:lnTo>
                <a:lnTo>
                  <a:pt x="451" y="964"/>
                </a:lnTo>
                <a:lnTo>
                  <a:pt x="447" y="965"/>
                </a:lnTo>
                <a:lnTo>
                  <a:pt x="445" y="966"/>
                </a:lnTo>
                <a:lnTo>
                  <a:pt x="444" y="967"/>
                </a:lnTo>
                <a:lnTo>
                  <a:pt x="443" y="967"/>
                </a:lnTo>
                <a:lnTo>
                  <a:pt x="438" y="969"/>
                </a:lnTo>
                <a:lnTo>
                  <a:pt x="437" y="970"/>
                </a:lnTo>
                <a:lnTo>
                  <a:pt x="436" y="971"/>
                </a:lnTo>
                <a:lnTo>
                  <a:pt x="433" y="972"/>
                </a:lnTo>
                <a:lnTo>
                  <a:pt x="425" y="974"/>
                </a:lnTo>
                <a:lnTo>
                  <a:pt x="422" y="976"/>
                </a:lnTo>
                <a:lnTo>
                  <a:pt x="419" y="978"/>
                </a:lnTo>
                <a:lnTo>
                  <a:pt x="416" y="980"/>
                </a:lnTo>
                <a:lnTo>
                  <a:pt x="412" y="981"/>
                </a:lnTo>
                <a:lnTo>
                  <a:pt x="406" y="984"/>
                </a:lnTo>
                <a:lnTo>
                  <a:pt x="403" y="986"/>
                </a:lnTo>
                <a:lnTo>
                  <a:pt x="400" y="988"/>
                </a:lnTo>
                <a:lnTo>
                  <a:pt x="395" y="989"/>
                </a:lnTo>
                <a:lnTo>
                  <a:pt x="388" y="992"/>
                </a:lnTo>
                <a:lnTo>
                  <a:pt x="377" y="999"/>
                </a:lnTo>
                <a:lnTo>
                  <a:pt x="374" y="1001"/>
                </a:lnTo>
                <a:lnTo>
                  <a:pt x="368" y="1002"/>
                </a:lnTo>
                <a:lnTo>
                  <a:pt x="361" y="1004"/>
                </a:lnTo>
                <a:lnTo>
                  <a:pt x="359" y="1006"/>
                </a:lnTo>
                <a:lnTo>
                  <a:pt x="357" y="1009"/>
                </a:lnTo>
                <a:lnTo>
                  <a:pt x="351" y="1011"/>
                </a:lnTo>
                <a:lnTo>
                  <a:pt x="348" y="1011"/>
                </a:lnTo>
                <a:lnTo>
                  <a:pt x="345" y="1013"/>
                </a:lnTo>
                <a:lnTo>
                  <a:pt x="342" y="1014"/>
                </a:lnTo>
                <a:lnTo>
                  <a:pt x="340" y="1018"/>
                </a:lnTo>
                <a:lnTo>
                  <a:pt x="338" y="1018"/>
                </a:lnTo>
                <a:lnTo>
                  <a:pt x="335" y="1018"/>
                </a:lnTo>
                <a:lnTo>
                  <a:pt x="331" y="1020"/>
                </a:lnTo>
                <a:lnTo>
                  <a:pt x="330" y="1021"/>
                </a:lnTo>
                <a:lnTo>
                  <a:pt x="329" y="1022"/>
                </a:lnTo>
                <a:lnTo>
                  <a:pt x="329" y="1023"/>
                </a:lnTo>
                <a:lnTo>
                  <a:pt x="324" y="1024"/>
                </a:lnTo>
                <a:lnTo>
                  <a:pt x="322" y="1024"/>
                </a:lnTo>
                <a:lnTo>
                  <a:pt x="324" y="1024"/>
                </a:lnTo>
                <a:lnTo>
                  <a:pt x="319" y="1028"/>
                </a:lnTo>
                <a:lnTo>
                  <a:pt x="309" y="1034"/>
                </a:lnTo>
                <a:lnTo>
                  <a:pt x="303" y="1037"/>
                </a:lnTo>
                <a:lnTo>
                  <a:pt x="299" y="1038"/>
                </a:lnTo>
                <a:lnTo>
                  <a:pt x="297" y="1039"/>
                </a:lnTo>
                <a:lnTo>
                  <a:pt x="297" y="1040"/>
                </a:lnTo>
                <a:lnTo>
                  <a:pt x="295" y="1041"/>
                </a:lnTo>
                <a:lnTo>
                  <a:pt x="291" y="1042"/>
                </a:lnTo>
                <a:lnTo>
                  <a:pt x="288" y="1043"/>
                </a:lnTo>
                <a:lnTo>
                  <a:pt x="287" y="1044"/>
                </a:lnTo>
                <a:lnTo>
                  <a:pt x="286" y="1045"/>
                </a:lnTo>
                <a:lnTo>
                  <a:pt x="283" y="1047"/>
                </a:lnTo>
                <a:lnTo>
                  <a:pt x="278" y="1048"/>
                </a:lnTo>
                <a:lnTo>
                  <a:pt x="276" y="1049"/>
                </a:lnTo>
                <a:lnTo>
                  <a:pt x="272" y="1051"/>
                </a:lnTo>
                <a:lnTo>
                  <a:pt x="260" y="1056"/>
                </a:lnTo>
                <a:lnTo>
                  <a:pt x="251" y="1059"/>
                </a:lnTo>
                <a:lnTo>
                  <a:pt x="242" y="1063"/>
                </a:lnTo>
                <a:lnTo>
                  <a:pt x="239" y="1063"/>
                </a:lnTo>
                <a:lnTo>
                  <a:pt x="233" y="1067"/>
                </a:lnTo>
                <a:lnTo>
                  <a:pt x="231" y="1068"/>
                </a:lnTo>
                <a:lnTo>
                  <a:pt x="229" y="1070"/>
                </a:lnTo>
                <a:lnTo>
                  <a:pt x="222" y="1072"/>
                </a:lnTo>
                <a:lnTo>
                  <a:pt x="215" y="1076"/>
                </a:lnTo>
                <a:lnTo>
                  <a:pt x="214" y="1077"/>
                </a:lnTo>
                <a:lnTo>
                  <a:pt x="215" y="1077"/>
                </a:lnTo>
                <a:lnTo>
                  <a:pt x="207" y="1079"/>
                </a:lnTo>
                <a:lnTo>
                  <a:pt x="195" y="1083"/>
                </a:lnTo>
                <a:lnTo>
                  <a:pt x="191" y="1086"/>
                </a:lnTo>
                <a:lnTo>
                  <a:pt x="187" y="1086"/>
                </a:lnTo>
                <a:lnTo>
                  <a:pt x="183" y="1088"/>
                </a:lnTo>
                <a:lnTo>
                  <a:pt x="181" y="1090"/>
                </a:lnTo>
                <a:lnTo>
                  <a:pt x="174" y="1092"/>
                </a:lnTo>
                <a:lnTo>
                  <a:pt x="168" y="1095"/>
                </a:lnTo>
                <a:lnTo>
                  <a:pt x="163" y="1098"/>
                </a:lnTo>
                <a:lnTo>
                  <a:pt x="151" y="1105"/>
                </a:lnTo>
                <a:lnTo>
                  <a:pt x="148" y="1107"/>
                </a:lnTo>
                <a:lnTo>
                  <a:pt x="146" y="1109"/>
                </a:lnTo>
                <a:lnTo>
                  <a:pt x="141" y="1113"/>
                </a:lnTo>
                <a:lnTo>
                  <a:pt x="134" y="1118"/>
                </a:lnTo>
                <a:lnTo>
                  <a:pt x="129" y="1122"/>
                </a:lnTo>
                <a:lnTo>
                  <a:pt x="126" y="1126"/>
                </a:lnTo>
                <a:lnTo>
                  <a:pt x="120" y="1130"/>
                </a:lnTo>
                <a:lnTo>
                  <a:pt x="118" y="1131"/>
                </a:lnTo>
                <a:lnTo>
                  <a:pt x="117" y="1135"/>
                </a:lnTo>
                <a:lnTo>
                  <a:pt x="115" y="1139"/>
                </a:lnTo>
                <a:lnTo>
                  <a:pt x="114" y="1141"/>
                </a:lnTo>
                <a:lnTo>
                  <a:pt x="112" y="1142"/>
                </a:lnTo>
                <a:lnTo>
                  <a:pt x="107" y="1148"/>
                </a:lnTo>
                <a:lnTo>
                  <a:pt x="105" y="1154"/>
                </a:lnTo>
                <a:lnTo>
                  <a:pt x="102" y="1159"/>
                </a:lnTo>
                <a:lnTo>
                  <a:pt x="93" y="1168"/>
                </a:lnTo>
                <a:lnTo>
                  <a:pt x="89" y="1175"/>
                </a:lnTo>
                <a:lnTo>
                  <a:pt x="86" y="1179"/>
                </a:lnTo>
                <a:lnTo>
                  <a:pt x="84" y="1181"/>
                </a:lnTo>
                <a:lnTo>
                  <a:pt x="81" y="1185"/>
                </a:lnTo>
                <a:lnTo>
                  <a:pt x="77" y="1189"/>
                </a:lnTo>
                <a:lnTo>
                  <a:pt x="75" y="1193"/>
                </a:lnTo>
                <a:lnTo>
                  <a:pt x="73" y="1195"/>
                </a:lnTo>
                <a:lnTo>
                  <a:pt x="67" y="1200"/>
                </a:lnTo>
                <a:lnTo>
                  <a:pt x="65" y="1205"/>
                </a:lnTo>
                <a:lnTo>
                  <a:pt x="62" y="1208"/>
                </a:lnTo>
                <a:lnTo>
                  <a:pt x="56" y="1213"/>
                </a:lnTo>
                <a:lnTo>
                  <a:pt x="50" y="1219"/>
                </a:lnTo>
                <a:lnTo>
                  <a:pt x="48" y="1223"/>
                </a:lnTo>
                <a:lnTo>
                  <a:pt x="44" y="1229"/>
                </a:lnTo>
                <a:lnTo>
                  <a:pt x="38" y="1234"/>
                </a:lnTo>
                <a:lnTo>
                  <a:pt x="37" y="1237"/>
                </a:lnTo>
                <a:lnTo>
                  <a:pt x="36" y="1242"/>
                </a:lnTo>
                <a:lnTo>
                  <a:pt x="35" y="1245"/>
                </a:lnTo>
                <a:lnTo>
                  <a:pt x="32" y="1249"/>
                </a:lnTo>
                <a:lnTo>
                  <a:pt x="26" y="1262"/>
                </a:lnTo>
                <a:lnTo>
                  <a:pt x="23" y="1267"/>
                </a:lnTo>
                <a:lnTo>
                  <a:pt x="22" y="1271"/>
                </a:lnTo>
                <a:lnTo>
                  <a:pt x="20" y="1273"/>
                </a:lnTo>
                <a:lnTo>
                  <a:pt x="19" y="1276"/>
                </a:lnTo>
                <a:lnTo>
                  <a:pt x="18" y="1280"/>
                </a:lnTo>
                <a:lnTo>
                  <a:pt x="11" y="1293"/>
                </a:lnTo>
                <a:lnTo>
                  <a:pt x="6" y="1310"/>
                </a:lnTo>
                <a:lnTo>
                  <a:pt x="0" y="1322"/>
                </a:lnTo>
                <a:lnTo>
                  <a:pt x="13" y="1323"/>
                </a:lnTo>
                <a:lnTo>
                  <a:pt x="1445" y="1323"/>
                </a:lnTo>
                <a:lnTo>
                  <a:pt x="1455" y="1322"/>
                </a:lnTo>
                <a:lnTo>
                  <a:pt x="1458" y="1322"/>
                </a:lnTo>
                <a:lnTo>
                  <a:pt x="1456" y="1316"/>
                </a:lnTo>
                <a:close/>
                <a:moveTo>
                  <a:pt x="544" y="775"/>
                </a:moveTo>
                <a:lnTo>
                  <a:pt x="544" y="775"/>
                </a:lnTo>
                <a:lnTo>
                  <a:pt x="544" y="774"/>
                </a:lnTo>
                <a:lnTo>
                  <a:pt x="544" y="772"/>
                </a:lnTo>
                <a:lnTo>
                  <a:pt x="544" y="774"/>
                </a:lnTo>
                <a:lnTo>
                  <a:pt x="544" y="775"/>
                </a:lnTo>
                <a:close/>
                <a:moveTo>
                  <a:pt x="548" y="782"/>
                </a:moveTo>
                <a:lnTo>
                  <a:pt x="548" y="782"/>
                </a:lnTo>
                <a:close/>
                <a:moveTo>
                  <a:pt x="550" y="789"/>
                </a:moveTo>
                <a:lnTo>
                  <a:pt x="550" y="789"/>
                </a:lnTo>
                <a:lnTo>
                  <a:pt x="549" y="788"/>
                </a:lnTo>
                <a:lnTo>
                  <a:pt x="549" y="785"/>
                </a:lnTo>
                <a:lnTo>
                  <a:pt x="550" y="787"/>
                </a:lnTo>
                <a:lnTo>
                  <a:pt x="550" y="789"/>
                </a:lnTo>
                <a:close/>
                <a:moveTo>
                  <a:pt x="554" y="801"/>
                </a:moveTo>
                <a:lnTo>
                  <a:pt x="554" y="801"/>
                </a:lnTo>
                <a:lnTo>
                  <a:pt x="554" y="800"/>
                </a:lnTo>
                <a:lnTo>
                  <a:pt x="556" y="801"/>
                </a:lnTo>
                <a:lnTo>
                  <a:pt x="554" y="801"/>
                </a:lnTo>
                <a:close/>
                <a:moveTo>
                  <a:pt x="574" y="839"/>
                </a:moveTo>
                <a:lnTo>
                  <a:pt x="574" y="839"/>
                </a:lnTo>
                <a:lnTo>
                  <a:pt x="574" y="840"/>
                </a:lnTo>
                <a:lnTo>
                  <a:pt x="574" y="839"/>
                </a:lnTo>
                <a:close/>
                <a:moveTo>
                  <a:pt x="578" y="845"/>
                </a:moveTo>
                <a:lnTo>
                  <a:pt x="579" y="847"/>
                </a:lnTo>
                <a:lnTo>
                  <a:pt x="578" y="847"/>
                </a:lnTo>
                <a:lnTo>
                  <a:pt x="578" y="845"/>
                </a:lnTo>
                <a:close/>
                <a:moveTo>
                  <a:pt x="581" y="874"/>
                </a:moveTo>
                <a:lnTo>
                  <a:pt x="581" y="874"/>
                </a:lnTo>
                <a:close/>
              </a:path>
            </a:pathLst>
          </a:custGeom>
          <a:solidFill>
            <a:srgbClr val="D60093"/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506989" y="3724761"/>
            <a:ext cx="630443" cy="460302"/>
          </a:xfrm>
          <a:custGeom>
            <a:avLst/>
            <a:gdLst>
              <a:gd name="T0" fmla="*/ 5023 w 3900"/>
              <a:gd name="T1" fmla="*/ 1571790 h 2848"/>
              <a:gd name="T2" fmla="*/ 53574 w 3900"/>
              <a:gd name="T3" fmla="*/ 1460755 h 2848"/>
              <a:gd name="T4" fmla="*/ 126123 w 3900"/>
              <a:gd name="T5" fmla="*/ 1341350 h 2848"/>
              <a:gd name="T6" fmla="*/ 159607 w 3900"/>
              <a:gd name="T7" fmla="*/ 1269930 h 2848"/>
              <a:gd name="T8" fmla="*/ 212066 w 3900"/>
              <a:gd name="T9" fmla="*/ 1209670 h 2848"/>
              <a:gd name="T10" fmla="*/ 275685 w 3900"/>
              <a:gd name="T11" fmla="*/ 1157221 h 2848"/>
              <a:gd name="T12" fmla="*/ 372231 w 3900"/>
              <a:gd name="T13" fmla="*/ 1103099 h 2848"/>
              <a:gd name="T14" fmla="*/ 453709 w 3900"/>
              <a:gd name="T15" fmla="*/ 1072411 h 2848"/>
              <a:gd name="T16" fmla="*/ 635639 w 3900"/>
              <a:gd name="T17" fmla="*/ 1030005 h 2848"/>
              <a:gd name="T18" fmla="*/ 742229 w 3900"/>
              <a:gd name="T19" fmla="*/ 988158 h 2848"/>
              <a:gd name="T20" fmla="*/ 774597 w 3900"/>
              <a:gd name="T21" fmla="*/ 945194 h 2848"/>
              <a:gd name="T22" fmla="*/ 757855 w 3900"/>
              <a:gd name="T23" fmla="*/ 854804 h 2848"/>
              <a:gd name="T24" fmla="*/ 745020 w 3900"/>
              <a:gd name="T25" fmla="*/ 811840 h 2848"/>
              <a:gd name="T26" fmla="*/ 735533 w 3900"/>
              <a:gd name="T27" fmla="*/ 794544 h 2848"/>
              <a:gd name="T28" fmla="*/ 714884 w 3900"/>
              <a:gd name="T29" fmla="*/ 772225 h 2848"/>
              <a:gd name="T30" fmla="*/ 710420 w 3900"/>
              <a:gd name="T31" fmla="*/ 717544 h 2848"/>
              <a:gd name="T32" fmla="*/ 716000 w 3900"/>
              <a:gd name="T33" fmla="*/ 631059 h 2848"/>
              <a:gd name="T34" fmla="*/ 726603 w 3900"/>
              <a:gd name="T35" fmla="*/ 538995 h 2848"/>
              <a:gd name="T36" fmla="*/ 709303 w 3900"/>
              <a:gd name="T37" fmla="*/ 492126 h 2848"/>
              <a:gd name="T38" fmla="*/ 702607 w 3900"/>
              <a:gd name="T39" fmla="*/ 461996 h 2848"/>
              <a:gd name="T40" fmla="*/ 699816 w 3900"/>
              <a:gd name="T41" fmla="*/ 417916 h 2848"/>
              <a:gd name="T42" fmla="*/ 684190 w 3900"/>
              <a:gd name="T43" fmla="*/ 352077 h 2848"/>
              <a:gd name="T44" fmla="*/ 699816 w 3900"/>
              <a:gd name="T45" fmla="*/ 281773 h 2848"/>
              <a:gd name="T46" fmla="*/ 728836 w 3900"/>
              <a:gd name="T47" fmla="*/ 239367 h 2848"/>
              <a:gd name="T48" fmla="*/ 745020 w 3900"/>
              <a:gd name="T49" fmla="*/ 205331 h 2848"/>
              <a:gd name="T50" fmla="*/ 772365 w 3900"/>
              <a:gd name="T51" fmla="*/ 155672 h 2848"/>
              <a:gd name="T52" fmla="*/ 862772 w 3900"/>
              <a:gd name="T53" fmla="*/ 83695 h 2848"/>
              <a:gd name="T54" fmla="*/ 945366 w 3900"/>
              <a:gd name="T55" fmla="*/ 28456 h 2848"/>
              <a:gd name="T56" fmla="*/ 992243 w 3900"/>
              <a:gd name="T57" fmla="*/ 11717 h 2848"/>
              <a:gd name="T58" fmla="*/ 1064792 w 3900"/>
              <a:gd name="T59" fmla="*/ 5580 h 2848"/>
              <a:gd name="T60" fmla="*/ 1159106 w 3900"/>
              <a:gd name="T61" fmla="*/ 0 h 2848"/>
              <a:gd name="T62" fmla="*/ 1198170 w 3900"/>
              <a:gd name="T63" fmla="*/ 23435 h 2848"/>
              <a:gd name="T64" fmla="*/ 1232212 w 3900"/>
              <a:gd name="T65" fmla="*/ 36826 h 2848"/>
              <a:gd name="T66" fmla="*/ 1300855 w 3900"/>
              <a:gd name="T67" fmla="*/ 45753 h 2848"/>
              <a:gd name="T68" fmla="*/ 1319271 w 3900"/>
              <a:gd name="T69" fmla="*/ 58586 h 2848"/>
              <a:gd name="T70" fmla="*/ 1329316 w 3900"/>
              <a:gd name="T71" fmla="*/ 99318 h 2848"/>
              <a:gd name="T72" fmla="*/ 1350523 w 3900"/>
              <a:gd name="T73" fmla="*/ 111593 h 2848"/>
              <a:gd name="T74" fmla="*/ 1367823 w 3900"/>
              <a:gd name="T75" fmla="*/ 149535 h 2848"/>
              <a:gd name="T76" fmla="*/ 1408003 w 3900"/>
              <a:gd name="T77" fmla="*/ 225418 h 2848"/>
              <a:gd name="T78" fmla="*/ 1457671 w 3900"/>
              <a:gd name="T79" fmla="*/ 331432 h 2848"/>
              <a:gd name="T80" fmla="*/ 1462136 w 3900"/>
              <a:gd name="T81" fmla="*/ 387786 h 2848"/>
              <a:gd name="T82" fmla="*/ 1449859 w 3900"/>
              <a:gd name="T83" fmla="*/ 488220 h 2848"/>
              <a:gd name="T84" fmla="*/ 1457671 w 3900"/>
              <a:gd name="T85" fmla="*/ 528952 h 2848"/>
              <a:gd name="T86" fmla="*/ 1450417 w 3900"/>
              <a:gd name="T87" fmla="*/ 570799 h 2848"/>
              <a:gd name="T88" fmla="*/ 1430326 w 3900"/>
              <a:gd name="T89" fmla="*/ 639987 h 2848"/>
              <a:gd name="T90" fmla="*/ 1427536 w 3900"/>
              <a:gd name="T91" fmla="*/ 742095 h 2848"/>
              <a:gd name="T92" fmla="*/ 1422513 w 3900"/>
              <a:gd name="T93" fmla="*/ 795659 h 2848"/>
              <a:gd name="T94" fmla="*/ 1380658 w 3900"/>
              <a:gd name="T95" fmla="*/ 875449 h 2848"/>
              <a:gd name="T96" fmla="*/ 1367823 w 3900"/>
              <a:gd name="T97" fmla="*/ 917854 h 2848"/>
              <a:gd name="T98" fmla="*/ 1570401 w 3900"/>
              <a:gd name="T99" fmla="*/ 1030005 h 2848"/>
              <a:gd name="T100" fmla="*/ 1655785 w 3900"/>
              <a:gd name="T101" fmla="*/ 1064041 h 2848"/>
              <a:gd name="T102" fmla="*/ 1818741 w 3900"/>
              <a:gd name="T103" fmla="*/ 1122070 h 2848"/>
              <a:gd name="T104" fmla="*/ 1889057 w 3900"/>
              <a:gd name="T105" fmla="*/ 1145504 h 2848"/>
              <a:gd name="T106" fmla="*/ 1927006 w 3900"/>
              <a:gd name="T107" fmla="*/ 1167265 h 2848"/>
              <a:gd name="T108" fmla="*/ 2053129 w 3900"/>
              <a:gd name="T109" fmla="*/ 1305082 h 2848"/>
              <a:gd name="T110" fmla="*/ 2114517 w 3900"/>
              <a:gd name="T111" fmla="*/ 1375386 h 2848"/>
              <a:gd name="T112" fmla="*/ 2138513 w 3900"/>
              <a:gd name="T113" fmla="*/ 1437320 h 2848"/>
              <a:gd name="T114" fmla="*/ 2176462 w 3900"/>
              <a:gd name="T115" fmla="*/ 1589087 h 284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900" h="2848">
                <a:moveTo>
                  <a:pt x="3900" y="2848"/>
                </a:moveTo>
                <a:lnTo>
                  <a:pt x="3900" y="2848"/>
                </a:lnTo>
                <a:lnTo>
                  <a:pt x="0" y="2848"/>
                </a:lnTo>
                <a:lnTo>
                  <a:pt x="9" y="2817"/>
                </a:lnTo>
                <a:lnTo>
                  <a:pt x="19" y="2785"/>
                </a:lnTo>
                <a:lnTo>
                  <a:pt x="30" y="2756"/>
                </a:lnTo>
                <a:lnTo>
                  <a:pt x="42" y="2728"/>
                </a:lnTo>
                <a:lnTo>
                  <a:pt x="68" y="2672"/>
                </a:lnTo>
                <a:lnTo>
                  <a:pt x="96" y="2618"/>
                </a:lnTo>
                <a:lnTo>
                  <a:pt x="125" y="2567"/>
                </a:lnTo>
                <a:lnTo>
                  <a:pt x="157" y="2519"/>
                </a:lnTo>
                <a:lnTo>
                  <a:pt x="216" y="2423"/>
                </a:lnTo>
                <a:lnTo>
                  <a:pt x="226" y="2404"/>
                </a:lnTo>
                <a:lnTo>
                  <a:pt x="235" y="2386"/>
                </a:lnTo>
                <a:lnTo>
                  <a:pt x="251" y="2348"/>
                </a:lnTo>
                <a:lnTo>
                  <a:pt x="266" y="2311"/>
                </a:lnTo>
                <a:lnTo>
                  <a:pt x="275" y="2294"/>
                </a:lnTo>
                <a:lnTo>
                  <a:pt x="286" y="2276"/>
                </a:lnTo>
                <a:lnTo>
                  <a:pt x="305" y="2248"/>
                </a:lnTo>
                <a:lnTo>
                  <a:pt x="327" y="2222"/>
                </a:lnTo>
                <a:lnTo>
                  <a:pt x="352" y="2194"/>
                </a:lnTo>
                <a:lnTo>
                  <a:pt x="380" y="2168"/>
                </a:lnTo>
                <a:lnTo>
                  <a:pt x="407" y="2142"/>
                </a:lnTo>
                <a:lnTo>
                  <a:pt x="437" y="2118"/>
                </a:lnTo>
                <a:lnTo>
                  <a:pt x="467" y="2093"/>
                </a:lnTo>
                <a:lnTo>
                  <a:pt x="494" y="2074"/>
                </a:lnTo>
                <a:lnTo>
                  <a:pt x="528" y="2051"/>
                </a:lnTo>
                <a:lnTo>
                  <a:pt x="561" y="2032"/>
                </a:lnTo>
                <a:lnTo>
                  <a:pt x="595" y="2011"/>
                </a:lnTo>
                <a:lnTo>
                  <a:pt x="632" y="1994"/>
                </a:lnTo>
                <a:lnTo>
                  <a:pt x="667" y="1977"/>
                </a:lnTo>
                <a:lnTo>
                  <a:pt x="703" y="1961"/>
                </a:lnTo>
                <a:lnTo>
                  <a:pt x="738" y="1947"/>
                </a:lnTo>
                <a:lnTo>
                  <a:pt x="773" y="1935"/>
                </a:lnTo>
                <a:lnTo>
                  <a:pt x="813" y="1922"/>
                </a:lnTo>
                <a:lnTo>
                  <a:pt x="851" y="1912"/>
                </a:lnTo>
                <a:lnTo>
                  <a:pt x="933" y="1893"/>
                </a:lnTo>
                <a:lnTo>
                  <a:pt x="1015" y="1875"/>
                </a:lnTo>
                <a:lnTo>
                  <a:pt x="1097" y="1856"/>
                </a:lnTo>
                <a:lnTo>
                  <a:pt x="1139" y="1846"/>
                </a:lnTo>
                <a:lnTo>
                  <a:pt x="1179" y="1834"/>
                </a:lnTo>
                <a:lnTo>
                  <a:pt x="1217" y="1821"/>
                </a:lnTo>
                <a:lnTo>
                  <a:pt x="1257" y="1806"/>
                </a:lnTo>
                <a:lnTo>
                  <a:pt x="1294" y="1790"/>
                </a:lnTo>
                <a:lnTo>
                  <a:pt x="1330" y="1771"/>
                </a:lnTo>
                <a:lnTo>
                  <a:pt x="1367" y="1750"/>
                </a:lnTo>
                <a:lnTo>
                  <a:pt x="1400" y="1726"/>
                </a:lnTo>
                <a:lnTo>
                  <a:pt x="1393" y="1710"/>
                </a:lnTo>
                <a:lnTo>
                  <a:pt x="1388" y="1694"/>
                </a:lnTo>
                <a:lnTo>
                  <a:pt x="1379" y="1661"/>
                </a:lnTo>
                <a:lnTo>
                  <a:pt x="1372" y="1630"/>
                </a:lnTo>
                <a:lnTo>
                  <a:pt x="1367" y="1597"/>
                </a:lnTo>
                <a:lnTo>
                  <a:pt x="1363" y="1563"/>
                </a:lnTo>
                <a:lnTo>
                  <a:pt x="1358" y="1532"/>
                </a:lnTo>
                <a:lnTo>
                  <a:pt x="1349" y="1499"/>
                </a:lnTo>
                <a:lnTo>
                  <a:pt x="1344" y="1483"/>
                </a:lnTo>
                <a:lnTo>
                  <a:pt x="1337" y="1468"/>
                </a:lnTo>
                <a:lnTo>
                  <a:pt x="1335" y="1455"/>
                </a:lnTo>
                <a:lnTo>
                  <a:pt x="1334" y="1447"/>
                </a:lnTo>
                <a:lnTo>
                  <a:pt x="1330" y="1440"/>
                </a:lnTo>
                <a:lnTo>
                  <a:pt x="1325" y="1429"/>
                </a:lnTo>
                <a:lnTo>
                  <a:pt x="1318" y="1424"/>
                </a:lnTo>
                <a:lnTo>
                  <a:pt x="1304" y="1414"/>
                </a:lnTo>
                <a:lnTo>
                  <a:pt x="1299" y="1410"/>
                </a:lnTo>
                <a:lnTo>
                  <a:pt x="1292" y="1403"/>
                </a:lnTo>
                <a:lnTo>
                  <a:pt x="1287" y="1396"/>
                </a:lnTo>
                <a:lnTo>
                  <a:pt x="1281" y="1384"/>
                </a:lnTo>
                <a:lnTo>
                  <a:pt x="1278" y="1361"/>
                </a:lnTo>
                <a:lnTo>
                  <a:pt x="1274" y="1339"/>
                </a:lnTo>
                <a:lnTo>
                  <a:pt x="1273" y="1312"/>
                </a:lnTo>
                <a:lnTo>
                  <a:pt x="1273" y="1286"/>
                </a:lnTo>
                <a:lnTo>
                  <a:pt x="1273" y="1236"/>
                </a:lnTo>
                <a:lnTo>
                  <a:pt x="1274" y="1189"/>
                </a:lnTo>
                <a:lnTo>
                  <a:pt x="1278" y="1159"/>
                </a:lnTo>
                <a:lnTo>
                  <a:pt x="1283" y="1131"/>
                </a:lnTo>
                <a:lnTo>
                  <a:pt x="1294" y="1075"/>
                </a:lnTo>
                <a:lnTo>
                  <a:pt x="1299" y="1049"/>
                </a:lnTo>
                <a:lnTo>
                  <a:pt x="1304" y="1021"/>
                </a:lnTo>
                <a:lnTo>
                  <a:pt x="1304" y="993"/>
                </a:lnTo>
                <a:lnTo>
                  <a:pt x="1302" y="966"/>
                </a:lnTo>
                <a:lnTo>
                  <a:pt x="1301" y="950"/>
                </a:lnTo>
                <a:lnTo>
                  <a:pt x="1295" y="936"/>
                </a:lnTo>
                <a:lnTo>
                  <a:pt x="1283" y="908"/>
                </a:lnTo>
                <a:lnTo>
                  <a:pt x="1271" y="882"/>
                </a:lnTo>
                <a:lnTo>
                  <a:pt x="1266" y="868"/>
                </a:lnTo>
                <a:lnTo>
                  <a:pt x="1261" y="854"/>
                </a:lnTo>
                <a:lnTo>
                  <a:pt x="1259" y="842"/>
                </a:lnTo>
                <a:lnTo>
                  <a:pt x="1259" y="828"/>
                </a:lnTo>
                <a:lnTo>
                  <a:pt x="1257" y="802"/>
                </a:lnTo>
                <a:lnTo>
                  <a:pt x="1257" y="776"/>
                </a:lnTo>
                <a:lnTo>
                  <a:pt x="1257" y="762"/>
                </a:lnTo>
                <a:lnTo>
                  <a:pt x="1254" y="749"/>
                </a:lnTo>
                <a:lnTo>
                  <a:pt x="1247" y="716"/>
                </a:lnTo>
                <a:lnTo>
                  <a:pt x="1236" y="687"/>
                </a:lnTo>
                <a:lnTo>
                  <a:pt x="1229" y="659"/>
                </a:lnTo>
                <a:lnTo>
                  <a:pt x="1227" y="645"/>
                </a:lnTo>
                <a:lnTo>
                  <a:pt x="1226" y="631"/>
                </a:lnTo>
                <a:lnTo>
                  <a:pt x="1229" y="603"/>
                </a:lnTo>
                <a:lnTo>
                  <a:pt x="1234" y="572"/>
                </a:lnTo>
                <a:lnTo>
                  <a:pt x="1243" y="537"/>
                </a:lnTo>
                <a:lnTo>
                  <a:pt x="1254" y="505"/>
                </a:lnTo>
                <a:lnTo>
                  <a:pt x="1261" y="492"/>
                </a:lnTo>
                <a:lnTo>
                  <a:pt x="1268" y="479"/>
                </a:lnTo>
                <a:lnTo>
                  <a:pt x="1287" y="455"/>
                </a:lnTo>
                <a:lnTo>
                  <a:pt x="1306" y="429"/>
                </a:lnTo>
                <a:lnTo>
                  <a:pt x="1315" y="415"/>
                </a:lnTo>
                <a:lnTo>
                  <a:pt x="1323" y="401"/>
                </a:lnTo>
                <a:lnTo>
                  <a:pt x="1330" y="385"/>
                </a:lnTo>
                <a:lnTo>
                  <a:pt x="1335" y="368"/>
                </a:lnTo>
                <a:lnTo>
                  <a:pt x="1339" y="352"/>
                </a:lnTo>
                <a:lnTo>
                  <a:pt x="1344" y="338"/>
                </a:lnTo>
                <a:lnTo>
                  <a:pt x="1363" y="307"/>
                </a:lnTo>
                <a:lnTo>
                  <a:pt x="1384" y="279"/>
                </a:lnTo>
                <a:lnTo>
                  <a:pt x="1407" y="254"/>
                </a:lnTo>
                <a:lnTo>
                  <a:pt x="1433" y="230"/>
                </a:lnTo>
                <a:lnTo>
                  <a:pt x="1459" y="209"/>
                </a:lnTo>
                <a:lnTo>
                  <a:pt x="1487" y="190"/>
                </a:lnTo>
                <a:lnTo>
                  <a:pt x="1546" y="150"/>
                </a:lnTo>
                <a:lnTo>
                  <a:pt x="1597" y="115"/>
                </a:lnTo>
                <a:lnTo>
                  <a:pt x="1647" y="80"/>
                </a:lnTo>
                <a:lnTo>
                  <a:pt x="1671" y="64"/>
                </a:lnTo>
                <a:lnTo>
                  <a:pt x="1694" y="51"/>
                </a:lnTo>
                <a:lnTo>
                  <a:pt x="1715" y="38"/>
                </a:lnTo>
                <a:lnTo>
                  <a:pt x="1734" y="31"/>
                </a:lnTo>
                <a:lnTo>
                  <a:pt x="1757" y="24"/>
                </a:lnTo>
                <a:lnTo>
                  <a:pt x="1778" y="21"/>
                </a:lnTo>
                <a:lnTo>
                  <a:pt x="1823" y="17"/>
                </a:lnTo>
                <a:lnTo>
                  <a:pt x="1866" y="16"/>
                </a:lnTo>
                <a:lnTo>
                  <a:pt x="1887" y="14"/>
                </a:lnTo>
                <a:lnTo>
                  <a:pt x="1908" y="10"/>
                </a:lnTo>
                <a:lnTo>
                  <a:pt x="1931" y="5"/>
                </a:lnTo>
                <a:lnTo>
                  <a:pt x="1952" y="3"/>
                </a:lnTo>
                <a:lnTo>
                  <a:pt x="1994" y="0"/>
                </a:lnTo>
                <a:lnTo>
                  <a:pt x="2034" y="0"/>
                </a:lnTo>
                <a:lnTo>
                  <a:pt x="2077" y="0"/>
                </a:lnTo>
                <a:lnTo>
                  <a:pt x="2098" y="10"/>
                </a:lnTo>
                <a:lnTo>
                  <a:pt x="2114" y="19"/>
                </a:lnTo>
                <a:lnTo>
                  <a:pt x="2129" y="30"/>
                </a:lnTo>
                <a:lnTo>
                  <a:pt x="2147" y="42"/>
                </a:lnTo>
                <a:lnTo>
                  <a:pt x="2162" y="54"/>
                </a:lnTo>
                <a:lnTo>
                  <a:pt x="2176" y="59"/>
                </a:lnTo>
                <a:lnTo>
                  <a:pt x="2208" y="66"/>
                </a:lnTo>
                <a:lnTo>
                  <a:pt x="2225" y="70"/>
                </a:lnTo>
                <a:lnTo>
                  <a:pt x="2243" y="71"/>
                </a:lnTo>
                <a:lnTo>
                  <a:pt x="2279" y="77"/>
                </a:lnTo>
                <a:lnTo>
                  <a:pt x="2316" y="80"/>
                </a:lnTo>
                <a:lnTo>
                  <a:pt x="2331" y="82"/>
                </a:lnTo>
                <a:lnTo>
                  <a:pt x="2345" y="85"/>
                </a:lnTo>
                <a:lnTo>
                  <a:pt x="2352" y="89"/>
                </a:lnTo>
                <a:lnTo>
                  <a:pt x="2359" y="96"/>
                </a:lnTo>
                <a:lnTo>
                  <a:pt x="2364" y="105"/>
                </a:lnTo>
                <a:lnTo>
                  <a:pt x="2371" y="115"/>
                </a:lnTo>
                <a:lnTo>
                  <a:pt x="2375" y="129"/>
                </a:lnTo>
                <a:lnTo>
                  <a:pt x="2378" y="143"/>
                </a:lnTo>
                <a:lnTo>
                  <a:pt x="2382" y="160"/>
                </a:lnTo>
                <a:lnTo>
                  <a:pt x="2382" y="178"/>
                </a:lnTo>
                <a:lnTo>
                  <a:pt x="2390" y="180"/>
                </a:lnTo>
                <a:lnTo>
                  <a:pt x="2397" y="183"/>
                </a:lnTo>
                <a:lnTo>
                  <a:pt x="2410" y="190"/>
                </a:lnTo>
                <a:lnTo>
                  <a:pt x="2420" y="200"/>
                </a:lnTo>
                <a:lnTo>
                  <a:pt x="2427" y="213"/>
                </a:lnTo>
                <a:lnTo>
                  <a:pt x="2434" y="227"/>
                </a:lnTo>
                <a:lnTo>
                  <a:pt x="2439" y="241"/>
                </a:lnTo>
                <a:lnTo>
                  <a:pt x="2451" y="268"/>
                </a:lnTo>
                <a:lnTo>
                  <a:pt x="2481" y="321"/>
                </a:lnTo>
                <a:lnTo>
                  <a:pt x="2495" y="345"/>
                </a:lnTo>
                <a:lnTo>
                  <a:pt x="2507" y="373"/>
                </a:lnTo>
                <a:lnTo>
                  <a:pt x="2523" y="404"/>
                </a:lnTo>
                <a:lnTo>
                  <a:pt x="2540" y="434"/>
                </a:lnTo>
                <a:lnTo>
                  <a:pt x="2573" y="497"/>
                </a:lnTo>
                <a:lnTo>
                  <a:pt x="2589" y="528"/>
                </a:lnTo>
                <a:lnTo>
                  <a:pt x="2601" y="561"/>
                </a:lnTo>
                <a:lnTo>
                  <a:pt x="2612" y="594"/>
                </a:lnTo>
                <a:lnTo>
                  <a:pt x="2617" y="612"/>
                </a:lnTo>
                <a:lnTo>
                  <a:pt x="2619" y="631"/>
                </a:lnTo>
                <a:lnTo>
                  <a:pt x="2622" y="662"/>
                </a:lnTo>
                <a:lnTo>
                  <a:pt x="2620" y="695"/>
                </a:lnTo>
                <a:lnTo>
                  <a:pt x="2617" y="727"/>
                </a:lnTo>
                <a:lnTo>
                  <a:pt x="2613" y="756"/>
                </a:lnTo>
                <a:lnTo>
                  <a:pt x="2603" y="816"/>
                </a:lnTo>
                <a:lnTo>
                  <a:pt x="2599" y="845"/>
                </a:lnTo>
                <a:lnTo>
                  <a:pt x="2598" y="875"/>
                </a:lnTo>
                <a:lnTo>
                  <a:pt x="2601" y="896"/>
                </a:lnTo>
                <a:lnTo>
                  <a:pt x="2606" y="917"/>
                </a:lnTo>
                <a:lnTo>
                  <a:pt x="2610" y="938"/>
                </a:lnTo>
                <a:lnTo>
                  <a:pt x="2612" y="948"/>
                </a:lnTo>
                <a:lnTo>
                  <a:pt x="2612" y="959"/>
                </a:lnTo>
                <a:lnTo>
                  <a:pt x="2610" y="980"/>
                </a:lnTo>
                <a:lnTo>
                  <a:pt x="2606" y="1000"/>
                </a:lnTo>
                <a:lnTo>
                  <a:pt x="2599" y="1023"/>
                </a:lnTo>
                <a:lnTo>
                  <a:pt x="2592" y="1048"/>
                </a:lnTo>
                <a:lnTo>
                  <a:pt x="2577" y="1095"/>
                </a:lnTo>
                <a:lnTo>
                  <a:pt x="2570" y="1121"/>
                </a:lnTo>
                <a:lnTo>
                  <a:pt x="2563" y="1147"/>
                </a:lnTo>
                <a:lnTo>
                  <a:pt x="2558" y="1183"/>
                </a:lnTo>
                <a:lnTo>
                  <a:pt x="2556" y="1220"/>
                </a:lnTo>
                <a:lnTo>
                  <a:pt x="2556" y="1257"/>
                </a:lnTo>
                <a:lnTo>
                  <a:pt x="2558" y="1293"/>
                </a:lnTo>
                <a:lnTo>
                  <a:pt x="2558" y="1330"/>
                </a:lnTo>
                <a:lnTo>
                  <a:pt x="2558" y="1363"/>
                </a:lnTo>
                <a:lnTo>
                  <a:pt x="2556" y="1396"/>
                </a:lnTo>
                <a:lnTo>
                  <a:pt x="2552" y="1410"/>
                </a:lnTo>
                <a:lnTo>
                  <a:pt x="2549" y="1426"/>
                </a:lnTo>
                <a:lnTo>
                  <a:pt x="2545" y="1440"/>
                </a:lnTo>
                <a:lnTo>
                  <a:pt x="2538" y="1454"/>
                </a:lnTo>
                <a:lnTo>
                  <a:pt x="2525" y="1482"/>
                </a:lnTo>
                <a:lnTo>
                  <a:pt x="2490" y="1539"/>
                </a:lnTo>
                <a:lnTo>
                  <a:pt x="2474" y="1569"/>
                </a:lnTo>
                <a:lnTo>
                  <a:pt x="2467" y="1584"/>
                </a:lnTo>
                <a:lnTo>
                  <a:pt x="2460" y="1598"/>
                </a:lnTo>
                <a:lnTo>
                  <a:pt x="2457" y="1614"/>
                </a:lnTo>
                <a:lnTo>
                  <a:pt x="2453" y="1630"/>
                </a:lnTo>
                <a:lnTo>
                  <a:pt x="2451" y="1645"/>
                </a:lnTo>
                <a:lnTo>
                  <a:pt x="2451" y="1663"/>
                </a:lnTo>
                <a:lnTo>
                  <a:pt x="2638" y="1759"/>
                </a:lnTo>
                <a:lnTo>
                  <a:pt x="2760" y="1821"/>
                </a:lnTo>
                <a:lnTo>
                  <a:pt x="2814" y="1846"/>
                </a:lnTo>
                <a:lnTo>
                  <a:pt x="2855" y="1865"/>
                </a:lnTo>
                <a:lnTo>
                  <a:pt x="2911" y="1886"/>
                </a:lnTo>
                <a:lnTo>
                  <a:pt x="2939" y="1896"/>
                </a:lnTo>
                <a:lnTo>
                  <a:pt x="2967" y="1907"/>
                </a:lnTo>
                <a:lnTo>
                  <a:pt x="3033" y="1928"/>
                </a:lnTo>
                <a:lnTo>
                  <a:pt x="3122" y="1959"/>
                </a:lnTo>
                <a:lnTo>
                  <a:pt x="3259" y="2011"/>
                </a:lnTo>
                <a:lnTo>
                  <a:pt x="3292" y="2022"/>
                </a:lnTo>
                <a:lnTo>
                  <a:pt x="3325" y="2031"/>
                </a:lnTo>
                <a:lnTo>
                  <a:pt x="3357" y="2041"/>
                </a:lnTo>
                <a:lnTo>
                  <a:pt x="3371" y="2046"/>
                </a:lnTo>
                <a:lnTo>
                  <a:pt x="3385" y="2053"/>
                </a:lnTo>
                <a:lnTo>
                  <a:pt x="3413" y="2065"/>
                </a:lnTo>
                <a:lnTo>
                  <a:pt x="3440" y="2081"/>
                </a:lnTo>
                <a:lnTo>
                  <a:pt x="3453" y="2092"/>
                </a:lnTo>
                <a:lnTo>
                  <a:pt x="3468" y="2105"/>
                </a:lnTo>
                <a:lnTo>
                  <a:pt x="3507" y="2144"/>
                </a:lnTo>
                <a:lnTo>
                  <a:pt x="3548" y="2191"/>
                </a:lnTo>
                <a:lnTo>
                  <a:pt x="3595" y="2243"/>
                </a:lnTo>
                <a:lnTo>
                  <a:pt x="3679" y="2339"/>
                </a:lnTo>
                <a:lnTo>
                  <a:pt x="3726" y="2395"/>
                </a:lnTo>
                <a:lnTo>
                  <a:pt x="3749" y="2417"/>
                </a:lnTo>
                <a:lnTo>
                  <a:pt x="3769" y="2440"/>
                </a:lnTo>
                <a:lnTo>
                  <a:pt x="3789" y="2465"/>
                </a:lnTo>
                <a:lnTo>
                  <a:pt x="3796" y="2478"/>
                </a:lnTo>
                <a:lnTo>
                  <a:pt x="3803" y="2492"/>
                </a:lnTo>
                <a:lnTo>
                  <a:pt x="3820" y="2533"/>
                </a:lnTo>
                <a:lnTo>
                  <a:pt x="3832" y="2576"/>
                </a:lnTo>
                <a:lnTo>
                  <a:pt x="3844" y="2623"/>
                </a:lnTo>
                <a:lnTo>
                  <a:pt x="3856" y="2668"/>
                </a:lnTo>
                <a:lnTo>
                  <a:pt x="3877" y="2763"/>
                </a:lnTo>
                <a:lnTo>
                  <a:pt x="3888" y="2806"/>
                </a:lnTo>
                <a:lnTo>
                  <a:pt x="3900" y="2848"/>
                </a:lnTo>
                <a:close/>
              </a:path>
            </a:pathLst>
          </a:custGeom>
          <a:solidFill>
            <a:srgbClr val="D60093"/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4256229" y="3756261"/>
            <a:ext cx="588599" cy="438689"/>
          </a:xfrm>
          <a:custGeom>
            <a:avLst/>
            <a:gdLst>
              <a:gd name="T0" fmla="*/ 1968500 w 3840"/>
              <a:gd name="T1" fmla="*/ 1372129 h 2862"/>
              <a:gd name="T2" fmla="*/ 1896533 w 3840"/>
              <a:gd name="T3" fmla="*/ 1307571 h 2862"/>
              <a:gd name="T4" fmla="*/ 1769533 w 3840"/>
              <a:gd name="T5" fmla="*/ 1250421 h 2862"/>
              <a:gd name="T6" fmla="*/ 1676929 w 3840"/>
              <a:gd name="T7" fmla="*/ 1209146 h 2862"/>
              <a:gd name="T8" fmla="*/ 1556279 w 3840"/>
              <a:gd name="T9" fmla="*/ 1180042 h 2862"/>
              <a:gd name="T10" fmla="*/ 1529292 w 3840"/>
              <a:gd name="T11" fmla="*/ 1172104 h 2862"/>
              <a:gd name="T12" fmla="*/ 1451504 w 3840"/>
              <a:gd name="T13" fmla="*/ 1147233 h 2862"/>
              <a:gd name="T14" fmla="*/ 1339321 w 3840"/>
              <a:gd name="T15" fmla="*/ 1120246 h 2862"/>
              <a:gd name="T16" fmla="*/ 1291167 w 3840"/>
              <a:gd name="T17" fmla="*/ 1095904 h 2862"/>
              <a:gd name="T18" fmla="*/ 1325033 w 3840"/>
              <a:gd name="T19" fmla="*/ 869950 h 2862"/>
              <a:gd name="T20" fmla="*/ 1397529 w 3840"/>
              <a:gd name="T21" fmla="*/ 776288 h 2862"/>
              <a:gd name="T22" fmla="*/ 1459442 w 3840"/>
              <a:gd name="T23" fmla="*/ 678392 h 2862"/>
              <a:gd name="T24" fmla="*/ 1463146 w 3840"/>
              <a:gd name="T25" fmla="*/ 622829 h 2862"/>
              <a:gd name="T26" fmla="*/ 1433513 w 3840"/>
              <a:gd name="T27" fmla="*/ 560917 h 2862"/>
              <a:gd name="T28" fmla="*/ 1420283 w 3840"/>
              <a:gd name="T29" fmla="*/ 485775 h 2862"/>
              <a:gd name="T30" fmla="*/ 1391179 w 3840"/>
              <a:gd name="T31" fmla="*/ 334433 h 2862"/>
              <a:gd name="T32" fmla="*/ 1301221 w 3840"/>
              <a:gd name="T33" fmla="*/ 166688 h 2862"/>
              <a:gd name="T34" fmla="*/ 1252538 w 3840"/>
              <a:gd name="T35" fmla="*/ 116417 h 2862"/>
              <a:gd name="T36" fmla="*/ 1214438 w 3840"/>
              <a:gd name="T37" fmla="*/ 88371 h 2862"/>
              <a:gd name="T38" fmla="*/ 1122363 w 3840"/>
              <a:gd name="T39" fmla="*/ 50271 h 2862"/>
              <a:gd name="T40" fmla="*/ 1025525 w 3840"/>
              <a:gd name="T41" fmla="*/ 3704 h 2862"/>
              <a:gd name="T42" fmla="*/ 933979 w 3840"/>
              <a:gd name="T43" fmla="*/ 0 h 2862"/>
              <a:gd name="T44" fmla="*/ 801158 w 3840"/>
              <a:gd name="T45" fmla="*/ 32279 h 2862"/>
              <a:gd name="T46" fmla="*/ 669396 w 3840"/>
              <a:gd name="T47" fmla="*/ 119062 h 2862"/>
              <a:gd name="T48" fmla="*/ 552450 w 3840"/>
              <a:gd name="T49" fmla="*/ 365125 h 2862"/>
              <a:gd name="T50" fmla="*/ 547688 w 3840"/>
              <a:gd name="T51" fmla="*/ 376238 h 2862"/>
              <a:gd name="T52" fmla="*/ 520700 w 3840"/>
              <a:gd name="T53" fmla="*/ 456142 h 2862"/>
              <a:gd name="T54" fmla="*/ 478896 w 3840"/>
              <a:gd name="T55" fmla="*/ 614892 h 2862"/>
              <a:gd name="T56" fmla="*/ 445029 w 3840"/>
              <a:gd name="T57" fmla="*/ 751417 h 2862"/>
              <a:gd name="T58" fmla="*/ 447146 w 3840"/>
              <a:gd name="T59" fmla="*/ 842962 h 2862"/>
              <a:gd name="T60" fmla="*/ 450321 w 3840"/>
              <a:gd name="T61" fmla="*/ 903287 h 2862"/>
              <a:gd name="T62" fmla="*/ 508529 w 3840"/>
              <a:gd name="T63" fmla="*/ 1036637 h 2862"/>
              <a:gd name="T64" fmla="*/ 545042 w 3840"/>
              <a:gd name="T65" fmla="*/ 1087438 h 2862"/>
              <a:gd name="T66" fmla="*/ 595313 w 3840"/>
              <a:gd name="T67" fmla="*/ 1162050 h 2862"/>
              <a:gd name="T68" fmla="*/ 605367 w 3840"/>
              <a:gd name="T69" fmla="*/ 1136650 h 2862"/>
              <a:gd name="T70" fmla="*/ 667279 w 3840"/>
              <a:gd name="T71" fmla="*/ 1152525 h 2862"/>
              <a:gd name="T72" fmla="*/ 627063 w 3840"/>
              <a:gd name="T73" fmla="*/ 1180042 h 2862"/>
              <a:gd name="T74" fmla="*/ 537633 w 3840"/>
              <a:gd name="T75" fmla="*/ 1207558 h 2862"/>
              <a:gd name="T76" fmla="*/ 389996 w 3840"/>
              <a:gd name="T77" fmla="*/ 1250421 h 2862"/>
              <a:gd name="T78" fmla="*/ 193675 w 3840"/>
              <a:gd name="T79" fmla="*/ 1340379 h 2862"/>
              <a:gd name="T80" fmla="*/ 157163 w 3840"/>
              <a:gd name="T81" fmla="*/ 1370542 h 2862"/>
              <a:gd name="T82" fmla="*/ 122237 w 3840"/>
              <a:gd name="T83" fmla="*/ 1399646 h 2862"/>
              <a:gd name="T84" fmla="*/ 105304 w 3840"/>
              <a:gd name="T85" fmla="*/ 1414463 h 2862"/>
              <a:gd name="T86" fmla="*/ 0 w 3840"/>
              <a:gd name="T87" fmla="*/ 1507596 h 2862"/>
              <a:gd name="T88" fmla="*/ 507471 w 3840"/>
              <a:gd name="T89" fmla="*/ 1008592 h 2862"/>
              <a:gd name="T90" fmla="*/ 515937 w 3840"/>
              <a:gd name="T91" fmla="*/ 1029758 h 2862"/>
              <a:gd name="T92" fmla="*/ 557742 w 3840"/>
              <a:gd name="T93" fmla="*/ 1070504 h 2862"/>
              <a:gd name="T94" fmla="*/ 510117 w 3840"/>
              <a:gd name="T95" fmla="*/ 931333 h 2862"/>
              <a:gd name="T96" fmla="*/ 512233 w 3840"/>
              <a:gd name="T97" fmla="*/ 883708 h 2862"/>
              <a:gd name="T98" fmla="*/ 569383 w 3840"/>
              <a:gd name="T99" fmla="*/ 1045633 h 2862"/>
              <a:gd name="T100" fmla="*/ 599017 w 3840"/>
              <a:gd name="T101" fmla="*/ 962025 h 2862"/>
              <a:gd name="T102" fmla="*/ 626004 w 3840"/>
              <a:gd name="T103" fmla="*/ 1090083 h 2862"/>
              <a:gd name="T104" fmla="*/ 612246 w 3840"/>
              <a:gd name="T105" fmla="*/ 1092200 h 2862"/>
              <a:gd name="T106" fmla="*/ 687388 w 3840"/>
              <a:gd name="T107" fmla="*/ 1134004 h 2862"/>
              <a:gd name="T108" fmla="*/ 760413 w 3840"/>
              <a:gd name="T109" fmla="*/ 1132417 h 2862"/>
              <a:gd name="T110" fmla="*/ 768879 w 3840"/>
              <a:gd name="T111" fmla="*/ 1130829 h 2862"/>
              <a:gd name="T112" fmla="*/ 705379 w 3840"/>
              <a:gd name="T113" fmla="*/ 1098550 h 2862"/>
              <a:gd name="T114" fmla="*/ 655638 w 3840"/>
              <a:gd name="T115" fmla="*/ 1041400 h 2862"/>
              <a:gd name="T116" fmla="*/ 652463 w 3840"/>
              <a:gd name="T117" fmla="*/ 978429 h 2862"/>
              <a:gd name="T118" fmla="*/ 740833 w 3840"/>
              <a:gd name="T119" fmla="*/ 1073150 h 28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40" h="2862">
                <a:moveTo>
                  <a:pt x="3796" y="2735"/>
                </a:moveTo>
                <a:lnTo>
                  <a:pt x="3796" y="2735"/>
                </a:lnTo>
                <a:lnTo>
                  <a:pt x="3783" y="2700"/>
                </a:lnTo>
                <a:lnTo>
                  <a:pt x="3768" y="2663"/>
                </a:lnTo>
                <a:lnTo>
                  <a:pt x="3759" y="2645"/>
                </a:lnTo>
                <a:lnTo>
                  <a:pt x="3751" y="2632"/>
                </a:lnTo>
                <a:lnTo>
                  <a:pt x="3742" y="2622"/>
                </a:lnTo>
                <a:lnTo>
                  <a:pt x="3737" y="2618"/>
                </a:lnTo>
                <a:lnTo>
                  <a:pt x="3732" y="2615"/>
                </a:lnTo>
                <a:lnTo>
                  <a:pt x="3729" y="2613"/>
                </a:lnTo>
                <a:lnTo>
                  <a:pt x="3727" y="2610"/>
                </a:lnTo>
                <a:lnTo>
                  <a:pt x="3726" y="2603"/>
                </a:lnTo>
                <a:lnTo>
                  <a:pt x="3720" y="2593"/>
                </a:lnTo>
                <a:lnTo>
                  <a:pt x="3713" y="2582"/>
                </a:lnTo>
                <a:lnTo>
                  <a:pt x="3698" y="2566"/>
                </a:lnTo>
                <a:lnTo>
                  <a:pt x="3680" y="2550"/>
                </a:lnTo>
                <a:lnTo>
                  <a:pt x="3664" y="2536"/>
                </a:lnTo>
                <a:lnTo>
                  <a:pt x="3661" y="2534"/>
                </a:lnTo>
                <a:lnTo>
                  <a:pt x="3661" y="2533"/>
                </a:lnTo>
                <a:lnTo>
                  <a:pt x="3639" y="2508"/>
                </a:lnTo>
                <a:lnTo>
                  <a:pt x="3628" y="2497"/>
                </a:lnTo>
                <a:lnTo>
                  <a:pt x="3622" y="2493"/>
                </a:lnTo>
                <a:lnTo>
                  <a:pt x="3614" y="2489"/>
                </a:lnTo>
                <a:lnTo>
                  <a:pt x="3584" y="2471"/>
                </a:lnTo>
                <a:lnTo>
                  <a:pt x="3571" y="2462"/>
                </a:lnTo>
                <a:lnTo>
                  <a:pt x="3556" y="2452"/>
                </a:lnTo>
                <a:lnTo>
                  <a:pt x="3535" y="2436"/>
                </a:lnTo>
                <a:lnTo>
                  <a:pt x="3512" y="2423"/>
                </a:lnTo>
                <a:lnTo>
                  <a:pt x="3489" y="2410"/>
                </a:lnTo>
                <a:lnTo>
                  <a:pt x="3464" y="2399"/>
                </a:lnTo>
                <a:lnTo>
                  <a:pt x="3437" y="2389"/>
                </a:lnTo>
                <a:lnTo>
                  <a:pt x="3409" y="2380"/>
                </a:lnTo>
                <a:lnTo>
                  <a:pt x="3380" y="2372"/>
                </a:lnTo>
                <a:lnTo>
                  <a:pt x="3349" y="2366"/>
                </a:lnTo>
                <a:lnTo>
                  <a:pt x="3346" y="2364"/>
                </a:lnTo>
                <a:lnTo>
                  <a:pt x="3345" y="2364"/>
                </a:lnTo>
                <a:lnTo>
                  <a:pt x="3344" y="2363"/>
                </a:lnTo>
                <a:lnTo>
                  <a:pt x="3332" y="2355"/>
                </a:lnTo>
                <a:lnTo>
                  <a:pt x="3319" y="2348"/>
                </a:lnTo>
                <a:lnTo>
                  <a:pt x="3291" y="2338"/>
                </a:lnTo>
                <a:lnTo>
                  <a:pt x="3283" y="2335"/>
                </a:lnTo>
                <a:lnTo>
                  <a:pt x="3276" y="2332"/>
                </a:lnTo>
                <a:lnTo>
                  <a:pt x="3264" y="2325"/>
                </a:lnTo>
                <a:lnTo>
                  <a:pt x="3251" y="2317"/>
                </a:lnTo>
                <a:lnTo>
                  <a:pt x="3244" y="2314"/>
                </a:lnTo>
                <a:lnTo>
                  <a:pt x="3235" y="2313"/>
                </a:lnTo>
                <a:lnTo>
                  <a:pt x="3215" y="2303"/>
                </a:lnTo>
                <a:lnTo>
                  <a:pt x="3193" y="2294"/>
                </a:lnTo>
                <a:lnTo>
                  <a:pt x="3169" y="2285"/>
                </a:lnTo>
                <a:lnTo>
                  <a:pt x="3144" y="2278"/>
                </a:lnTo>
                <a:lnTo>
                  <a:pt x="3095" y="2265"/>
                </a:lnTo>
                <a:lnTo>
                  <a:pt x="3042" y="2254"/>
                </a:lnTo>
                <a:lnTo>
                  <a:pt x="3026" y="2250"/>
                </a:lnTo>
                <a:lnTo>
                  <a:pt x="3010" y="2246"/>
                </a:lnTo>
                <a:lnTo>
                  <a:pt x="2994" y="2244"/>
                </a:lnTo>
                <a:lnTo>
                  <a:pt x="2974" y="2243"/>
                </a:lnTo>
                <a:lnTo>
                  <a:pt x="2972" y="2243"/>
                </a:lnTo>
                <a:lnTo>
                  <a:pt x="2969" y="2240"/>
                </a:lnTo>
                <a:lnTo>
                  <a:pt x="2966" y="2237"/>
                </a:lnTo>
                <a:lnTo>
                  <a:pt x="2958" y="2234"/>
                </a:lnTo>
                <a:lnTo>
                  <a:pt x="2941" y="2230"/>
                </a:lnTo>
                <a:lnTo>
                  <a:pt x="2939" y="2228"/>
                </a:lnTo>
                <a:lnTo>
                  <a:pt x="2938" y="2227"/>
                </a:lnTo>
                <a:lnTo>
                  <a:pt x="2935" y="2227"/>
                </a:lnTo>
                <a:lnTo>
                  <a:pt x="2929" y="2227"/>
                </a:lnTo>
                <a:lnTo>
                  <a:pt x="2925" y="2227"/>
                </a:lnTo>
                <a:lnTo>
                  <a:pt x="2922" y="2227"/>
                </a:lnTo>
                <a:lnTo>
                  <a:pt x="2920" y="2224"/>
                </a:lnTo>
                <a:lnTo>
                  <a:pt x="2917" y="2222"/>
                </a:lnTo>
                <a:lnTo>
                  <a:pt x="2911" y="2219"/>
                </a:lnTo>
                <a:lnTo>
                  <a:pt x="2903" y="2218"/>
                </a:lnTo>
                <a:lnTo>
                  <a:pt x="2894" y="2218"/>
                </a:lnTo>
                <a:lnTo>
                  <a:pt x="2891" y="2218"/>
                </a:lnTo>
                <a:lnTo>
                  <a:pt x="2890" y="2215"/>
                </a:lnTo>
                <a:lnTo>
                  <a:pt x="2888" y="2212"/>
                </a:lnTo>
                <a:lnTo>
                  <a:pt x="2882" y="2211"/>
                </a:lnTo>
                <a:lnTo>
                  <a:pt x="2876" y="2209"/>
                </a:lnTo>
                <a:lnTo>
                  <a:pt x="2869" y="2209"/>
                </a:lnTo>
                <a:lnTo>
                  <a:pt x="2840" y="2199"/>
                </a:lnTo>
                <a:lnTo>
                  <a:pt x="2810" y="2189"/>
                </a:lnTo>
                <a:lnTo>
                  <a:pt x="2781" y="2180"/>
                </a:lnTo>
                <a:lnTo>
                  <a:pt x="2765" y="2175"/>
                </a:lnTo>
                <a:lnTo>
                  <a:pt x="2749" y="2171"/>
                </a:lnTo>
                <a:lnTo>
                  <a:pt x="2745" y="2171"/>
                </a:lnTo>
                <a:lnTo>
                  <a:pt x="2743" y="2170"/>
                </a:lnTo>
                <a:lnTo>
                  <a:pt x="2743" y="2168"/>
                </a:lnTo>
                <a:lnTo>
                  <a:pt x="2737" y="2165"/>
                </a:lnTo>
                <a:lnTo>
                  <a:pt x="2730" y="2162"/>
                </a:lnTo>
                <a:lnTo>
                  <a:pt x="2715" y="2159"/>
                </a:lnTo>
                <a:lnTo>
                  <a:pt x="2699" y="2156"/>
                </a:lnTo>
                <a:lnTo>
                  <a:pt x="2693" y="2155"/>
                </a:lnTo>
                <a:lnTo>
                  <a:pt x="2687" y="2151"/>
                </a:lnTo>
                <a:lnTo>
                  <a:pt x="2654" y="2136"/>
                </a:lnTo>
                <a:lnTo>
                  <a:pt x="2636" y="2129"/>
                </a:lnTo>
                <a:lnTo>
                  <a:pt x="2619" y="2124"/>
                </a:lnTo>
                <a:lnTo>
                  <a:pt x="2600" y="2120"/>
                </a:lnTo>
                <a:lnTo>
                  <a:pt x="2578" y="2117"/>
                </a:lnTo>
                <a:lnTo>
                  <a:pt x="2556" y="2115"/>
                </a:lnTo>
                <a:lnTo>
                  <a:pt x="2531" y="2117"/>
                </a:lnTo>
                <a:lnTo>
                  <a:pt x="2518" y="2117"/>
                </a:lnTo>
                <a:lnTo>
                  <a:pt x="2501" y="2117"/>
                </a:lnTo>
                <a:lnTo>
                  <a:pt x="2484" y="2115"/>
                </a:lnTo>
                <a:lnTo>
                  <a:pt x="2477" y="2112"/>
                </a:lnTo>
                <a:lnTo>
                  <a:pt x="2472" y="2110"/>
                </a:lnTo>
                <a:lnTo>
                  <a:pt x="2471" y="2107"/>
                </a:lnTo>
                <a:lnTo>
                  <a:pt x="2468" y="2105"/>
                </a:lnTo>
                <a:lnTo>
                  <a:pt x="2460" y="2104"/>
                </a:lnTo>
                <a:lnTo>
                  <a:pt x="2453" y="2102"/>
                </a:lnTo>
                <a:lnTo>
                  <a:pt x="2452" y="2101"/>
                </a:lnTo>
                <a:lnTo>
                  <a:pt x="2450" y="2098"/>
                </a:lnTo>
                <a:lnTo>
                  <a:pt x="2440" y="2071"/>
                </a:lnTo>
                <a:lnTo>
                  <a:pt x="2433" y="2044"/>
                </a:lnTo>
                <a:lnTo>
                  <a:pt x="2427" y="2014"/>
                </a:lnTo>
                <a:lnTo>
                  <a:pt x="2422" y="1984"/>
                </a:lnTo>
                <a:lnTo>
                  <a:pt x="2418" y="1951"/>
                </a:lnTo>
                <a:lnTo>
                  <a:pt x="2415" y="1918"/>
                </a:lnTo>
                <a:lnTo>
                  <a:pt x="2411" y="1852"/>
                </a:lnTo>
                <a:lnTo>
                  <a:pt x="2425" y="1830"/>
                </a:lnTo>
                <a:lnTo>
                  <a:pt x="2437" y="1807"/>
                </a:lnTo>
                <a:lnTo>
                  <a:pt x="2447" y="1780"/>
                </a:lnTo>
                <a:lnTo>
                  <a:pt x="2457" y="1754"/>
                </a:lnTo>
                <a:lnTo>
                  <a:pt x="2474" y="1698"/>
                </a:lnTo>
                <a:lnTo>
                  <a:pt x="2490" y="1643"/>
                </a:lnTo>
                <a:lnTo>
                  <a:pt x="2504" y="1644"/>
                </a:lnTo>
                <a:lnTo>
                  <a:pt x="2523" y="1645"/>
                </a:lnTo>
                <a:lnTo>
                  <a:pt x="2541" y="1645"/>
                </a:lnTo>
                <a:lnTo>
                  <a:pt x="2556" y="1643"/>
                </a:lnTo>
                <a:lnTo>
                  <a:pt x="2561" y="1638"/>
                </a:lnTo>
                <a:lnTo>
                  <a:pt x="2567" y="1634"/>
                </a:lnTo>
                <a:lnTo>
                  <a:pt x="2573" y="1629"/>
                </a:lnTo>
                <a:lnTo>
                  <a:pt x="2578" y="1622"/>
                </a:lnTo>
                <a:lnTo>
                  <a:pt x="2585" y="1609"/>
                </a:lnTo>
                <a:lnTo>
                  <a:pt x="2589" y="1593"/>
                </a:lnTo>
                <a:lnTo>
                  <a:pt x="2598" y="1561"/>
                </a:lnTo>
                <a:lnTo>
                  <a:pt x="2604" y="1544"/>
                </a:lnTo>
                <a:lnTo>
                  <a:pt x="2610" y="1531"/>
                </a:lnTo>
                <a:lnTo>
                  <a:pt x="2641" y="1467"/>
                </a:lnTo>
                <a:lnTo>
                  <a:pt x="2655" y="1435"/>
                </a:lnTo>
                <a:lnTo>
                  <a:pt x="2668" y="1401"/>
                </a:lnTo>
                <a:lnTo>
                  <a:pt x="2693" y="1373"/>
                </a:lnTo>
                <a:lnTo>
                  <a:pt x="2705" y="1359"/>
                </a:lnTo>
                <a:lnTo>
                  <a:pt x="2715" y="1344"/>
                </a:lnTo>
                <a:lnTo>
                  <a:pt x="2721" y="1334"/>
                </a:lnTo>
                <a:lnTo>
                  <a:pt x="2728" y="1326"/>
                </a:lnTo>
                <a:lnTo>
                  <a:pt x="2734" y="1316"/>
                </a:lnTo>
                <a:lnTo>
                  <a:pt x="2740" y="1306"/>
                </a:lnTo>
                <a:lnTo>
                  <a:pt x="2747" y="1297"/>
                </a:lnTo>
                <a:lnTo>
                  <a:pt x="2755" y="1288"/>
                </a:lnTo>
                <a:lnTo>
                  <a:pt x="2758" y="1282"/>
                </a:lnTo>
                <a:lnTo>
                  <a:pt x="2761" y="1277"/>
                </a:lnTo>
                <a:lnTo>
                  <a:pt x="2762" y="1269"/>
                </a:lnTo>
                <a:lnTo>
                  <a:pt x="2762" y="1260"/>
                </a:lnTo>
                <a:lnTo>
                  <a:pt x="2764" y="1253"/>
                </a:lnTo>
                <a:lnTo>
                  <a:pt x="2765" y="1246"/>
                </a:lnTo>
                <a:lnTo>
                  <a:pt x="2765" y="1230"/>
                </a:lnTo>
                <a:lnTo>
                  <a:pt x="2768" y="1217"/>
                </a:lnTo>
                <a:lnTo>
                  <a:pt x="2769" y="1202"/>
                </a:lnTo>
                <a:lnTo>
                  <a:pt x="2769" y="1195"/>
                </a:lnTo>
                <a:lnTo>
                  <a:pt x="2769" y="1189"/>
                </a:lnTo>
                <a:lnTo>
                  <a:pt x="2768" y="1181"/>
                </a:lnTo>
                <a:lnTo>
                  <a:pt x="2765" y="1177"/>
                </a:lnTo>
                <a:lnTo>
                  <a:pt x="2762" y="1162"/>
                </a:lnTo>
                <a:lnTo>
                  <a:pt x="2759" y="1151"/>
                </a:lnTo>
                <a:lnTo>
                  <a:pt x="2755" y="1139"/>
                </a:lnTo>
                <a:lnTo>
                  <a:pt x="2752" y="1124"/>
                </a:lnTo>
                <a:lnTo>
                  <a:pt x="2749" y="1110"/>
                </a:lnTo>
                <a:lnTo>
                  <a:pt x="2746" y="1096"/>
                </a:lnTo>
                <a:lnTo>
                  <a:pt x="2745" y="1091"/>
                </a:lnTo>
                <a:lnTo>
                  <a:pt x="2742" y="1085"/>
                </a:lnTo>
                <a:lnTo>
                  <a:pt x="2737" y="1080"/>
                </a:lnTo>
                <a:lnTo>
                  <a:pt x="2730" y="1079"/>
                </a:lnTo>
                <a:lnTo>
                  <a:pt x="2725" y="1073"/>
                </a:lnTo>
                <a:lnTo>
                  <a:pt x="2720" y="1069"/>
                </a:lnTo>
                <a:lnTo>
                  <a:pt x="2709" y="1060"/>
                </a:lnTo>
                <a:lnTo>
                  <a:pt x="2706" y="1060"/>
                </a:lnTo>
                <a:lnTo>
                  <a:pt x="2704" y="1057"/>
                </a:lnTo>
                <a:lnTo>
                  <a:pt x="2704" y="1053"/>
                </a:lnTo>
                <a:lnTo>
                  <a:pt x="2704" y="1042"/>
                </a:lnTo>
                <a:lnTo>
                  <a:pt x="2704" y="1032"/>
                </a:lnTo>
                <a:lnTo>
                  <a:pt x="2702" y="1029"/>
                </a:lnTo>
                <a:lnTo>
                  <a:pt x="2699" y="1026"/>
                </a:lnTo>
                <a:lnTo>
                  <a:pt x="2701" y="1010"/>
                </a:lnTo>
                <a:lnTo>
                  <a:pt x="2701" y="995"/>
                </a:lnTo>
                <a:lnTo>
                  <a:pt x="2698" y="981"/>
                </a:lnTo>
                <a:lnTo>
                  <a:pt x="2696" y="969"/>
                </a:lnTo>
                <a:lnTo>
                  <a:pt x="2689" y="944"/>
                </a:lnTo>
                <a:lnTo>
                  <a:pt x="2684" y="918"/>
                </a:lnTo>
                <a:lnTo>
                  <a:pt x="2683" y="903"/>
                </a:lnTo>
                <a:lnTo>
                  <a:pt x="2682" y="896"/>
                </a:lnTo>
                <a:lnTo>
                  <a:pt x="2679" y="890"/>
                </a:lnTo>
                <a:lnTo>
                  <a:pt x="2674" y="875"/>
                </a:lnTo>
                <a:lnTo>
                  <a:pt x="2670" y="861"/>
                </a:lnTo>
                <a:lnTo>
                  <a:pt x="2664" y="827"/>
                </a:lnTo>
                <a:lnTo>
                  <a:pt x="2660" y="793"/>
                </a:lnTo>
                <a:lnTo>
                  <a:pt x="2655" y="760"/>
                </a:lnTo>
                <a:lnTo>
                  <a:pt x="2652" y="725"/>
                </a:lnTo>
                <a:lnTo>
                  <a:pt x="2646" y="691"/>
                </a:lnTo>
                <a:lnTo>
                  <a:pt x="2639" y="660"/>
                </a:lnTo>
                <a:lnTo>
                  <a:pt x="2635" y="646"/>
                </a:lnTo>
                <a:lnTo>
                  <a:pt x="2629" y="632"/>
                </a:lnTo>
                <a:lnTo>
                  <a:pt x="2620" y="597"/>
                </a:lnTo>
                <a:lnTo>
                  <a:pt x="2610" y="565"/>
                </a:lnTo>
                <a:lnTo>
                  <a:pt x="2598" y="534"/>
                </a:lnTo>
                <a:lnTo>
                  <a:pt x="2583" y="504"/>
                </a:lnTo>
                <a:lnTo>
                  <a:pt x="2569" y="476"/>
                </a:lnTo>
                <a:lnTo>
                  <a:pt x="2554" y="448"/>
                </a:lnTo>
                <a:lnTo>
                  <a:pt x="2520" y="395"/>
                </a:lnTo>
                <a:lnTo>
                  <a:pt x="2512" y="386"/>
                </a:lnTo>
                <a:lnTo>
                  <a:pt x="2504" y="376"/>
                </a:lnTo>
                <a:lnTo>
                  <a:pt x="2491" y="354"/>
                </a:lnTo>
                <a:lnTo>
                  <a:pt x="2477" y="332"/>
                </a:lnTo>
                <a:lnTo>
                  <a:pt x="2469" y="324"/>
                </a:lnTo>
                <a:lnTo>
                  <a:pt x="2459" y="315"/>
                </a:lnTo>
                <a:lnTo>
                  <a:pt x="2455" y="306"/>
                </a:lnTo>
                <a:lnTo>
                  <a:pt x="2449" y="299"/>
                </a:lnTo>
                <a:lnTo>
                  <a:pt x="2436" y="287"/>
                </a:lnTo>
                <a:lnTo>
                  <a:pt x="2425" y="274"/>
                </a:lnTo>
                <a:lnTo>
                  <a:pt x="2415" y="262"/>
                </a:lnTo>
                <a:lnTo>
                  <a:pt x="2405" y="250"/>
                </a:lnTo>
                <a:lnTo>
                  <a:pt x="2392" y="240"/>
                </a:lnTo>
                <a:lnTo>
                  <a:pt x="2387" y="234"/>
                </a:lnTo>
                <a:lnTo>
                  <a:pt x="2381" y="228"/>
                </a:lnTo>
                <a:lnTo>
                  <a:pt x="2374" y="223"/>
                </a:lnTo>
                <a:lnTo>
                  <a:pt x="2367" y="220"/>
                </a:lnTo>
                <a:lnTo>
                  <a:pt x="2364" y="214"/>
                </a:lnTo>
                <a:lnTo>
                  <a:pt x="2358" y="209"/>
                </a:lnTo>
                <a:lnTo>
                  <a:pt x="2346" y="203"/>
                </a:lnTo>
                <a:lnTo>
                  <a:pt x="2337" y="196"/>
                </a:lnTo>
                <a:lnTo>
                  <a:pt x="2329" y="190"/>
                </a:lnTo>
                <a:lnTo>
                  <a:pt x="2320" y="184"/>
                </a:lnTo>
                <a:lnTo>
                  <a:pt x="2311" y="179"/>
                </a:lnTo>
                <a:lnTo>
                  <a:pt x="2308" y="177"/>
                </a:lnTo>
                <a:lnTo>
                  <a:pt x="2307" y="176"/>
                </a:lnTo>
                <a:lnTo>
                  <a:pt x="2304" y="173"/>
                </a:lnTo>
                <a:lnTo>
                  <a:pt x="2299" y="173"/>
                </a:lnTo>
                <a:lnTo>
                  <a:pt x="2295" y="167"/>
                </a:lnTo>
                <a:lnTo>
                  <a:pt x="2292" y="164"/>
                </a:lnTo>
                <a:lnTo>
                  <a:pt x="2288" y="164"/>
                </a:lnTo>
                <a:lnTo>
                  <a:pt x="2273" y="152"/>
                </a:lnTo>
                <a:lnTo>
                  <a:pt x="2260" y="141"/>
                </a:lnTo>
                <a:lnTo>
                  <a:pt x="2252" y="135"/>
                </a:lnTo>
                <a:lnTo>
                  <a:pt x="2244" y="130"/>
                </a:lnTo>
                <a:lnTo>
                  <a:pt x="2235" y="126"/>
                </a:lnTo>
                <a:lnTo>
                  <a:pt x="2225" y="123"/>
                </a:lnTo>
                <a:lnTo>
                  <a:pt x="2207" y="114"/>
                </a:lnTo>
                <a:lnTo>
                  <a:pt x="2187" y="105"/>
                </a:lnTo>
                <a:lnTo>
                  <a:pt x="2166" y="101"/>
                </a:lnTo>
                <a:lnTo>
                  <a:pt x="2144" y="97"/>
                </a:lnTo>
                <a:lnTo>
                  <a:pt x="2121" y="95"/>
                </a:lnTo>
                <a:lnTo>
                  <a:pt x="2096" y="95"/>
                </a:lnTo>
                <a:lnTo>
                  <a:pt x="2069" y="97"/>
                </a:lnTo>
                <a:lnTo>
                  <a:pt x="2043" y="100"/>
                </a:lnTo>
                <a:lnTo>
                  <a:pt x="2027" y="76"/>
                </a:lnTo>
                <a:lnTo>
                  <a:pt x="2017" y="64"/>
                </a:lnTo>
                <a:lnTo>
                  <a:pt x="2006" y="54"/>
                </a:lnTo>
                <a:lnTo>
                  <a:pt x="1996" y="45"/>
                </a:lnTo>
                <a:lnTo>
                  <a:pt x="1984" y="37"/>
                </a:lnTo>
                <a:lnTo>
                  <a:pt x="1971" y="29"/>
                </a:lnTo>
                <a:lnTo>
                  <a:pt x="1957" y="22"/>
                </a:lnTo>
                <a:lnTo>
                  <a:pt x="1952" y="15"/>
                </a:lnTo>
                <a:lnTo>
                  <a:pt x="1946" y="10"/>
                </a:lnTo>
                <a:lnTo>
                  <a:pt x="1938" y="7"/>
                </a:lnTo>
                <a:lnTo>
                  <a:pt x="1929" y="4"/>
                </a:lnTo>
                <a:lnTo>
                  <a:pt x="1919" y="3"/>
                </a:lnTo>
                <a:lnTo>
                  <a:pt x="1907" y="3"/>
                </a:lnTo>
                <a:lnTo>
                  <a:pt x="1883" y="3"/>
                </a:lnTo>
                <a:lnTo>
                  <a:pt x="1864" y="3"/>
                </a:lnTo>
                <a:lnTo>
                  <a:pt x="1860" y="1"/>
                </a:lnTo>
                <a:lnTo>
                  <a:pt x="1854" y="0"/>
                </a:lnTo>
                <a:lnTo>
                  <a:pt x="1841" y="0"/>
                </a:lnTo>
                <a:lnTo>
                  <a:pt x="1826" y="1"/>
                </a:lnTo>
                <a:lnTo>
                  <a:pt x="1813" y="0"/>
                </a:lnTo>
                <a:lnTo>
                  <a:pt x="1794" y="0"/>
                </a:lnTo>
                <a:lnTo>
                  <a:pt x="1779" y="1"/>
                </a:lnTo>
                <a:lnTo>
                  <a:pt x="1765" y="0"/>
                </a:lnTo>
                <a:lnTo>
                  <a:pt x="1750" y="0"/>
                </a:lnTo>
                <a:lnTo>
                  <a:pt x="1744" y="1"/>
                </a:lnTo>
                <a:lnTo>
                  <a:pt x="1738" y="3"/>
                </a:lnTo>
                <a:lnTo>
                  <a:pt x="1715" y="9"/>
                </a:lnTo>
                <a:lnTo>
                  <a:pt x="1690" y="13"/>
                </a:lnTo>
                <a:lnTo>
                  <a:pt x="1667" y="18"/>
                </a:lnTo>
                <a:lnTo>
                  <a:pt x="1656" y="20"/>
                </a:lnTo>
                <a:lnTo>
                  <a:pt x="1646" y="25"/>
                </a:lnTo>
                <a:lnTo>
                  <a:pt x="1637" y="25"/>
                </a:lnTo>
                <a:lnTo>
                  <a:pt x="1604" y="32"/>
                </a:lnTo>
                <a:lnTo>
                  <a:pt x="1573" y="40"/>
                </a:lnTo>
                <a:lnTo>
                  <a:pt x="1544" y="50"/>
                </a:lnTo>
                <a:lnTo>
                  <a:pt x="1514" y="61"/>
                </a:lnTo>
                <a:lnTo>
                  <a:pt x="1460" y="86"/>
                </a:lnTo>
                <a:lnTo>
                  <a:pt x="1406" y="111"/>
                </a:lnTo>
                <a:lnTo>
                  <a:pt x="1397" y="119"/>
                </a:lnTo>
                <a:lnTo>
                  <a:pt x="1385" y="124"/>
                </a:lnTo>
                <a:lnTo>
                  <a:pt x="1375" y="129"/>
                </a:lnTo>
                <a:lnTo>
                  <a:pt x="1366" y="136"/>
                </a:lnTo>
                <a:lnTo>
                  <a:pt x="1352" y="145"/>
                </a:lnTo>
                <a:lnTo>
                  <a:pt x="1337" y="154"/>
                </a:lnTo>
                <a:lnTo>
                  <a:pt x="1325" y="165"/>
                </a:lnTo>
                <a:lnTo>
                  <a:pt x="1314" y="176"/>
                </a:lnTo>
                <a:lnTo>
                  <a:pt x="1289" y="199"/>
                </a:lnTo>
                <a:lnTo>
                  <a:pt x="1265" y="225"/>
                </a:lnTo>
                <a:lnTo>
                  <a:pt x="1243" y="250"/>
                </a:lnTo>
                <a:lnTo>
                  <a:pt x="1223" y="278"/>
                </a:lnTo>
                <a:lnTo>
                  <a:pt x="1204" y="307"/>
                </a:lnTo>
                <a:lnTo>
                  <a:pt x="1185" y="337"/>
                </a:lnTo>
                <a:lnTo>
                  <a:pt x="1167" y="367"/>
                </a:lnTo>
                <a:lnTo>
                  <a:pt x="1151" y="400"/>
                </a:lnTo>
                <a:lnTo>
                  <a:pt x="1136" y="432"/>
                </a:lnTo>
                <a:lnTo>
                  <a:pt x="1122" y="466"/>
                </a:lnTo>
                <a:lnTo>
                  <a:pt x="1107" y="499"/>
                </a:lnTo>
                <a:lnTo>
                  <a:pt x="1094" y="534"/>
                </a:lnTo>
                <a:lnTo>
                  <a:pt x="1071" y="606"/>
                </a:lnTo>
                <a:lnTo>
                  <a:pt x="1049" y="681"/>
                </a:lnTo>
                <a:lnTo>
                  <a:pt x="1046" y="685"/>
                </a:lnTo>
                <a:lnTo>
                  <a:pt x="1044" y="690"/>
                </a:lnTo>
                <a:lnTo>
                  <a:pt x="1043" y="700"/>
                </a:lnTo>
                <a:lnTo>
                  <a:pt x="1038" y="703"/>
                </a:lnTo>
                <a:lnTo>
                  <a:pt x="1038" y="706"/>
                </a:lnTo>
                <a:lnTo>
                  <a:pt x="1040" y="709"/>
                </a:lnTo>
                <a:lnTo>
                  <a:pt x="1041" y="711"/>
                </a:lnTo>
                <a:lnTo>
                  <a:pt x="1044" y="717"/>
                </a:lnTo>
                <a:lnTo>
                  <a:pt x="1044" y="719"/>
                </a:lnTo>
                <a:lnTo>
                  <a:pt x="1043" y="722"/>
                </a:lnTo>
                <a:lnTo>
                  <a:pt x="1041" y="717"/>
                </a:lnTo>
                <a:lnTo>
                  <a:pt x="1041" y="714"/>
                </a:lnTo>
                <a:lnTo>
                  <a:pt x="1038" y="713"/>
                </a:lnTo>
                <a:lnTo>
                  <a:pt x="1035" y="711"/>
                </a:lnTo>
                <a:lnTo>
                  <a:pt x="1032" y="726"/>
                </a:lnTo>
                <a:lnTo>
                  <a:pt x="1027" y="739"/>
                </a:lnTo>
                <a:lnTo>
                  <a:pt x="1027" y="742"/>
                </a:lnTo>
                <a:lnTo>
                  <a:pt x="1024" y="748"/>
                </a:lnTo>
                <a:lnTo>
                  <a:pt x="1021" y="754"/>
                </a:lnTo>
                <a:lnTo>
                  <a:pt x="1018" y="767"/>
                </a:lnTo>
                <a:lnTo>
                  <a:pt x="1009" y="791"/>
                </a:lnTo>
                <a:lnTo>
                  <a:pt x="1002" y="814"/>
                </a:lnTo>
                <a:lnTo>
                  <a:pt x="997" y="826"/>
                </a:lnTo>
                <a:lnTo>
                  <a:pt x="991" y="837"/>
                </a:lnTo>
                <a:lnTo>
                  <a:pt x="987" y="849"/>
                </a:lnTo>
                <a:lnTo>
                  <a:pt x="984" y="862"/>
                </a:lnTo>
                <a:lnTo>
                  <a:pt x="972" y="902"/>
                </a:lnTo>
                <a:lnTo>
                  <a:pt x="959" y="940"/>
                </a:lnTo>
                <a:lnTo>
                  <a:pt x="950" y="963"/>
                </a:lnTo>
                <a:lnTo>
                  <a:pt x="945" y="990"/>
                </a:lnTo>
                <a:lnTo>
                  <a:pt x="939" y="1016"/>
                </a:lnTo>
                <a:lnTo>
                  <a:pt x="934" y="1044"/>
                </a:lnTo>
                <a:lnTo>
                  <a:pt x="923" y="1098"/>
                </a:lnTo>
                <a:lnTo>
                  <a:pt x="917" y="1124"/>
                </a:lnTo>
                <a:lnTo>
                  <a:pt x="909" y="1149"/>
                </a:lnTo>
                <a:lnTo>
                  <a:pt x="907" y="1155"/>
                </a:lnTo>
                <a:lnTo>
                  <a:pt x="905" y="1162"/>
                </a:lnTo>
                <a:lnTo>
                  <a:pt x="904" y="1177"/>
                </a:lnTo>
                <a:lnTo>
                  <a:pt x="904" y="1184"/>
                </a:lnTo>
                <a:lnTo>
                  <a:pt x="901" y="1190"/>
                </a:lnTo>
                <a:lnTo>
                  <a:pt x="898" y="1198"/>
                </a:lnTo>
                <a:lnTo>
                  <a:pt x="898" y="1205"/>
                </a:lnTo>
                <a:lnTo>
                  <a:pt x="880" y="1255"/>
                </a:lnTo>
                <a:lnTo>
                  <a:pt x="863" y="1304"/>
                </a:lnTo>
                <a:lnTo>
                  <a:pt x="857" y="1331"/>
                </a:lnTo>
                <a:lnTo>
                  <a:pt x="849" y="1359"/>
                </a:lnTo>
                <a:lnTo>
                  <a:pt x="845" y="1386"/>
                </a:lnTo>
                <a:lnTo>
                  <a:pt x="842" y="1417"/>
                </a:lnTo>
                <a:lnTo>
                  <a:pt x="841" y="1420"/>
                </a:lnTo>
                <a:lnTo>
                  <a:pt x="839" y="1423"/>
                </a:lnTo>
                <a:lnTo>
                  <a:pt x="839" y="1432"/>
                </a:lnTo>
                <a:lnTo>
                  <a:pt x="839" y="1442"/>
                </a:lnTo>
                <a:lnTo>
                  <a:pt x="839" y="1451"/>
                </a:lnTo>
                <a:lnTo>
                  <a:pt x="839" y="1464"/>
                </a:lnTo>
                <a:lnTo>
                  <a:pt x="839" y="1477"/>
                </a:lnTo>
                <a:lnTo>
                  <a:pt x="842" y="1501"/>
                </a:lnTo>
                <a:lnTo>
                  <a:pt x="842" y="1549"/>
                </a:lnTo>
                <a:lnTo>
                  <a:pt x="842" y="1561"/>
                </a:lnTo>
                <a:lnTo>
                  <a:pt x="842" y="1574"/>
                </a:lnTo>
                <a:lnTo>
                  <a:pt x="842" y="1584"/>
                </a:lnTo>
                <a:lnTo>
                  <a:pt x="844" y="1588"/>
                </a:lnTo>
                <a:lnTo>
                  <a:pt x="845" y="1593"/>
                </a:lnTo>
                <a:lnTo>
                  <a:pt x="845" y="1618"/>
                </a:lnTo>
                <a:lnTo>
                  <a:pt x="845" y="1628"/>
                </a:lnTo>
                <a:lnTo>
                  <a:pt x="845" y="1640"/>
                </a:lnTo>
                <a:lnTo>
                  <a:pt x="845" y="1650"/>
                </a:lnTo>
                <a:lnTo>
                  <a:pt x="846" y="1654"/>
                </a:lnTo>
                <a:lnTo>
                  <a:pt x="848" y="1657"/>
                </a:lnTo>
                <a:lnTo>
                  <a:pt x="848" y="1676"/>
                </a:lnTo>
                <a:lnTo>
                  <a:pt x="851" y="1678"/>
                </a:lnTo>
                <a:lnTo>
                  <a:pt x="851" y="1681"/>
                </a:lnTo>
                <a:lnTo>
                  <a:pt x="852" y="1689"/>
                </a:lnTo>
                <a:lnTo>
                  <a:pt x="851" y="1698"/>
                </a:lnTo>
                <a:lnTo>
                  <a:pt x="851" y="1707"/>
                </a:lnTo>
                <a:lnTo>
                  <a:pt x="864" y="1751"/>
                </a:lnTo>
                <a:lnTo>
                  <a:pt x="877" y="1795"/>
                </a:lnTo>
                <a:lnTo>
                  <a:pt x="885" y="1815"/>
                </a:lnTo>
                <a:lnTo>
                  <a:pt x="893" y="1836"/>
                </a:lnTo>
                <a:lnTo>
                  <a:pt x="902" y="1855"/>
                </a:lnTo>
                <a:lnTo>
                  <a:pt x="912" y="1872"/>
                </a:lnTo>
                <a:lnTo>
                  <a:pt x="920" y="1887"/>
                </a:lnTo>
                <a:lnTo>
                  <a:pt x="923" y="1896"/>
                </a:lnTo>
                <a:lnTo>
                  <a:pt x="926" y="1903"/>
                </a:lnTo>
                <a:lnTo>
                  <a:pt x="933" y="1912"/>
                </a:lnTo>
                <a:lnTo>
                  <a:pt x="939" y="1921"/>
                </a:lnTo>
                <a:lnTo>
                  <a:pt x="950" y="1940"/>
                </a:lnTo>
                <a:lnTo>
                  <a:pt x="961" y="1959"/>
                </a:lnTo>
                <a:lnTo>
                  <a:pt x="971" y="1978"/>
                </a:lnTo>
                <a:lnTo>
                  <a:pt x="972" y="1984"/>
                </a:lnTo>
                <a:lnTo>
                  <a:pt x="975" y="1988"/>
                </a:lnTo>
                <a:lnTo>
                  <a:pt x="978" y="1992"/>
                </a:lnTo>
                <a:lnTo>
                  <a:pt x="981" y="1995"/>
                </a:lnTo>
                <a:lnTo>
                  <a:pt x="987" y="2001"/>
                </a:lnTo>
                <a:lnTo>
                  <a:pt x="991" y="2006"/>
                </a:lnTo>
                <a:lnTo>
                  <a:pt x="996" y="2013"/>
                </a:lnTo>
                <a:lnTo>
                  <a:pt x="999" y="2020"/>
                </a:lnTo>
                <a:lnTo>
                  <a:pt x="999" y="2023"/>
                </a:lnTo>
                <a:lnTo>
                  <a:pt x="1013" y="2041"/>
                </a:lnTo>
                <a:lnTo>
                  <a:pt x="1030" y="2055"/>
                </a:lnTo>
                <a:lnTo>
                  <a:pt x="1057" y="2083"/>
                </a:lnTo>
                <a:lnTo>
                  <a:pt x="1085" y="2111"/>
                </a:lnTo>
                <a:lnTo>
                  <a:pt x="1097" y="2126"/>
                </a:lnTo>
                <a:lnTo>
                  <a:pt x="1110" y="2140"/>
                </a:lnTo>
                <a:lnTo>
                  <a:pt x="1112" y="2145"/>
                </a:lnTo>
                <a:lnTo>
                  <a:pt x="1113" y="2149"/>
                </a:lnTo>
                <a:lnTo>
                  <a:pt x="1113" y="2161"/>
                </a:lnTo>
                <a:lnTo>
                  <a:pt x="1113" y="2172"/>
                </a:lnTo>
                <a:lnTo>
                  <a:pt x="1113" y="2184"/>
                </a:lnTo>
                <a:lnTo>
                  <a:pt x="1116" y="2189"/>
                </a:lnTo>
                <a:lnTo>
                  <a:pt x="1119" y="2193"/>
                </a:lnTo>
                <a:lnTo>
                  <a:pt x="1122" y="2196"/>
                </a:lnTo>
                <a:lnTo>
                  <a:pt x="1125" y="2196"/>
                </a:lnTo>
                <a:lnTo>
                  <a:pt x="1129" y="2196"/>
                </a:lnTo>
                <a:lnTo>
                  <a:pt x="1131" y="2193"/>
                </a:lnTo>
                <a:lnTo>
                  <a:pt x="1135" y="2193"/>
                </a:lnTo>
                <a:lnTo>
                  <a:pt x="1135" y="2180"/>
                </a:lnTo>
                <a:lnTo>
                  <a:pt x="1135" y="2167"/>
                </a:lnTo>
                <a:lnTo>
                  <a:pt x="1135" y="2153"/>
                </a:lnTo>
                <a:lnTo>
                  <a:pt x="1135" y="2149"/>
                </a:lnTo>
                <a:lnTo>
                  <a:pt x="1138" y="2143"/>
                </a:lnTo>
                <a:lnTo>
                  <a:pt x="1142" y="2145"/>
                </a:lnTo>
                <a:lnTo>
                  <a:pt x="1144" y="2145"/>
                </a:lnTo>
                <a:lnTo>
                  <a:pt x="1144" y="2148"/>
                </a:lnTo>
                <a:lnTo>
                  <a:pt x="1156" y="2151"/>
                </a:lnTo>
                <a:lnTo>
                  <a:pt x="1167" y="2155"/>
                </a:lnTo>
                <a:lnTo>
                  <a:pt x="1177" y="2158"/>
                </a:lnTo>
                <a:lnTo>
                  <a:pt x="1183" y="2162"/>
                </a:lnTo>
                <a:lnTo>
                  <a:pt x="1199" y="2162"/>
                </a:lnTo>
                <a:lnTo>
                  <a:pt x="1205" y="2165"/>
                </a:lnTo>
                <a:lnTo>
                  <a:pt x="1207" y="2167"/>
                </a:lnTo>
                <a:lnTo>
                  <a:pt x="1208" y="2168"/>
                </a:lnTo>
                <a:lnTo>
                  <a:pt x="1211" y="2168"/>
                </a:lnTo>
                <a:lnTo>
                  <a:pt x="1230" y="2170"/>
                </a:lnTo>
                <a:lnTo>
                  <a:pt x="1248" y="2172"/>
                </a:lnTo>
                <a:lnTo>
                  <a:pt x="1255" y="2175"/>
                </a:lnTo>
                <a:lnTo>
                  <a:pt x="1261" y="2178"/>
                </a:lnTo>
                <a:lnTo>
                  <a:pt x="1267" y="2184"/>
                </a:lnTo>
                <a:lnTo>
                  <a:pt x="1270" y="2190"/>
                </a:lnTo>
                <a:lnTo>
                  <a:pt x="1271" y="2193"/>
                </a:lnTo>
                <a:lnTo>
                  <a:pt x="1273" y="2194"/>
                </a:lnTo>
                <a:lnTo>
                  <a:pt x="1276" y="2197"/>
                </a:lnTo>
                <a:lnTo>
                  <a:pt x="1277" y="2199"/>
                </a:lnTo>
                <a:lnTo>
                  <a:pt x="1267" y="2205"/>
                </a:lnTo>
                <a:lnTo>
                  <a:pt x="1254" y="2209"/>
                </a:lnTo>
                <a:lnTo>
                  <a:pt x="1240" y="2212"/>
                </a:lnTo>
                <a:lnTo>
                  <a:pt x="1227" y="2215"/>
                </a:lnTo>
                <a:lnTo>
                  <a:pt x="1207" y="2222"/>
                </a:lnTo>
                <a:lnTo>
                  <a:pt x="1185" y="2230"/>
                </a:lnTo>
                <a:lnTo>
                  <a:pt x="1141" y="2243"/>
                </a:lnTo>
                <a:lnTo>
                  <a:pt x="1129" y="2247"/>
                </a:lnTo>
                <a:lnTo>
                  <a:pt x="1116" y="2252"/>
                </a:lnTo>
                <a:lnTo>
                  <a:pt x="1103" y="2256"/>
                </a:lnTo>
                <a:lnTo>
                  <a:pt x="1088" y="2257"/>
                </a:lnTo>
                <a:lnTo>
                  <a:pt x="1075" y="2263"/>
                </a:lnTo>
                <a:lnTo>
                  <a:pt x="1059" y="2268"/>
                </a:lnTo>
                <a:lnTo>
                  <a:pt x="1043" y="2272"/>
                </a:lnTo>
                <a:lnTo>
                  <a:pt x="1027" y="2276"/>
                </a:lnTo>
                <a:lnTo>
                  <a:pt x="1025" y="2278"/>
                </a:lnTo>
                <a:lnTo>
                  <a:pt x="1022" y="2279"/>
                </a:lnTo>
                <a:lnTo>
                  <a:pt x="1016" y="2282"/>
                </a:lnTo>
                <a:lnTo>
                  <a:pt x="1009" y="2284"/>
                </a:lnTo>
                <a:lnTo>
                  <a:pt x="1006" y="2284"/>
                </a:lnTo>
                <a:lnTo>
                  <a:pt x="1005" y="2282"/>
                </a:lnTo>
                <a:lnTo>
                  <a:pt x="977" y="2294"/>
                </a:lnTo>
                <a:lnTo>
                  <a:pt x="948" y="2303"/>
                </a:lnTo>
                <a:lnTo>
                  <a:pt x="886" y="2320"/>
                </a:lnTo>
                <a:lnTo>
                  <a:pt x="823" y="2336"/>
                </a:lnTo>
                <a:lnTo>
                  <a:pt x="762" y="2354"/>
                </a:lnTo>
                <a:lnTo>
                  <a:pt x="757" y="2357"/>
                </a:lnTo>
                <a:lnTo>
                  <a:pt x="751" y="2360"/>
                </a:lnTo>
                <a:lnTo>
                  <a:pt x="745" y="2361"/>
                </a:lnTo>
                <a:lnTo>
                  <a:pt x="737" y="2363"/>
                </a:lnTo>
                <a:lnTo>
                  <a:pt x="703" y="2376"/>
                </a:lnTo>
                <a:lnTo>
                  <a:pt x="668" y="2389"/>
                </a:lnTo>
                <a:lnTo>
                  <a:pt x="598" y="2414"/>
                </a:lnTo>
                <a:lnTo>
                  <a:pt x="562" y="2426"/>
                </a:lnTo>
                <a:lnTo>
                  <a:pt x="529" y="2440"/>
                </a:lnTo>
                <a:lnTo>
                  <a:pt x="495" y="2455"/>
                </a:lnTo>
                <a:lnTo>
                  <a:pt x="463" y="2470"/>
                </a:lnTo>
                <a:lnTo>
                  <a:pt x="457" y="2476"/>
                </a:lnTo>
                <a:lnTo>
                  <a:pt x="450" y="2480"/>
                </a:lnTo>
                <a:lnTo>
                  <a:pt x="432" y="2486"/>
                </a:lnTo>
                <a:lnTo>
                  <a:pt x="407" y="2505"/>
                </a:lnTo>
                <a:lnTo>
                  <a:pt x="379" y="2522"/>
                </a:lnTo>
                <a:lnTo>
                  <a:pt x="366" y="2533"/>
                </a:lnTo>
                <a:lnTo>
                  <a:pt x="354" y="2543"/>
                </a:lnTo>
                <a:lnTo>
                  <a:pt x="344" y="2553"/>
                </a:lnTo>
                <a:lnTo>
                  <a:pt x="337" y="2563"/>
                </a:lnTo>
                <a:lnTo>
                  <a:pt x="331" y="2563"/>
                </a:lnTo>
                <a:lnTo>
                  <a:pt x="325" y="2565"/>
                </a:lnTo>
                <a:lnTo>
                  <a:pt x="322" y="2569"/>
                </a:lnTo>
                <a:lnTo>
                  <a:pt x="319" y="2574"/>
                </a:lnTo>
                <a:lnTo>
                  <a:pt x="316" y="2578"/>
                </a:lnTo>
                <a:lnTo>
                  <a:pt x="312" y="2582"/>
                </a:lnTo>
                <a:lnTo>
                  <a:pt x="306" y="2584"/>
                </a:lnTo>
                <a:lnTo>
                  <a:pt x="300" y="2584"/>
                </a:lnTo>
                <a:lnTo>
                  <a:pt x="297" y="2587"/>
                </a:lnTo>
                <a:lnTo>
                  <a:pt x="297" y="2590"/>
                </a:lnTo>
                <a:lnTo>
                  <a:pt x="299" y="2594"/>
                </a:lnTo>
                <a:lnTo>
                  <a:pt x="302" y="2597"/>
                </a:lnTo>
                <a:lnTo>
                  <a:pt x="302" y="2598"/>
                </a:lnTo>
                <a:lnTo>
                  <a:pt x="300" y="2600"/>
                </a:lnTo>
                <a:lnTo>
                  <a:pt x="294" y="2598"/>
                </a:lnTo>
                <a:lnTo>
                  <a:pt x="290" y="2598"/>
                </a:lnTo>
                <a:lnTo>
                  <a:pt x="284" y="2600"/>
                </a:lnTo>
                <a:lnTo>
                  <a:pt x="280" y="2603"/>
                </a:lnTo>
                <a:lnTo>
                  <a:pt x="269" y="2610"/>
                </a:lnTo>
                <a:lnTo>
                  <a:pt x="261" y="2619"/>
                </a:lnTo>
                <a:lnTo>
                  <a:pt x="245" y="2638"/>
                </a:lnTo>
                <a:lnTo>
                  <a:pt x="237" y="2644"/>
                </a:lnTo>
                <a:lnTo>
                  <a:pt x="234" y="2645"/>
                </a:lnTo>
                <a:lnTo>
                  <a:pt x="231" y="2645"/>
                </a:lnTo>
                <a:lnTo>
                  <a:pt x="234" y="2647"/>
                </a:lnTo>
                <a:lnTo>
                  <a:pt x="237" y="2648"/>
                </a:lnTo>
                <a:lnTo>
                  <a:pt x="237" y="2651"/>
                </a:lnTo>
                <a:lnTo>
                  <a:pt x="237" y="2654"/>
                </a:lnTo>
                <a:lnTo>
                  <a:pt x="236" y="2656"/>
                </a:lnTo>
                <a:lnTo>
                  <a:pt x="233" y="2657"/>
                </a:lnTo>
                <a:lnTo>
                  <a:pt x="230" y="2659"/>
                </a:lnTo>
                <a:lnTo>
                  <a:pt x="226" y="2659"/>
                </a:lnTo>
                <a:lnTo>
                  <a:pt x="228" y="2653"/>
                </a:lnTo>
                <a:lnTo>
                  <a:pt x="228" y="2650"/>
                </a:lnTo>
                <a:lnTo>
                  <a:pt x="228" y="2645"/>
                </a:lnTo>
                <a:lnTo>
                  <a:pt x="199" y="2673"/>
                </a:lnTo>
                <a:lnTo>
                  <a:pt x="168" y="2700"/>
                </a:lnTo>
                <a:lnTo>
                  <a:pt x="135" y="2723"/>
                </a:lnTo>
                <a:lnTo>
                  <a:pt x="117" y="2735"/>
                </a:lnTo>
                <a:lnTo>
                  <a:pt x="100" y="2745"/>
                </a:lnTo>
                <a:lnTo>
                  <a:pt x="67" y="2773"/>
                </a:lnTo>
                <a:lnTo>
                  <a:pt x="51" y="2786"/>
                </a:lnTo>
                <a:lnTo>
                  <a:pt x="32" y="2796"/>
                </a:lnTo>
                <a:lnTo>
                  <a:pt x="19" y="2808"/>
                </a:lnTo>
                <a:lnTo>
                  <a:pt x="13" y="2815"/>
                </a:lnTo>
                <a:lnTo>
                  <a:pt x="9" y="2821"/>
                </a:lnTo>
                <a:lnTo>
                  <a:pt x="4" y="2830"/>
                </a:lnTo>
                <a:lnTo>
                  <a:pt x="1" y="2839"/>
                </a:lnTo>
                <a:lnTo>
                  <a:pt x="0" y="2849"/>
                </a:lnTo>
                <a:lnTo>
                  <a:pt x="1" y="2862"/>
                </a:lnTo>
                <a:lnTo>
                  <a:pt x="2263" y="2862"/>
                </a:lnTo>
                <a:lnTo>
                  <a:pt x="2851" y="2862"/>
                </a:lnTo>
                <a:lnTo>
                  <a:pt x="3840" y="2862"/>
                </a:lnTo>
                <a:lnTo>
                  <a:pt x="3840" y="2847"/>
                </a:lnTo>
                <a:lnTo>
                  <a:pt x="3839" y="2833"/>
                </a:lnTo>
                <a:lnTo>
                  <a:pt x="3833" y="2817"/>
                </a:lnTo>
                <a:lnTo>
                  <a:pt x="3827" y="2801"/>
                </a:lnTo>
                <a:lnTo>
                  <a:pt x="3811" y="2768"/>
                </a:lnTo>
                <a:lnTo>
                  <a:pt x="3796" y="2735"/>
                </a:lnTo>
                <a:close/>
                <a:moveTo>
                  <a:pt x="959" y="1906"/>
                </a:moveTo>
                <a:lnTo>
                  <a:pt x="959" y="1906"/>
                </a:lnTo>
                <a:lnTo>
                  <a:pt x="956" y="1909"/>
                </a:lnTo>
                <a:lnTo>
                  <a:pt x="955" y="1909"/>
                </a:lnTo>
                <a:lnTo>
                  <a:pt x="953" y="1908"/>
                </a:lnTo>
                <a:lnTo>
                  <a:pt x="953" y="1903"/>
                </a:lnTo>
                <a:lnTo>
                  <a:pt x="958" y="1903"/>
                </a:lnTo>
                <a:lnTo>
                  <a:pt x="959" y="1900"/>
                </a:lnTo>
                <a:lnTo>
                  <a:pt x="967" y="1913"/>
                </a:lnTo>
                <a:lnTo>
                  <a:pt x="974" y="1927"/>
                </a:lnTo>
                <a:lnTo>
                  <a:pt x="980" y="1940"/>
                </a:lnTo>
                <a:lnTo>
                  <a:pt x="983" y="1947"/>
                </a:lnTo>
                <a:lnTo>
                  <a:pt x="984" y="1956"/>
                </a:lnTo>
                <a:lnTo>
                  <a:pt x="975" y="1946"/>
                </a:lnTo>
                <a:lnTo>
                  <a:pt x="968" y="1935"/>
                </a:lnTo>
                <a:lnTo>
                  <a:pt x="962" y="1922"/>
                </a:lnTo>
                <a:lnTo>
                  <a:pt x="961" y="1915"/>
                </a:lnTo>
                <a:lnTo>
                  <a:pt x="959" y="1906"/>
                </a:lnTo>
                <a:close/>
                <a:moveTo>
                  <a:pt x="1113" y="2076"/>
                </a:moveTo>
                <a:lnTo>
                  <a:pt x="1113" y="2076"/>
                </a:lnTo>
                <a:lnTo>
                  <a:pt x="1112" y="2077"/>
                </a:lnTo>
                <a:lnTo>
                  <a:pt x="1109" y="2079"/>
                </a:lnTo>
                <a:lnTo>
                  <a:pt x="1103" y="2076"/>
                </a:lnTo>
                <a:lnTo>
                  <a:pt x="1094" y="2071"/>
                </a:lnTo>
                <a:lnTo>
                  <a:pt x="1087" y="2063"/>
                </a:lnTo>
                <a:lnTo>
                  <a:pt x="1069" y="2044"/>
                </a:lnTo>
                <a:lnTo>
                  <a:pt x="1054" y="2023"/>
                </a:lnTo>
                <a:lnTo>
                  <a:pt x="1043" y="2006"/>
                </a:lnTo>
                <a:lnTo>
                  <a:pt x="1034" y="1987"/>
                </a:lnTo>
                <a:lnTo>
                  <a:pt x="1025" y="1969"/>
                </a:lnTo>
                <a:lnTo>
                  <a:pt x="1018" y="1953"/>
                </a:lnTo>
                <a:lnTo>
                  <a:pt x="1005" y="1929"/>
                </a:lnTo>
                <a:lnTo>
                  <a:pt x="993" y="1903"/>
                </a:lnTo>
                <a:lnTo>
                  <a:pt x="984" y="1875"/>
                </a:lnTo>
                <a:lnTo>
                  <a:pt x="980" y="1861"/>
                </a:lnTo>
                <a:lnTo>
                  <a:pt x="978" y="1845"/>
                </a:lnTo>
                <a:lnTo>
                  <a:pt x="971" y="1807"/>
                </a:lnTo>
                <a:lnTo>
                  <a:pt x="965" y="1766"/>
                </a:lnTo>
                <a:lnTo>
                  <a:pt x="964" y="1760"/>
                </a:lnTo>
                <a:lnTo>
                  <a:pt x="962" y="1754"/>
                </a:lnTo>
                <a:lnTo>
                  <a:pt x="962" y="1741"/>
                </a:lnTo>
                <a:lnTo>
                  <a:pt x="962" y="1726"/>
                </a:lnTo>
                <a:lnTo>
                  <a:pt x="962" y="1713"/>
                </a:lnTo>
                <a:lnTo>
                  <a:pt x="959" y="1700"/>
                </a:lnTo>
                <a:lnTo>
                  <a:pt x="958" y="1684"/>
                </a:lnTo>
                <a:lnTo>
                  <a:pt x="959" y="1667"/>
                </a:lnTo>
                <a:lnTo>
                  <a:pt x="962" y="1654"/>
                </a:lnTo>
                <a:lnTo>
                  <a:pt x="962" y="1629"/>
                </a:lnTo>
                <a:lnTo>
                  <a:pt x="965" y="1638"/>
                </a:lnTo>
                <a:lnTo>
                  <a:pt x="967" y="1648"/>
                </a:lnTo>
                <a:lnTo>
                  <a:pt x="968" y="1670"/>
                </a:lnTo>
                <a:lnTo>
                  <a:pt x="972" y="1700"/>
                </a:lnTo>
                <a:lnTo>
                  <a:pt x="978" y="1729"/>
                </a:lnTo>
                <a:lnTo>
                  <a:pt x="986" y="1757"/>
                </a:lnTo>
                <a:lnTo>
                  <a:pt x="993" y="1783"/>
                </a:lnTo>
                <a:lnTo>
                  <a:pt x="1011" y="1836"/>
                </a:lnTo>
                <a:lnTo>
                  <a:pt x="1030" y="1886"/>
                </a:lnTo>
                <a:lnTo>
                  <a:pt x="1043" y="1903"/>
                </a:lnTo>
                <a:lnTo>
                  <a:pt x="1049" y="1913"/>
                </a:lnTo>
                <a:lnTo>
                  <a:pt x="1049" y="1918"/>
                </a:lnTo>
                <a:lnTo>
                  <a:pt x="1049" y="1922"/>
                </a:lnTo>
                <a:lnTo>
                  <a:pt x="1054" y="1937"/>
                </a:lnTo>
                <a:lnTo>
                  <a:pt x="1060" y="1950"/>
                </a:lnTo>
                <a:lnTo>
                  <a:pt x="1076" y="1976"/>
                </a:lnTo>
                <a:lnTo>
                  <a:pt x="1093" y="2001"/>
                </a:lnTo>
                <a:lnTo>
                  <a:pt x="1107" y="2028"/>
                </a:lnTo>
                <a:lnTo>
                  <a:pt x="1110" y="2030"/>
                </a:lnTo>
                <a:lnTo>
                  <a:pt x="1113" y="2035"/>
                </a:lnTo>
                <a:lnTo>
                  <a:pt x="1113" y="2041"/>
                </a:lnTo>
                <a:lnTo>
                  <a:pt x="1113" y="2048"/>
                </a:lnTo>
                <a:lnTo>
                  <a:pt x="1113" y="2063"/>
                </a:lnTo>
                <a:lnTo>
                  <a:pt x="1113" y="2070"/>
                </a:lnTo>
                <a:lnTo>
                  <a:pt x="1113" y="2076"/>
                </a:lnTo>
                <a:close/>
                <a:moveTo>
                  <a:pt x="1138" y="1833"/>
                </a:moveTo>
                <a:lnTo>
                  <a:pt x="1138" y="1833"/>
                </a:lnTo>
                <a:lnTo>
                  <a:pt x="1135" y="1826"/>
                </a:lnTo>
                <a:lnTo>
                  <a:pt x="1132" y="1818"/>
                </a:lnTo>
                <a:lnTo>
                  <a:pt x="1131" y="1809"/>
                </a:lnTo>
                <a:lnTo>
                  <a:pt x="1129" y="1802"/>
                </a:lnTo>
                <a:lnTo>
                  <a:pt x="1132" y="1804"/>
                </a:lnTo>
                <a:lnTo>
                  <a:pt x="1135" y="1807"/>
                </a:lnTo>
                <a:lnTo>
                  <a:pt x="1136" y="1811"/>
                </a:lnTo>
                <a:lnTo>
                  <a:pt x="1138" y="1815"/>
                </a:lnTo>
                <a:lnTo>
                  <a:pt x="1139" y="1826"/>
                </a:lnTo>
                <a:lnTo>
                  <a:pt x="1138" y="1833"/>
                </a:lnTo>
                <a:close/>
                <a:moveTo>
                  <a:pt x="1202" y="2249"/>
                </a:moveTo>
                <a:lnTo>
                  <a:pt x="1202" y="2249"/>
                </a:lnTo>
                <a:close/>
                <a:moveTo>
                  <a:pt x="1157" y="2045"/>
                </a:moveTo>
                <a:lnTo>
                  <a:pt x="1157" y="2045"/>
                </a:lnTo>
                <a:lnTo>
                  <a:pt x="1183" y="2060"/>
                </a:lnTo>
                <a:lnTo>
                  <a:pt x="1197" y="2067"/>
                </a:lnTo>
                <a:lnTo>
                  <a:pt x="1208" y="2074"/>
                </a:lnTo>
                <a:lnTo>
                  <a:pt x="1218" y="2085"/>
                </a:lnTo>
                <a:lnTo>
                  <a:pt x="1229" y="2096"/>
                </a:lnTo>
                <a:lnTo>
                  <a:pt x="1235" y="2110"/>
                </a:lnTo>
                <a:lnTo>
                  <a:pt x="1239" y="2126"/>
                </a:lnTo>
                <a:lnTo>
                  <a:pt x="1210" y="2114"/>
                </a:lnTo>
                <a:lnTo>
                  <a:pt x="1195" y="2108"/>
                </a:lnTo>
                <a:lnTo>
                  <a:pt x="1182" y="2101"/>
                </a:lnTo>
                <a:lnTo>
                  <a:pt x="1172" y="2092"/>
                </a:lnTo>
                <a:lnTo>
                  <a:pt x="1167" y="2086"/>
                </a:lnTo>
                <a:lnTo>
                  <a:pt x="1163" y="2080"/>
                </a:lnTo>
                <a:lnTo>
                  <a:pt x="1160" y="2073"/>
                </a:lnTo>
                <a:lnTo>
                  <a:pt x="1157" y="2064"/>
                </a:lnTo>
                <a:lnTo>
                  <a:pt x="1157" y="2055"/>
                </a:lnTo>
                <a:lnTo>
                  <a:pt x="1157" y="2045"/>
                </a:lnTo>
                <a:close/>
                <a:moveTo>
                  <a:pt x="1301" y="2190"/>
                </a:moveTo>
                <a:lnTo>
                  <a:pt x="1301" y="2190"/>
                </a:lnTo>
                <a:lnTo>
                  <a:pt x="1298" y="2186"/>
                </a:lnTo>
                <a:lnTo>
                  <a:pt x="1296" y="2180"/>
                </a:lnTo>
                <a:lnTo>
                  <a:pt x="1293" y="2168"/>
                </a:lnTo>
                <a:lnTo>
                  <a:pt x="1290" y="2155"/>
                </a:lnTo>
                <a:lnTo>
                  <a:pt x="1289" y="2149"/>
                </a:lnTo>
                <a:lnTo>
                  <a:pt x="1286" y="2143"/>
                </a:lnTo>
                <a:lnTo>
                  <a:pt x="1289" y="2143"/>
                </a:lnTo>
                <a:lnTo>
                  <a:pt x="1292" y="2142"/>
                </a:lnTo>
                <a:lnTo>
                  <a:pt x="1299" y="2143"/>
                </a:lnTo>
                <a:lnTo>
                  <a:pt x="1306" y="2148"/>
                </a:lnTo>
                <a:lnTo>
                  <a:pt x="1314" y="2153"/>
                </a:lnTo>
                <a:lnTo>
                  <a:pt x="1328" y="2167"/>
                </a:lnTo>
                <a:lnTo>
                  <a:pt x="1342" y="2178"/>
                </a:lnTo>
                <a:lnTo>
                  <a:pt x="1334" y="2184"/>
                </a:lnTo>
                <a:lnTo>
                  <a:pt x="1325" y="2187"/>
                </a:lnTo>
                <a:lnTo>
                  <a:pt x="1314" y="2190"/>
                </a:lnTo>
                <a:lnTo>
                  <a:pt x="1301" y="2190"/>
                </a:lnTo>
                <a:close/>
                <a:moveTo>
                  <a:pt x="1451" y="2140"/>
                </a:moveTo>
                <a:lnTo>
                  <a:pt x="1451" y="2140"/>
                </a:lnTo>
                <a:lnTo>
                  <a:pt x="1445" y="2140"/>
                </a:lnTo>
                <a:lnTo>
                  <a:pt x="1440" y="2142"/>
                </a:lnTo>
                <a:lnTo>
                  <a:pt x="1437" y="2140"/>
                </a:lnTo>
                <a:lnTo>
                  <a:pt x="1434" y="2140"/>
                </a:lnTo>
                <a:lnTo>
                  <a:pt x="1434" y="2137"/>
                </a:lnTo>
                <a:lnTo>
                  <a:pt x="1434" y="2134"/>
                </a:lnTo>
                <a:lnTo>
                  <a:pt x="1441" y="2136"/>
                </a:lnTo>
                <a:lnTo>
                  <a:pt x="1447" y="2137"/>
                </a:lnTo>
                <a:lnTo>
                  <a:pt x="1448" y="2137"/>
                </a:lnTo>
                <a:lnTo>
                  <a:pt x="1450" y="2136"/>
                </a:lnTo>
                <a:lnTo>
                  <a:pt x="1451" y="2133"/>
                </a:lnTo>
                <a:lnTo>
                  <a:pt x="1451" y="2129"/>
                </a:lnTo>
                <a:lnTo>
                  <a:pt x="1454" y="2130"/>
                </a:lnTo>
                <a:lnTo>
                  <a:pt x="1456" y="2130"/>
                </a:lnTo>
                <a:lnTo>
                  <a:pt x="1454" y="2133"/>
                </a:lnTo>
                <a:lnTo>
                  <a:pt x="1453" y="2137"/>
                </a:lnTo>
                <a:lnTo>
                  <a:pt x="1451" y="2139"/>
                </a:lnTo>
                <a:lnTo>
                  <a:pt x="1451" y="2140"/>
                </a:lnTo>
                <a:close/>
                <a:moveTo>
                  <a:pt x="1459" y="2101"/>
                </a:moveTo>
                <a:lnTo>
                  <a:pt x="1459" y="2101"/>
                </a:lnTo>
                <a:lnTo>
                  <a:pt x="1445" y="2101"/>
                </a:lnTo>
                <a:lnTo>
                  <a:pt x="1434" y="2101"/>
                </a:lnTo>
                <a:lnTo>
                  <a:pt x="1421" y="2101"/>
                </a:lnTo>
                <a:lnTo>
                  <a:pt x="1416" y="2099"/>
                </a:lnTo>
                <a:lnTo>
                  <a:pt x="1412" y="2098"/>
                </a:lnTo>
                <a:lnTo>
                  <a:pt x="1397" y="2096"/>
                </a:lnTo>
                <a:lnTo>
                  <a:pt x="1383" y="2093"/>
                </a:lnTo>
                <a:lnTo>
                  <a:pt x="1356" y="2086"/>
                </a:lnTo>
                <a:lnTo>
                  <a:pt x="1333" y="2076"/>
                </a:lnTo>
                <a:lnTo>
                  <a:pt x="1311" y="2064"/>
                </a:lnTo>
                <a:lnTo>
                  <a:pt x="1298" y="2057"/>
                </a:lnTo>
                <a:lnTo>
                  <a:pt x="1286" y="2048"/>
                </a:lnTo>
                <a:lnTo>
                  <a:pt x="1277" y="2044"/>
                </a:lnTo>
                <a:lnTo>
                  <a:pt x="1270" y="2038"/>
                </a:lnTo>
                <a:lnTo>
                  <a:pt x="1262" y="2030"/>
                </a:lnTo>
                <a:lnTo>
                  <a:pt x="1257" y="2023"/>
                </a:lnTo>
                <a:lnTo>
                  <a:pt x="1252" y="2014"/>
                </a:lnTo>
                <a:lnTo>
                  <a:pt x="1248" y="2006"/>
                </a:lnTo>
                <a:lnTo>
                  <a:pt x="1245" y="1995"/>
                </a:lnTo>
                <a:lnTo>
                  <a:pt x="1242" y="1984"/>
                </a:lnTo>
                <a:lnTo>
                  <a:pt x="1239" y="1968"/>
                </a:lnTo>
                <a:lnTo>
                  <a:pt x="1238" y="1950"/>
                </a:lnTo>
                <a:lnTo>
                  <a:pt x="1235" y="1931"/>
                </a:lnTo>
                <a:lnTo>
                  <a:pt x="1230" y="1913"/>
                </a:lnTo>
                <a:lnTo>
                  <a:pt x="1226" y="1908"/>
                </a:lnTo>
                <a:lnTo>
                  <a:pt x="1223" y="1899"/>
                </a:lnTo>
                <a:lnTo>
                  <a:pt x="1221" y="1890"/>
                </a:lnTo>
                <a:lnTo>
                  <a:pt x="1221" y="1880"/>
                </a:lnTo>
                <a:lnTo>
                  <a:pt x="1218" y="1874"/>
                </a:lnTo>
                <a:lnTo>
                  <a:pt x="1217" y="1867"/>
                </a:lnTo>
                <a:lnTo>
                  <a:pt x="1218" y="1852"/>
                </a:lnTo>
                <a:lnTo>
                  <a:pt x="1224" y="1852"/>
                </a:lnTo>
                <a:lnTo>
                  <a:pt x="1233" y="1849"/>
                </a:lnTo>
                <a:lnTo>
                  <a:pt x="1243" y="1847"/>
                </a:lnTo>
                <a:lnTo>
                  <a:pt x="1267" y="1849"/>
                </a:lnTo>
                <a:lnTo>
                  <a:pt x="1280" y="1881"/>
                </a:lnTo>
                <a:lnTo>
                  <a:pt x="1287" y="1896"/>
                </a:lnTo>
                <a:lnTo>
                  <a:pt x="1295" y="1912"/>
                </a:lnTo>
                <a:lnTo>
                  <a:pt x="1303" y="1925"/>
                </a:lnTo>
                <a:lnTo>
                  <a:pt x="1314" y="1938"/>
                </a:lnTo>
                <a:lnTo>
                  <a:pt x="1324" y="1951"/>
                </a:lnTo>
                <a:lnTo>
                  <a:pt x="1336" y="1962"/>
                </a:lnTo>
                <a:lnTo>
                  <a:pt x="1352" y="1978"/>
                </a:lnTo>
                <a:lnTo>
                  <a:pt x="1366" y="1995"/>
                </a:lnTo>
                <a:lnTo>
                  <a:pt x="1383" y="2011"/>
                </a:lnTo>
                <a:lnTo>
                  <a:pt x="1400" y="2028"/>
                </a:lnTo>
                <a:lnTo>
                  <a:pt x="1412" y="2038"/>
                </a:lnTo>
                <a:lnTo>
                  <a:pt x="1425" y="2047"/>
                </a:lnTo>
                <a:lnTo>
                  <a:pt x="1451" y="2067"/>
                </a:lnTo>
                <a:lnTo>
                  <a:pt x="1451" y="2080"/>
                </a:lnTo>
                <a:lnTo>
                  <a:pt x="1453" y="2088"/>
                </a:lnTo>
                <a:lnTo>
                  <a:pt x="1456" y="2092"/>
                </a:lnTo>
                <a:lnTo>
                  <a:pt x="1457" y="2092"/>
                </a:lnTo>
                <a:lnTo>
                  <a:pt x="1459" y="2095"/>
                </a:lnTo>
                <a:lnTo>
                  <a:pt x="1459" y="2101"/>
                </a:lnTo>
                <a:close/>
              </a:path>
            </a:pathLst>
          </a:custGeom>
          <a:solidFill>
            <a:srgbClr val="D60093"/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892399" y="2357543"/>
            <a:ext cx="36163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Example students with no institutional agents</a:t>
            </a:r>
          </a:p>
          <a:p>
            <a:pPr algn="ctr"/>
            <a:r>
              <a:rPr lang="en-US" dirty="0" smtClean="0">
                <a:latin typeface="+mj-lt"/>
              </a:rPr>
              <a:t>Probability of persisting: </a:t>
            </a:r>
          </a:p>
          <a:p>
            <a:pPr algn="ctr"/>
            <a:r>
              <a:rPr lang="en-US" sz="2800" dirty="0">
                <a:latin typeface="+mj-lt"/>
              </a:rPr>
              <a:t>5</a:t>
            </a:r>
            <a:r>
              <a:rPr lang="en-US" sz="2800" dirty="0" smtClean="0">
                <a:latin typeface="+mj-lt"/>
              </a:rPr>
              <a:t>5%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8858" y="2364975"/>
            <a:ext cx="33091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Example students with </a:t>
            </a:r>
            <a:r>
              <a:rPr lang="en-US" b="1" dirty="0" smtClean="0"/>
              <a:t>1 institutional agent</a:t>
            </a:r>
            <a:endParaRPr lang="en-US" b="1" dirty="0"/>
          </a:p>
          <a:p>
            <a:pPr algn="ctr"/>
            <a:r>
              <a:rPr lang="en-US" dirty="0"/>
              <a:t>Probability of persisting: </a:t>
            </a:r>
          </a:p>
          <a:p>
            <a:pPr algn="ctr"/>
            <a:r>
              <a:rPr lang="en-US" sz="2800" dirty="0" smtClean="0"/>
              <a:t>63%</a:t>
            </a:r>
            <a:endParaRPr lang="en-US" sz="2800" dirty="0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601333" y="3703123"/>
            <a:ext cx="611589" cy="480076"/>
          </a:xfrm>
          <a:custGeom>
            <a:avLst/>
            <a:gdLst>
              <a:gd name="T0" fmla="*/ 2094627 w 1891"/>
              <a:gd name="T1" fmla="*/ 1636131 h 1484"/>
              <a:gd name="T2" fmla="*/ 1940545 w 1891"/>
              <a:gd name="T3" fmla="*/ 1445156 h 1484"/>
              <a:gd name="T4" fmla="*/ 1767481 w 1891"/>
              <a:gd name="T5" fmla="*/ 1333474 h 1484"/>
              <a:gd name="T6" fmla="*/ 1632380 w 1891"/>
              <a:gd name="T7" fmla="*/ 1280984 h 1484"/>
              <a:gd name="T8" fmla="*/ 1528542 w 1891"/>
              <a:gd name="T9" fmla="*/ 1236312 h 1484"/>
              <a:gd name="T10" fmla="*/ 1445918 w 1891"/>
              <a:gd name="T11" fmla="*/ 1207274 h 1484"/>
              <a:gd name="T12" fmla="*/ 1430286 w 1891"/>
              <a:gd name="T13" fmla="*/ 1167069 h 1484"/>
              <a:gd name="T14" fmla="*/ 1452617 w 1891"/>
              <a:gd name="T15" fmla="*/ 1160368 h 1484"/>
              <a:gd name="T16" fmla="*/ 1491696 w 1891"/>
              <a:gd name="T17" fmla="*/ 1162602 h 1484"/>
              <a:gd name="T18" fmla="*/ 1574320 w 1891"/>
              <a:gd name="T19" fmla="*/ 1145850 h 1484"/>
              <a:gd name="T20" fmla="*/ 1624564 w 1891"/>
              <a:gd name="T21" fmla="*/ 1121280 h 1484"/>
              <a:gd name="T22" fmla="*/ 1653594 w 1891"/>
              <a:gd name="T23" fmla="*/ 1086659 h 1484"/>
              <a:gd name="T24" fmla="*/ 1611166 w 1891"/>
              <a:gd name="T25" fmla="*/ 1062089 h 1484"/>
              <a:gd name="T26" fmla="*/ 1615632 w 1891"/>
              <a:gd name="T27" fmla="*/ 1045337 h 1484"/>
              <a:gd name="T28" fmla="*/ 1618981 w 1891"/>
              <a:gd name="T29" fmla="*/ 1034169 h 1484"/>
              <a:gd name="T30" fmla="*/ 1585485 w 1891"/>
              <a:gd name="T31" fmla="*/ 1011832 h 1484"/>
              <a:gd name="T32" fmla="*/ 1537474 w 1891"/>
              <a:gd name="T33" fmla="*/ 983912 h 1484"/>
              <a:gd name="T34" fmla="*/ 1562038 w 1891"/>
              <a:gd name="T35" fmla="*/ 919137 h 1484"/>
              <a:gd name="T36" fmla="*/ 1565387 w 1891"/>
              <a:gd name="T37" fmla="*/ 897917 h 1484"/>
              <a:gd name="T38" fmla="*/ 1563154 w 1891"/>
              <a:gd name="T39" fmla="*/ 873348 h 1484"/>
              <a:gd name="T40" fmla="*/ 1573203 w 1891"/>
              <a:gd name="T41" fmla="*/ 788470 h 1484"/>
              <a:gd name="T42" fmla="*/ 1592184 w 1891"/>
              <a:gd name="T43" fmla="*/ 681256 h 1484"/>
              <a:gd name="T44" fmla="*/ 1587718 w 1891"/>
              <a:gd name="T45" fmla="*/ 624298 h 1484"/>
              <a:gd name="T46" fmla="*/ 1574320 w 1891"/>
              <a:gd name="T47" fmla="*/ 509267 h 1484"/>
              <a:gd name="T48" fmla="*/ 1487230 w 1891"/>
              <a:gd name="T49" fmla="*/ 317175 h 1484"/>
              <a:gd name="T50" fmla="*/ 1464899 w 1891"/>
              <a:gd name="T51" fmla="*/ 281437 h 1484"/>
              <a:gd name="T52" fmla="*/ 1447034 w 1891"/>
              <a:gd name="T53" fmla="*/ 233414 h 1484"/>
              <a:gd name="T54" fmla="*/ 1433636 w 1891"/>
              <a:gd name="T55" fmla="*/ 204377 h 1484"/>
              <a:gd name="T56" fmla="*/ 1421354 w 1891"/>
              <a:gd name="T57" fmla="*/ 175340 h 1484"/>
              <a:gd name="T58" fmla="*/ 1401256 w 1891"/>
              <a:gd name="T59" fmla="*/ 137368 h 1484"/>
              <a:gd name="T60" fmla="*/ 1348779 w 1891"/>
              <a:gd name="T61" fmla="*/ 74826 h 1484"/>
              <a:gd name="T62" fmla="*/ 1244941 w 1891"/>
              <a:gd name="T63" fmla="*/ 23453 h 1484"/>
              <a:gd name="T64" fmla="*/ 1176832 w 1891"/>
              <a:gd name="T65" fmla="*/ 8935 h 1484"/>
              <a:gd name="T66" fmla="*/ 1144452 w 1891"/>
              <a:gd name="T67" fmla="*/ 12285 h 1484"/>
              <a:gd name="T68" fmla="*/ 1114306 w 1891"/>
              <a:gd name="T69" fmla="*/ 44673 h 1484"/>
              <a:gd name="T70" fmla="*/ 1087509 w 1891"/>
              <a:gd name="T71" fmla="*/ 41322 h 1484"/>
              <a:gd name="T72" fmla="*/ 1074110 w 1891"/>
              <a:gd name="T73" fmla="*/ 29037 h 1484"/>
              <a:gd name="T74" fmla="*/ 1038381 w 1891"/>
              <a:gd name="T75" fmla="*/ 23453 h 1484"/>
              <a:gd name="T76" fmla="*/ 1011584 w 1891"/>
              <a:gd name="T77" fmla="*/ 7818 h 1484"/>
              <a:gd name="T78" fmla="*/ 962457 w 1891"/>
              <a:gd name="T79" fmla="*/ 7818 h 1484"/>
              <a:gd name="T80" fmla="*/ 903280 w 1891"/>
              <a:gd name="T81" fmla="*/ 16752 h 1484"/>
              <a:gd name="T82" fmla="*/ 840754 w 1891"/>
              <a:gd name="T83" fmla="*/ 78177 h 1484"/>
              <a:gd name="T84" fmla="*/ 775995 w 1891"/>
              <a:gd name="T85" fmla="*/ 203260 h 1484"/>
              <a:gd name="T86" fmla="*/ 717934 w 1891"/>
              <a:gd name="T87" fmla="*/ 317175 h 1484"/>
              <a:gd name="T88" fmla="*/ 676623 w 1891"/>
              <a:gd name="T89" fmla="*/ 416571 h 1484"/>
              <a:gd name="T90" fmla="*/ 655408 w 1891"/>
              <a:gd name="T91" fmla="*/ 460127 h 1484"/>
              <a:gd name="T92" fmla="*/ 635311 w 1891"/>
              <a:gd name="T93" fmla="*/ 529369 h 1484"/>
              <a:gd name="T94" fmla="*/ 635311 w 1891"/>
              <a:gd name="T95" fmla="*/ 585210 h 1484"/>
              <a:gd name="T96" fmla="*/ 660991 w 1891"/>
              <a:gd name="T97" fmla="*/ 852128 h 1484"/>
              <a:gd name="T98" fmla="*/ 668807 w 1891"/>
              <a:gd name="T99" fmla="*/ 909086 h 1484"/>
              <a:gd name="T100" fmla="*/ 611863 w 1891"/>
              <a:gd name="T101" fmla="*/ 1077724 h 1484"/>
              <a:gd name="T102" fmla="*/ 549337 w 1891"/>
              <a:gd name="T103" fmla="*/ 1114579 h 1484"/>
              <a:gd name="T104" fmla="*/ 577251 w 1891"/>
              <a:gd name="T105" fmla="*/ 1139149 h 1484"/>
              <a:gd name="T106" fmla="*/ 590649 w 1891"/>
              <a:gd name="T107" fmla="*/ 1154784 h 1484"/>
              <a:gd name="T108" fmla="*/ 585066 w 1891"/>
              <a:gd name="T109" fmla="*/ 1194990 h 1484"/>
              <a:gd name="T110" fmla="*/ 656525 w 1891"/>
              <a:gd name="T111" fmla="*/ 1184938 h 1484"/>
              <a:gd name="T112" fmla="*/ 683322 w 1891"/>
              <a:gd name="T113" fmla="*/ 1188289 h 1484"/>
              <a:gd name="T114" fmla="*/ 434334 w 1891"/>
              <a:gd name="T115" fmla="*/ 1298853 h 1484"/>
              <a:gd name="T116" fmla="*/ 217725 w 1891"/>
              <a:gd name="T117" fmla="*/ 1383731 h 1484"/>
              <a:gd name="T118" fmla="*/ 2111375 w 1891"/>
              <a:gd name="T119" fmla="*/ 1657350 h 1484"/>
              <a:gd name="T120" fmla="*/ 676623 w 1891"/>
              <a:gd name="T121" fmla="*/ 452309 h 14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91" h="1484">
                <a:moveTo>
                  <a:pt x="562" y="480"/>
                </a:moveTo>
                <a:lnTo>
                  <a:pt x="562" y="485"/>
                </a:lnTo>
                <a:lnTo>
                  <a:pt x="563" y="482"/>
                </a:lnTo>
                <a:lnTo>
                  <a:pt x="563" y="480"/>
                </a:lnTo>
                <a:lnTo>
                  <a:pt x="562" y="480"/>
                </a:lnTo>
                <a:close/>
                <a:moveTo>
                  <a:pt x="563" y="487"/>
                </a:moveTo>
                <a:lnTo>
                  <a:pt x="562" y="485"/>
                </a:lnTo>
                <a:lnTo>
                  <a:pt x="562" y="486"/>
                </a:lnTo>
                <a:lnTo>
                  <a:pt x="563" y="487"/>
                </a:lnTo>
                <a:close/>
                <a:moveTo>
                  <a:pt x="1888" y="1481"/>
                </a:moveTo>
                <a:lnTo>
                  <a:pt x="1888" y="1481"/>
                </a:lnTo>
                <a:lnTo>
                  <a:pt x="1881" y="1473"/>
                </a:lnTo>
                <a:lnTo>
                  <a:pt x="1876" y="1465"/>
                </a:lnTo>
                <a:lnTo>
                  <a:pt x="1866" y="1452"/>
                </a:lnTo>
                <a:lnTo>
                  <a:pt x="1848" y="1429"/>
                </a:lnTo>
                <a:lnTo>
                  <a:pt x="1843" y="1423"/>
                </a:lnTo>
                <a:lnTo>
                  <a:pt x="1837" y="1418"/>
                </a:lnTo>
                <a:lnTo>
                  <a:pt x="1833" y="1412"/>
                </a:lnTo>
                <a:lnTo>
                  <a:pt x="1828" y="1406"/>
                </a:lnTo>
                <a:lnTo>
                  <a:pt x="1818" y="1393"/>
                </a:lnTo>
                <a:lnTo>
                  <a:pt x="1813" y="1385"/>
                </a:lnTo>
                <a:lnTo>
                  <a:pt x="1807" y="1378"/>
                </a:lnTo>
                <a:lnTo>
                  <a:pt x="1754" y="1311"/>
                </a:lnTo>
                <a:lnTo>
                  <a:pt x="1738" y="1294"/>
                </a:lnTo>
                <a:lnTo>
                  <a:pt x="1733" y="1286"/>
                </a:lnTo>
                <a:lnTo>
                  <a:pt x="1726" y="1278"/>
                </a:lnTo>
                <a:lnTo>
                  <a:pt x="1714" y="1265"/>
                </a:lnTo>
                <a:lnTo>
                  <a:pt x="1705" y="1258"/>
                </a:lnTo>
                <a:lnTo>
                  <a:pt x="1699" y="1253"/>
                </a:lnTo>
                <a:lnTo>
                  <a:pt x="1627" y="1220"/>
                </a:lnTo>
                <a:lnTo>
                  <a:pt x="1612" y="1209"/>
                </a:lnTo>
                <a:lnTo>
                  <a:pt x="1609" y="1206"/>
                </a:lnTo>
                <a:lnTo>
                  <a:pt x="1602" y="1200"/>
                </a:lnTo>
                <a:lnTo>
                  <a:pt x="1598" y="1199"/>
                </a:lnTo>
                <a:lnTo>
                  <a:pt x="1593" y="1198"/>
                </a:lnTo>
                <a:lnTo>
                  <a:pt x="1587" y="1196"/>
                </a:lnTo>
                <a:lnTo>
                  <a:pt x="1583" y="1194"/>
                </a:lnTo>
                <a:lnTo>
                  <a:pt x="1572" y="1189"/>
                </a:lnTo>
                <a:lnTo>
                  <a:pt x="1567" y="1188"/>
                </a:lnTo>
                <a:lnTo>
                  <a:pt x="1553" y="1181"/>
                </a:lnTo>
                <a:lnTo>
                  <a:pt x="1556" y="1180"/>
                </a:lnTo>
                <a:lnTo>
                  <a:pt x="1550" y="1177"/>
                </a:lnTo>
                <a:lnTo>
                  <a:pt x="1541" y="1174"/>
                </a:lnTo>
                <a:lnTo>
                  <a:pt x="1523" y="1169"/>
                </a:lnTo>
                <a:lnTo>
                  <a:pt x="1516" y="1167"/>
                </a:lnTo>
                <a:lnTo>
                  <a:pt x="1513" y="1167"/>
                </a:lnTo>
                <a:lnTo>
                  <a:pt x="1510" y="1167"/>
                </a:lnTo>
                <a:lnTo>
                  <a:pt x="1487" y="1156"/>
                </a:lnTo>
                <a:lnTo>
                  <a:pt x="1462" y="1147"/>
                </a:lnTo>
                <a:lnTo>
                  <a:pt x="1435" y="1136"/>
                </a:lnTo>
                <a:lnTo>
                  <a:pt x="1414" y="1129"/>
                </a:lnTo>
                <a:lnTo>
                  <a:pt x="1400" y="1125"/>
                </a:lnTo>
                <a:lnTo>
                  <a:pt x="1399" y="1123"/>
                </a:lnTo>
                <a:lnTo>
                  <a:pt x="1398" y="1122"/>
                </a:lnTo>
                <a:lnTo>
                  <a:pt x="1396" y="1119"/>
                </a:lnTo>
                <a:lnTo>
                  <a:pt x="1389" y="1118"/>
                </a:lnTo>
                <a:lnTo>
                  <a:pt x="1376" y="1115"/>
                </a:lnTo>
                <a:lnTo>
                  <a:pt x="1374" y="1114"/>
                </a:lnTo>
                <a:lnTo>
                  <a:pt x="1372" y="1111"/>
                </a:lnTo>
                <a:lnTo>
                  <a:pt x="1369" y="1107"/>
                </a:lnTo>
                <a:lnTo>
                  <a:pt x="1366" y="1108"/>
                </a:lnTo>
                <a:lnTo>
                  <a:pt x="1363" y="1108"/>
                </a:lnTo>
                <a:lnTo>
                  <a:pt x="1348" y="1104"/>
                </a:lnTo>
                <a:lnTo>
                  <a:pt x="1337" y="1100"/>
                </a:lnTo>
                <a:lnTo>
                  <a:pt x="1333" y="1097"/>
                </a:lnTo>
                <a:lnTo>
                  <a:pt x="1326" y="1094"/>
                </a:lnTo>
                <a:lnTo>
                  <a:pt x="1322" y="1094"/>
                </a:lnTo>
                <a:lnTo>
                  <a:pt x="1315" y="1090"/>
                </a:lnTo>
                <a:lnTo>
                  <a:pt x="1307" y="1086"/>
                </a:lnTo>
                <a:lnTo>
                  <a:pt x="1301" y="1083"/>
                </a:lnTo>
                <a:lnTo>
                  <a:pt x="1295" y="1081"/>
                </a:lnTo>
                <a:lnTo>
                  <a:pt x="1289" y="1077"/>
                </a:lnTo>
                <a:lnTo>
                  <a:pt x="1284" y="1074"/>
                </a:lnTo>
                <a:lnTo>
                  <a:pt x="1273" y="1064"/>
                </a:lnTo>
                <a:lnTo>
                  <a:pt x="1271" y="1061"/>
                </a:lnTo>
                <a:lnTo>
                  <a:pt x="1273" y="1059"/>
                </a:lnTo>
                <a:lnTo>
                  <a:pt x="1278" y="1056"/>
                </a:lnTo>
                <a:lnTo>
                  <a:pt x="1282" y="1053"/>
                </a:lnTo>
                <a:lnTo>
                  <a:pt x="1284" y="1049"/>
                </a:lnTo>
                <a:lnTo>
                  <a:pt x="1284" y="1048"/>
                </a:lnTo>
                <a:lnTo>
                  <a:pt x="1282" y="1046"/>
                </a:lnTo>
                <a:lnTo>
                  <a:pt x="1281" y="1045"/>
                </a:lnTo>
                <a:lnTo>
                  <a:pt x="1281" y="1042"/>
                </a:lnTo>
                <a:lnTo>
                  <a:pt x="1281" y="1039"/>
                </a:lnTo>
                <a:lnTo>
                  <a:pt x="1282" y="1037"/>
                </a:lnTo>
                <a:lnTo>
                  <a:pt x="1285" y="1032"/>
                </a:lnTo>
                <a:lnTo>
                  <a:pt x="1286" y="1031"/>
                </a:lnTo>
                <a:lnTo>
                  <a:pt x="1288" y="1031"/>
                </a:lnTo>
                <a:lnTo>
                  <a:pt x="1289" y="1031"/>
                </a:lnTo>
                <a:lnTo>
                  <a:pt x="1290" y="1032"/>
                </a:lnTo>
                <a:lnTo>
                  <a:pt x="1289" y="1032"/>
                </a:lnTo>
                <a:lnTo>
                  <a:pt x="1288" y="1034"/>
                </a:lnTo>
                <a:lnTo>
                  <a:pt x="1289" y="1034"/>
                </a:lnTo>
                <a:lnTo>
                  <a:pt x="1296" y="1037"/>
                </a:lnTo>
                <a:lnTo>
                  <a:pt x="1301" y="1039"/>
                </a:lnTo>
                <a:lnTo>
                  <a:pt x="1304" y="1039"/>
                </a:lnTo>
                <a:lnTo>
                  <a:pt x="1307" y="1041"/>
                </a:lnTo>
                <a:lnTo>
                  <a:pt x="1310" y="1041"/>
                </a:lnTo>
                <a:lnTo>
                  <a:pt x="1312" y="1042"/>
                </a:lnTo>
                <a:lnTo>
                  <a:pt x="1314" y="1042"/>
                </a:lnTo>
                <a:lnTo>
                  <a:pt x="1315" y="1041"/>
                </a:lnTo>
                <a:lnTo>
                  <a:pt x="1318" y="1041"/>
                </a:lnTo>
                <a:lnTo>
                  <a:pt x="1319" y="1041"/>
                </a:lnTo>
                <a:lnTo>
                  <a:pt x="1321" y="1041"/>
                </a:lnTo>
                <a:lnTo>
                  <a:pt x="1322" y="1043"/>
                </a:lnTo>
                <a:lnTo>
                  <a:pt x="1322" y="1042"/>
                </a:lnTo>
                <a:lnTo>
                  <a:pt x="1323" y="1041"/>
                </a:lnTo>
                <a:lnTo>
                  <a:pt x="1329" y="1041"/>
                </a:lnTo>
                <a:lnTo>
                  <a:pt x="1336" y="1041"/>
                </a:lnTo>
                <a:lnTo>
                  <a:pt x="1341" y="1041"/>
                </a:lnTo>
                <a:lnTo>
                  <a:pt x="1345" y="1038"/>
                </a:lnTo>
                <a:lnTo>
                  <a:pt x="1358" y="1035"/>
                </a:lnTo>
                <a:lnTo>
                  <a:pt x="1363" y="1034"/>
                </a:lnTo>
                <a:lnTo>
                  <a:pt x="1366" y="1034"/>
                </a:lnTo>
                <a:lnTo>
                  <a:pt x="1369" y="1031"/>
                </a:lnTo>
                <a:lnTo>
                  <a:pt x="1372" y="1028"/>
                </a:lnTo>
                <a:lnTo>
                  <a:pt x="1376" y="1027"/>
                </a:lnTo>
                <a:lnTo>
                  <a:pt x="1383" y="1027"/>
                </a:lnTo>
                <a:lnTo>
                  <a:pt x="1388" y="1027"/>
                </a:lnTo>
                <a:lnTo>
                  <a:pt x="1394" y="1027"/>
                </a:lnTo>
                <a:lnTo>
                  <a:pt x="1400" y="1027"/>
                </a:lnTo>
                <a:lnTo>
                  <a:pt x="1410" y="1026"/>
                </a:lnTo>
                <a:lnTo>
                  <a:pt x="1425" y="1023"/>
                </a:lnTo>
                <a:lnTo>
                  <a:pt x="1435" y="1020"/>
                </a:lnTo>
                <a:lnTo>
                  <a:pt x="1440" y="1017"/>
                </a:lnTo>
                <a:lnTo>
                  <a:pt x="1439" y="1016"/>
                </a:lnTo>
                <a:lnTo>
                  <a:pt x="1437" y="1013"/>
                </a:lnTo>
                <a:lnTo>
                  <a:pt x="1431" y="1013"/>
                </a:lnTo>
                <a:lnTo>
                  <a:pt x="1444" y="1013"/>
                </a:lnTo>
                <a:lnTo>
                  <a:pt x="1448" y="1010"/>
                </a:lnTo>
                <a:lnTo>
                  <a:pt x="1453" y="1008"/>
                </a:lnTo>
                <a:lnTo>
                  <a:pt x="1455" y="1005"/>
                </a:lnTo>
                <a:lnTo>
                  <a:pt x="1455" y="1004"/>
                </a:lnTo>
                <a:lnTo>
                  <a:pt x="1455" y="1002"/>
                </a:lnTo>
                <a:lnTo>
                  <a:pt x="1458" y="1002"/>
                </a:lnTo>
                <a:lnTo>
                  <a:pt x="1462" y="1001"/>
                </a:lnTo>
                <a:lnTo>
                  <a:pt x="1464" y="998"/>
                </a:lnTo>
                <a:lnTo>
                  <a:pt x="1465" y="997"/>
                </a:lnTo>
                <a:lnTo>
                  <a:pt x="1464" y="994"/>
                </a:lnTo>
                <a:lnTo>
                  <a:pt x="1464" y="993"/>
                </a:lnTo>
                <a:lnTo>
                  <a:pt x="1465" y="990"/>
                </a:lnTo>
                <a:lnTo>
                  <a:pt x="1470" y="988"/>
                </a:lnTo>
                <a:lnTo>
                  <a:pt x="1473" y="988"/>
                </a:lnTo>
                <a:lnTo>
                  <a:pt x="1476" y="986"/>
                </a:lnTo>
                <a:lnTo>
                  <a:pt x="1479" y="982"/>
                </a:lnTo>
                <a:lnTo>
                  <a:pt x="1480" y="976"/>
                </a:lnTo>
                <a:lnTo>
                  <a:pt x="1481" y="973"/>
                </a:lnTo>
                <a:lnTo>
                  <a:pt x="1483" y="972"/>
                </a:lnTo>
                <a:lnTo>
                  <a:pt x="1481" y="969"/>
                </a:lnTo>
                <a:lnTo>
                  <a:pt x="1480" y="966"/>
                </a:lnTo>
                <a:lnTo>
                  <a:pt x="1477" y="965"/>
                </a:lnTo>
                <a:lnTo>
                  <a:pt x="1468" y="965"/>
                </a:lnTo>
                <a:lnTo>
                  <a:pt x="1462" y="965"/>
                </a:lnTo>
                <a:lnTo>
                  <a:pt x="1464" y="961"/>
                </a:lnTo>
                <a:lnTo>
                  <a:pt x="1462" y="960"/>
                </a:lnTo>
                <a:lnTo>
                  <a:pt x="1461" y="958"/>
                </a:lnTo>
                <a:lnTo>
                  <a:pt x="1447" y="957"/>
                </a:lnTo>
                <a:lnTo>
                  <a:pt x="1446" y="954"/>
                </a:lnTo>
                <a:lnTo>
                  <a:pt x="1444" y="953"/>
                </a:lnTo>
                <a:lnTo>
                  <a:pt x="1443" y="951"/>
                </a:lnTo>
                <a:lnTo>
                  <a:pt x="1442" y="951"/>
                </a:lnTo>
                <a:lnTo>
                  <a:pt x="1444" y="950"/>
                </a:lnTo>
                <a:lnTo>
                  <a:pt x="1447" y="951"/>
                </a:lnTo>
                <a:lnTo>
                  <a:pt x="1450" y="951"/>
                </a:lnTo>
                <a:lnTo>
                  <a:pt x="1453" y="951"/>
                </a:lnTo>
                <a:lnTo>
                  <a:pt x="1457" y="947"/>
                </a:lnTo>
                <a:lnTo>
                  <a:pt x="1459" y="943"/>
                </a:lnTo>
                <a:lnTo>
                  <a:pt x="1461" y="940"/>
                </a:lnTo>
                <a:lnTo>
                  <a:pt x="1459" y="937"/>
                </a:lnTo>
                <a:lnTo>
                  <a:pt x="1455" y="936"/>
                </a:lnTo>
                <a:lnTo>
                  <a:pt x="1450" y="936"/>
                </a:lnTo>
                <a:lnTo>
                  <a:pt x="1447" y="936"/>
                </a:lnTo>
                <a:lnTo>
                  <a:pt x="1447" y="935"/>
                </a:lnTo>
                <a:lnTo>
                  <a:pt x="1448" y="933"/>
                </a:lnTo>
                <a:lnTo>
                  <a:pt x="1450" y="932"/>
                </a:lnTo>
                <a:lnTo>
                  <a:pt x="1455" y="933"/>
                </a:lnTo>
                <a:lnTo>
                  <a:pt x="1458" y="935"/>
                </a:lnTo>
                <a:lnTo>
                  <a:pt x="1461" y="933"/>
                </a:lnTo>
                <a:lnTo>
                  <a:pt x="1462" y="932"/>
                </a:lnTo>
                <a:lnTo>
                  <a:pt x="1462" y="931"/>
                </a:lnTo>
                <a:lnTo>
                  <a:pt x="1459" y="931"/>
                </a:lnTo>
                <a:lnTo>
                  <a:pt x="1453" y="929"/>
                </a:lnTo>
                <a:lnTo>
                  <a:pt x="1450" y="928"/>
                </a:lnTo>
                <a:lnTo>
                  <a:pt x="1451" y="926"/>
                </a:lnTo>
                <a:lnTo>
                  <a:pt x="1450" y="926"/>
                </a:lnTo>
                <a:lnTo>
                  <a:pt x="1448" y="925"/>
                </a:lnTo>
                <a:lnTo>
                  <a:pt x="1447" y="924"/>
                </a:lnTo>
                <a:lnTo>
                  <a:pt x="1447" y="922"/>
                </a:lnTo>
                <a:lnTo>
                  <a:pt x="1447" y="920"/>
                </a:lnTo>
                <a:lnTo>
                  <a:pt x="1443" y="917"/>
                </a:lnTo>
                <a:lnTo>
                  <a:pt x="1435" y="915"/>
                </a:lnTo>
                <a:lnTo>
                  <a:pt x="1431" y="914"/>
                </a:lnTo>
                <a:lnTo>
                  <a:pt x="1429" y="913"/>
                </a:lnTo>
                <a:lnTo>
                  <a:pt x="1426" y="910"/>
                </a:lnTo>
                <a:lnTo>
                  <a:pt x="1424" y="909"/>
                </a:lnTo>
                <a:lnTo>
                  <a:pt x="1421" y="907"/>
                </a:lnTo>
                <a:lnTo>
                  <a:pt x="1420" y="906"/>
                </a:lnTo>
                <a:lnTo>
                  <a:pt x="1410" y="906"/>
                </a:lnTo>
                <a:lnTo>
                  <a:pt x="1410" y="904"/>
                </a:lnTo>
                <a:lnTo>
                  <a:pt x="1405" y="902"/>
                </a:lnTo>
                <a:lnTo>
                  <a:pt x="1399" y="900"/>
                </a:lnTo>
                <a:lnTo>
                  <a:pt x="1395" y="899"/>
                </a:lnTo>
                <a:lnTo>
                  <a:pt x="1395" y="896"/>
                </a:lnTo>
                <a:lnTo>
                  <a:pt x="1392" y="893"/>
                </a:lnTo>
                <a:lnTo>
                  <a:pt x="1384" y="888"/>
                </a:lnTo>
                <a:lnTo>
                  <a:pt x="1377" y="884"/>
                </a:lnTo>
                <a:lnTo>
                  <a:pt x="1377" y="881"/>
                </a:lnTo>
                <a:lnTo>
                  <a:pt x="1378" y="878"/>
                </a:lnTo>
                <a:lnTo>
                  <a:pt x="1381" y="876"/>
                </a:lnTo>
                <a:lnTo>
                  <a:pt x="1383" y="873"/>
                </a:lnTo>
                <a:lnTo>
                  <a:pt x="1384" y="870"/>
                </a:lnTo>
                <a:lnTo>
                  <a:pt x="1384" y="860"/>
                </a:lnTo>
                <a:lnTo>
                  <a:pt x="1387" y="858"/>
                </a:lnTo>
                <a:lnTo>
                  <a:pt x="1389" y="854"/>
                </a:lnTo>
                <a:lnTo>
                  <a:pt x="1394" y="849"/>
                </a:lnTo>
                <a:lnTo>
                  <a:pt x="1395" y="847"/>
                </a:lnTo>
                <a:lnTo>
                  <a:pt x="1396" y="834"/>
                </a:lnTo>
                <a:lnTo>
                  <a:pt x="1399" y="830"/>
                </a:lnTo>
                <a:lnTo>
                  <a:pt x="1399" y="823"/>
                </a:lnTo>
                <a:lnTo>
                  <a:pt x="1399" y="818"/>
                </a:lnTo>
                <a:lnTo>
                  <a:pt x="1399" y="816"/>
                </a:lnTo>
                <a:lnTo>
                  <a:pt x="1399" y="815"/>
                </a:lnTo>
                <a:lnTo>
                  <a:pt x="1399" y="814"/>
                </a:lnTo>
                <a:lnTo>
                  <a:pt x="1400" y="812"/>
                </a:lnTo>
                <a:lnTo>
                  <a:pt x="1402" y="811"/>
                </a:lnTo>
                <a:lnTo>
                  <a:pt x="1399" y="809"/>
                </a:lnTo>
                <a:lnTo>
                  <a:pt x="1398" y="808"/>
                </a:lnTo>
                <a:lnTo>
                  <a:pt x="1399" y="807"/>
                </a:lnTo>
                <a:lnTo>
                  <a:pt x="1400" y="805"/>
                </a:lnTo>
                <a:lnTo>
                  <a:pt x="1402" y="804"/>
                </a:lnTo>
                <a:lnTo>
                  <a:pt x="1402" y="803"/>
                </a:lnTo>
                <a:lnTo>
                  <a:pt x="1400" y="801"/>
                </a:lnTo>
                <a:lnTo>
                  <a:pt x="1399" y="800"/>
                </a:lnTo>
                <a:lnTo>
                  <a:pt x="1399" y="796"/>
                </a:lnTo>
                <a:lnTo>
                  <a:pt x="1399" y="792"/>
                </a:lnTo>
                <a:lnTo>
                  <a:pt x="1400" y="790"/>
                </a:lnTo>
                <a:lnTo>
                  <a:pt x="1402" y="787"/>
                </a:lnTo>
                <a:lnTo>
                  <a:pt x="1402" y="785"/>
                </a:lnTo>
                <a:lnTo>
                  <a:pt x="1400" y="782"/>
                </a:lnTo>
                <a:lnTo>
                  <a:pt x="1402" y="781"/>
                </a:lnTo>
                <a:lnTo>
                  <a:pt x="1402" y="775"/>
                </a:lnTo>
                <a:lnTo>
                  <a:pt x="1403" y="771"/>
                </a:lnTo>
                <a:lnTo>
                  <a:pt x="1405" y="765"/>
                </a:lnTo>
                <a:lnTo>
                  <a:pt x="1407" y="759"/>
                </a:lnTo>
                <a:lnTo>
                  <a:pt x="1409" y="752"/>
                </a:lnTo>
                <a:lnTo>
                  <a:pt x="1409" y="732"/>
                </a:lnTo>
                <a:lnTo>
                  <a:pt x="1407" y="717"/>
                </a:lnTo>
                <a:lnTo>
                  <a:pt x="1410" y="714"/>
                </a:lnTo>
                <a:lnTo>
                  <a:pt x="1411" y="713"/>
                </a:lnTo>
                <a:lnTo>
                  <a:pt x="1410" y="710"/>
                </a:lnTo>
                <a:lnTo>
                  <a:pt x="1409" y="709"/>
                </a:lnTo>
                <a:lnTo>
                  <a:pt x="1409" y="706"/>
                </a:lnTo>
                <a:lnTo>
                  <a:pt x="1409" y="698"/>
                </a:lnTo>
                <a:lnTo>
                  <a:pt x="1409" y="686"/>
                </a:lnTo>
                <a:lnTo>
                  <a:pt x="1409" y="673"/>
                </a:lnTo>
                <a:lnTo>
                  <a:pt x="1409" y="664"/>
                </a:lnTo>
                <a:lnTo>
                  <a:pt x="1411" y="648"/>
                </a:lnTo>
                <a:lnTo>
                  <a:pt x="1416" y="633"/>
                </a:lnTo>
                <a:lnTo>
                  <a:pt x="1420" y="622"/>
                </a:lnTo>
                <a:lnTo>
                  <a:pt x="1424" y="621"/>
                </a:lnTo>
                <a:lnTo>
                  <a:pt x="1428" y="619"/>
                </a:lnTo>
                <a:lnTo>
                  <a:pt x="1428" y="618"/>
                </a:lnTo>
                <a:lnTo>
                  <a:pt x="1429" y="615"/>
                </a:lnTo>
                <a:lnTo>
                  <a:pt x="1426" y="610"/>
                </a:lnTo>
                <a:lnTo>
                  <a:pt x="1425" y="607"/>
                </a:lnTo>
                <a:lnTo>
                  <a:pt x="1425" y="606"/>
                </a:lnTo>
                <a:lnTo>
                  <a:pt x="1429" y="600"/>
                </a:lnTo>
                <a:lnTo>
                  <a:pt x="1431" y="597"/>
                </a:lnTo>
                <a:lnTo>
                  <a:pt x="1432" y="595"/>
                </a:lnTo>
                <a:lnTo>
                  <a:pt x="1431" y="589"/>
                </a:lnTo>
                <a:lnTo>
                  <a:pt x="1429" y="586"/>
                </a:lnTo>
                <a:lnTo>
                  <a:pt x="1431" y="582"/>
                </a:lnTo>
                <a:lnTo>
                  <a:pt x="1431" y="580"/>
                </a:lnTo>
                <a:lnTo>
                  <a:pt x="1429" y="578"/>
                </a:lnTo>
                <a:lnTo>
                  <a:pt x="1426" y="573"/>
                </a:lnTo>
                <a:lnTo>
                  <a:pt x="1424" y="567"/>
                </a:lnTo>
                <a:lnTo>
                  <a:pt x="1422" y="564"/>
                </a:lnTo>
                <a:lnTo>
                  <a:pt x="1422" y="559"/>
                </a:lnTo>
                <a:lnTo>
                  <a:pt x="1422" y="555"/>
                </a:lnTo>
                <a:lnTo>
                  <a:pt x="1424" y="549"/>
                </a:lnTo>
                <a:lnTo>
                  <a:pt x="1425" y="541"/>
                </a:lnTo>
                <a:lnTo>
                  <a:pt x="1422" y="529"/>
                </a:lnTo>
                <a:lnTo>
                  <a:pt x="1420" y="519"/>
                </a:lnTo>
                <a:lnTo>
                  <a:pt x="1421" y="515"/>
                </a:lnTo>
                <a:lnTo>
                  <a:pt x="1420" y="511"/>
                </a:lnTo>
                <a:lnTo>
                  <a:pt x="1420" y="505"/>
                </a:lnTo>
                <a:lnTo>
                  <a:pt x="1416" y="489"/>
                </a:lnTo>
                <a:lnTo>
                  <a:pt x="1414" y="479"/>
                </a:lnTo>
                <a:lnTo>
                  <a:pt x="1413" y="472"/>
                </a:lnTo>
                <a:lnTo>
                  <a:pt x="1410" y="465"/>
                </a:lnTo>
                <a:lnTo>
                  <a:pt x="1410" y="456"/>
                </a:lnTo>
                <a:lnTo>
                  <a:pt x="1407" y="443"/>
                </a:lnTo>
                <a:lnTo>
                  <a:pt x="1403" y="438"/>
                </a:lnTo>
                <a:lnTo>
                  <a:pt x="1400" y="434"/>
                </a:lnTo>
                <a:lnTo>
                  <a:pt x="1395" y="418"/>
                </a:lnTo>
                <a:lnTo>
                  <a:pt x="1365" y="357"/>
                </a:lnTo>
                <a:lnTo>
                  <a:pt x="1359" y="346"/>
                </a:lnTo>
                <a:lnTo>
                  <a:pt x="1358" y="340"/>
                </a:lnTo>
                <a:lnTo>
                  <a:pt x="1356" y="332"/>
                </a:lnTo>
                <a:lnTo>
                  <a:pt x="1352" y="319"/>
                </a:lnTo>
                <a:lnTo>
                  <a:pt x="1339" y="300"/>
                </a:lnTo>
                <a:lnTo>
                  <a:pt x="1333" y="289"/>
                </a:lnTo>
                <a:lnTo>
                  <a:pt x="1332" y="284"/>
                </a:lnTo>
                <a:lnTo>
                  <a:pt x="1332" y="279"/>
                </a:lnTo>
                <a:lnTo>
                  <a:pt x="1329" y="277"/>
                </a:lnTo>
                <a:lnTo>
                  <a:pt x="1328" y="278"/>
                </a:lnTo>
                <a:lnTo>
                  <a:pt x="1326" y="278"/>
                </a:lnTo>
                <a:lnTo>
                  <a:pt x="1323" y="274"/>
                </a:lnTo>
                <a:lnTo>
                  <a:pt x="1323" y="273"/>
                </a:lnTo>
                <a:lnTo>
                  <a:pt x="1323" y="268"/>
                </a:lnTo>
                <a:lnTo>
                  <a:pt x="1319" y="263"/>
                </a:lnTo>
                <a:lnTo>
                  <a:pt x="1317" y="257"/>
                </a:lnTo>
                <a:lnTo>
                  <a:pt x="1315" y="256"/>
                </a:lnTo>
                <a:lnTo>
                  <a:pt x="1314" y="253"/>
                </a:lnTo>
                <a:lnTo>
                  <a:pt x="1312" y="252"/>
                </a:lnTo>
                <a:lnTo>
                  <a:pt x="1312" y="249"/>
                </a:lnTo>
                <a:lnTo>
                  <a:pt x="1312" y="245"/>
                </a:lnTo>
                <a:lnTo>
                  <a:pt x="1312" y="241"/>
                </a:lnTo>
                <a:lnTo>
                  <a:pt x="1310" y="237"/>
                </a:lnTo>
                <a:lnTo>
                  <a:pt x="1307" y="234"/>
                </a:lnTo>
                <a:lnTo>
                  <a:pt x="1301" y="231"/>
                </a:lnTo>
                <a:lnTo>
                  <a:pt x="1304" y="230"/>
                </a:lnTo>
                <a:lnTo>
                  <a:pt x="1306" y="227"/>
                </a:lnTo>
                <a:lnTo>
                  <a:pt x="1303" y="224"/>
                </a:lnTo>
                <a:lnTo>
                  <a:pt x="1300" y="220"/>
                </a:lnTo>
                <a:lnTo>
                  <a:pt x="1299" y="219"/>
                </a:lnTo>
                <a:lnTo>
                  <a:pt x="1297" y="213"/>
                </a:lnTo>
                <a:lnTo>
                  <a:pt x="1296" y="209"/>
                </a:lnTo>
                <a:lnTo>
                  <a:pt x="1293" y="205"/>
                </a:lnTo>
                <a:lnTo>
                  <a:pt x="1292" y="202"/>
                </a:lnTo>
                <a:lnTo>
                  <a:pt x="1292" y="201"/>
                </a:lnTo>
                <a:lnTo>
                  <a:pt x="1292" y="198"/>
                </a:lnTo>
                <a:lnTo>
                  <a:pt x="1290" y="197"/>
                </a:lnTo>
                <a:lnTo>
                  <a:pt x="1289" y="197"/>
                </a:lnTo>
                <a:lnTo>
                  <a:pt x="1288" y="194"/>
                </a:lnTo>
                <a:lnTo>
                  <a:pt x="1286" y="190"/>
                </a:lnTo>
                <a:lnTo>
                  <a:pt x="1285" y="184"/>
                </a:lnTo>
                <a:lnTo>
                  <a:pt x="1284" y="184"/>
                </a:lnTo>
                <a:lnTo>
                  <a:pt x="1282" y="184"/>
                </a:lnTo>
                <a:lnTo>
                  <a:pt x="1284" y="183"/>
                </a:lnTo>
                <a:lnTo>
                  <a:pt x="1284" y="182"/>
                </a:lnTo>
                <a:lnTo>
                  <a:pt x="1279" y="179"/>
                </a:lnTo>
                <a:lnTo>
                  <a:pt x="1275" y="176"/>
                </a:lnTo>
                <a:lnTo>
                  <a:pt x="1275" y="172"/>
                </a:lnTo>
                <a:lnTo>
                  <a:pt x="1275" y="171"/>
                </a:lnTo>
                <a:lnTo>
                  <a:pt x="1275" y="169"/>
                </a:lnTo>
                <a:lnTo>
                  <a:pt x="1273" y="165"/>
                </a:lnTo>
                <a:lnTo>
                  <a:pt x="1273" y="164"/>
                </a:lnTo>
                <a:lnTo>
                  <a:pt x="1274" y="164"/>
                </a:lnTo>
                <a:lnTo>
                  <a:pt x="1274" y="161"/>
                </a:lnTo>
                <a:lnTo>
                  <a:pt x="1273" y="157"/>
                </a:lnTo>
                <a:lnTo>
                  <a:pt x="1270" y="154"/>
                </a:lnTo>
                <a:lnTo>
                  <a:pt x="1268" y="153"/>
                </a:lnTo>
                <a:lnTo>
                  <a:pt x="1270" y="153"/>
                </a:lnTo>
                <a:lnTo>
                  <a:pt x="1268" y="150"/>
                </a:lnTo>
                <a:lnTo>
                  <a:pt x="1264" y="147"/>
                </a:lnTo>
                <a:lnTo>
                  <a:pt x="1263" y="145"/>
                </a:lnTo>
                <a:lnTo>
                  <a:pt x="1263" y="140"/>
                </a:lnTo>
                <a:lnTo>
                  <a:pt x="1262" y="138"/>
                </a:lnTo>
                <a:lnTo>
                  <a:pt x="1255" y="131"/>
                </a:lnTo>
                <a:lnTo>
                  <a:pt x="1256" y="129"/>
                </a:lnTo>
                <a:lnTo>
                  <a:pt x="1255" y="123"/>
                </a:lnTo>
                <a:lnTo>
                  <a:pt x="1251" y="118"/>
                </a:lnTo>
                <a:lnTo>
                  <a:pt x="1246" y="114"/>
                </a:lnTo>
                <a:lnTo>
                  <a:pt x="1241" y="109"/>
                </a:lnTo>
                <a:lnTo>
                  <a:pt x="1241" y="105"/>
                </a:lnTo>
                <a:lnTo>
                  <a:pt x="1235" y="96"/>
                </a:lnTo>
                <a:lnTo>
                  <a:pt x="1226" y="85"/>
                </a:lnTo>
                <a:lnTo>
                  <a:pt x="1218" y="77"/>
                </a:lnTo>
                <a:lnTo>
                  <a:pt x="1219" y="77"/>
                </a:lnTo>
                <a:lnTo>
                  <a:pt x="1219" y="76"/>
                </a:lnTo>
                <a:lnTo>
                  <a:pt x="1212" y="72"/>
                </a:lnTo>
                <a:lnTo>
                  <a:pt x="1208" y="67"/>
                </a:lnTo>
                <a:lnTo>
                  <a:pt x="1205" y="66"/>
                </a:lnTo>
                <a:lnTo>
                  <a:pt x="1204" y="63"/>
                </a:lnTo>
                <a:lnTo>
                  <a:pt x="1201" y="58"/>
                </a:lnTo>
                <a:lnTo>
                  <a:pt x="1198" y="56"/>
                </a:lnTo>
                <a:lnTo>
                  <a:pt x="1194" y="54"/>
                </a:lnTo>
                <a:lnTo>
                  <a:pt x="1187" y="51"/>
                </a:lnTo>
                <a:lnTo>
                  <a:pt x="1182" y="47"/>
                </a:lnTo>
                <a:lnTo>
                  <a:pt x="1143" y="26"/>
                </a:lnTo>
                <a:lnTo>
                  <a:pt x="1124" y="21"/>
                </a:lnTo>
                <a:lnTo>
                  <a:pt x="1117" y="21"/>
                </a:lnTo>
                <a:lnTo>
                  <a:pt x="1115" y="21"/>
                </a:lnTo>
                <a:lnTo>
                  <a:pt x="1113" y="18"/>
                </a:lnTo>
                <a:lnTo>
                  <a:pt x="1106" y="17"/>
                </a:lnTo>
                <a:lnTo>
                  <a:pt x="1110" y="12"/>
                </a:lnTo>
                <a:lnTo>
                  <a:pt x="1109" y="14"/>
                </a:lnTo>
                <a:lnTo>
                  <a:pt x="1104" y="14"/>
                </a:lnTo>
                <a:lnTo>
                  <a:pt x="1102" y="12"/>
                </a:lnTo>
                <a:lnTo>
                  <a:pt x="1098" y="10"/>
                </a:lnTo>
                <a:lnTo>
                  <a:pt x="1090" y="7"/>
                </a:lnTo>
                <a:lnTo>
                  <a:pt x="1083" y="6"/>
                </a:lnTo>
                <a:lnTo>
                  <a:pt x="1072" y="6"/>
                </a:lnTo>
                <a:lnTo>
                  <a:pt x="1062" y="7"/>
                </a:lnTo>
                <a:lnTo>
                  <a:pt x="1054" y="8"/>
                </a:lnTo>
                <a:lnTo>
                  <a:pt x="1043" y="14"/>
                </a:lnTo>
                <a:lnTo>
                  <a:pt x="1038" y="15"/>
                </a:lnTo>
                <a:lnTo>
                  <a:pt x="1043" y="11"/>
                </a:lnTo>
                <a:lnTo>
                  <a:pt x="1044" y="8"/>
                </a:lnTo>
                <a:lnTo>
                  <a:pt x="1044" y="7"/>
                </a:lnTo>
                <a:lnTo>
                  <a:pt x="1042" y="6"/>
                </a:lnTo>
                <a:lnTo>
                  <a:pt x="1039" y="7"/>
                </a:lnTo>
                <a:lnTo>
                  <a:pt x="1038" y="8"/>
                </a:lnTo>
                <a:lnTo>
                  <a:pt x="1038" y="10"/>
                </a:lnTo>
                <a:lnTo>
                  <a:pt x="1038" y="11"/>
                </a:lnTo>
                <a:lnTo>
                  <a:pt x="1036" y="11"/>
                </a:lnTo>
                <a:lnTo>
                  <a:pt x="1033" y="12"/>
                </a:lnTo>
                <a:lnTo>
                  <a:pt x="1025" y="11"/>
                </a:lnTo>
                <a:lnTo>
                  <a:pt x="1020" y="10"/>
                </a:lnTo>
                <a:lnTo>
                  <a:pt x="1017" y="10"/>
                </a:lnTo>
                <a:lnTo>
                  <a:pt x="1016" y="10"/>
                </a:lnTo>
                <a:lnTo>
                  <a:pt x="1016" y="12"/>
                </a:lnTo>
                <a:lnTo>
                  <a:pt x="1017" y="12"/>
                </a:lnTo>
                <a:lnTo>
                  <a:pt x="1014" y="17"/>
                </a:lnTo>
                <a:lnTo>
                  <a:pt x="1011" y="19"/>
                </a:lnTo>
                <a:lnTo>
                  <a:pt x="1010" y="21"/>
                </a:lnTo>
                <a:lnTo>
                  <a:pt x="1009" y="21"/>
                </a:lnTo>
                <a:lnTo>
                  <a:pt x="1007" y="22"/>
                </a:lnTo>
                <a:lnTo>
                  <a:pt x="1006" y="23"/>
                </a:lnTo>
                <a:lnTo>
                  <a:pt x="1003" y="29"/>
                </a:lnTo>
                <a:lnTo>
                  <a:pt x="998" y="40"/>
                </a:lnTo>
                <a:lnTo>
                  <a:pt x="996" y="41"/>
                </a:lnTo>
                <a:lnTo>
                  <a:pt x="994" y="40"/>
                </a:lnTo>
                <a:lnTo>
                  <a:pt x="992" y="37"/>
                </a:lnTo>
                <a:lnTo>
                  <a:pt x="991" y="37"/>
                </a:lnTo>
                <a:lnTo>
                  <a:pt x="988" y="37"/>
                </a:lnTo>
                <a:lnTo>
                  <a:pt x="983" y="37"/>
                </a:lnTo>
                <a:lnTo>
                  <a:pt x="980" y="37"/>
                </a:lnTo>
                <a:lnTo>
                  <a:pt x="978" y="34"/>
                </a:lnTo>
                <a:lnTo>
                  <a:pt x="976" y="32"/>
                </a:lnTo>
                <a:lnTo>
                  <a:pt x="974" y="33"/>
                </a:lnTo>
                <a:lnTo>
                  <a:pt x="974" y="34"/>
                </a:lnTo>
                <a:lnTo>
                  <a:pt x="974" y="37"/>
                </a:lnTo>
                <a:lnTo>
                  <a:pt x="974" y="39"/>
                </a:lnTo>
                <a:lnTo>
                  <a:pt x="972" y="36"/>
                </a:lnTo>
                <a:lnTo>
                  <a:pt x="972" y="34"/>
                </a:lnTo>
                <a:lnTo>
                  <a:pt x="970" y="36"/>
                </a:lnTo>
                <a:lnTo>
                  <a:pt x="966" y="33"/>
                </a:lnTo>
                <a:lnTo>
                  <a:pt x="965" y="32"/>
                </a:lnTo>
                <a:lnTo>
                  <a:pt x="962" y="30"/>
                </a:lnTo>
                <a:lnTo>
                  <a:pt x="959" y="30"/>
                </a:lnTo>
                <a:lnTo>
                  <a:pt x="958" y="29"/>
                </a:lnTo>
                <a:lnTo>
                  <a:pt x="959" y="28"/>
                </a:lnTo>
                <a:lnTo>
                  <a:pt x="961" y="28"/>
                </a:lnTo>
                <a:lnTo>
                  <a:pt x="962" y="26"/>
                </a:lnTo>
                <a:lnTo>
                  <a:pt x="959" y="26"/>
                </a:lnTo>
                <a:lnTo>
                  <a:pt x="955" y="28"/>
                </a:lnTo>
                <a:lnTo>
                  <a:pt x="954" y="28"/>
                </a:lnTo>
                <a:lnTo>
                  <a:pt x="951" y="26"/>
                </a:lnTo>
                <a:lnTo>
                  <a:pt x="948" y="25"/>
                </a:lnTo>
                <a:lnTo>
                  <a:pt x="948" y="23"/>
                </a:lnTo>
                <a:lnTo>
                  <a:pt x="951" y="21"/>
                </a:lnTo>
                <a:lnTo>
                  <a:pt x="951" y="19"/>
                </a:lnTo>
                <a:lnTo>
                  <a:pt x="946" y="18"/>
                </a:lnTo>
                <a:lnTo>
                  <a:pt x="943" y="18"/>
                </a:lnTo>
                <a:lnTo>
                  <a:pt x="939" y="19"/>
                </a:lnTo>
                <a:lnTo>
                  <a:pt x="935" y="21"/>
                </a:lnTo>
                <a:lnTo>
                  <a:pt x="930" y="21"/>
                </a:lnTo>
                <a:lnTo>
                  <a:pt x="925" y="21"/>
                </a:lnTo>
                <a:lnTo>
                  <a:pt x="926" y="19"/>
                </a:lnTo>
                <a:lnTo>
                  <a:pt x="928" y="18"/>
                </a:lnTo>
                <a:lnTo>
                  <a:pt x="922" y="14"/>
                </a:lnTo>
                <a:lnTo>
                  <a:pt x="921" y="12"/>
                </a:lnTo>
                <a:lnTo>
                  <a:pt x="919" y="11"/>
                </a:lnTo>
                <a:lnTo>
                  <a:pt x="919" y="10"/>
                </a:lnTo>
                <a:lnTo>
                  <a:pt x="921" y="10"/>
                </a:lnTo>
                <a:lnTo>
                  <a:pt x="919" y="8"/>
                </a:lnTo>
                <a:lnTo>
                  <a:pt x="919" y="7"/>
                </a:lnTo>
                <a:lnTo>
                  <a:pt x="917" y="6"/>
                </a:lnTo>
                <a:lnTo>
                  <a:pt x="910" y="7"/>
                </a:lnTo>
                <a:lnTo>
                  <a:pt x="906" y="7"/>
                </a:lnTo>
                <a:lnTo>
                  <a:pt x="904" y="6"/>
                </a:lnTo>
                <a:lnTo>
                  <a:pt x="902" y="4"/>
                </a:lnTo>
                <a:lnTo>
                  <a:pt x="897" y="4"/>
                </a:lnTo>
                <a:lnTo>
                  <a:pt x="893" y="4"/>
                </a:lnTo>
                <a:lnTo>
                  <a:pt x="889" y="4"/>
                </a:lnTo>
                <a:lnTo>
                  <a:pt x="878" y="1"/>
                </a:lnTo>
                <a:lnTo>
                  <a:pt x="866" y="0"/>
                </a:lnTo>
                <a:lnTo>
                  <a:pt x="864" y="0"/>
                </a:lnTo>
                <a:lnTo>
                  <a:pt x="867" y="0"/>
                </a:lnTo>
                <a:lnTo>
                  <a:pt x="870" y="1"/>
                </a:lnTo>
                <a:lnTo>
                  <a:pt x="870" y="4"/>
                </a:lnTo>
                <a:lnTo>
                  <a:pt x="867" y="6"/>
                </a:lnTo>
                <a:lnTo>
                  <a:pt x="862" y="7"/>
                </a:lnTo>
                <a:lnTo>
                  <a:pt x="855" y="8"/>
                </a:lnTo>
                <a:lnTo>
                  <a:pt x="840" y="8"/>
                </a:lnTo>
                <a:lnTo>
                  <a:pt x="838" y="8"/>
                </a:lnTo>
                <a:lnTo>
                  <a:pt x="837" y="8"/>
                </a:lnTo>
                <a:lnTo>
                  <a:pt x="836" y="8"/>
                </a:lnTo>
                <a:lnTo>
                  <a:pt x="823" y="12"/>
                </a:lnTo>
                <a:lnTo>
                  <a:pt x="809" y="15"/>
                </a:lnTo>
                <a:lnTo>
                  <a:pt x="803" y="18"/>
                </a:lnTo>
                <a:lnTo>
                  <a:pt x="800" y="19"/>
                </a:lnTo>
                <a:lnTo>
                  <a:pt x="798" y="21"/>
                </a:lnTo>
                <a:lnTo>
                  <a:pt x="800" y="21"/>
                </a:lnTo>
                <a:lnTo>
                  <a:pt x="812" y="18"/>
                </a:lnTo>
                <a:lnTo>
                  <a:pt x="809" y="22"/>
                </a:lnTo>
                <a:lnTo>
                  <a:pt x="801" y="29"/>
                </a:lnTo>
                <a:lnTo>
                  <a:pt x="764" y="52"/>
                </a:lnTo>
                <a:lnTo>
                  <a:pt x="760" y="55"/>
                </a:lnTo>
                <a:lnTo>
                  <a:pt x="759" y="58"/>
                </a:lnTo>
                <a:lnTo>
                  <a:pt x="759" y="62"/>
                </a:lnTo>
                <a:lnTo>
                  <a:pt x="753" y="70"/>
                </a:lnTo>
                <a:lnTo>
                  <a:pt x="746" y="78"/>
                </a:lnTo>
                <a:lnTo>
                  <a:pt x="742" y="84"/>
                </a:lnTo>
                <a:lnTo>
                  <a:pt x="739" y="87"/>
                </a:lnTo>
                <a:lnTo>
                  <a:pt x="737" y="87"/>
                </a:lnTo>
                <a:lnTo>
                  <a:pt x="737" y="89"/>
                </a:lnTo>
                <a:lnTo>
                  <a:pt x="732" y="98"/>
                </a:lnTo>
                <a:lnTo>
                  <a:pt x="728" y="105"/>
                </a:lnTo>
                <a:lnTo>
                  <a:pt x="724" y="113"/>
                </a:lnTo>
                <a:lnTo>
                  <a:pt x="715" y="132"/>
                </a:lnTo>
                <a:lnTo>
                  <a:pt x="695" y="182"/>
                </a:lnTo>
                <a:lnTo>
                  <a:pt x="680" y="211"/>
                </a:lnTo>
                <a:lnTo>
                  <a:pt x="676" y="222"/>
                </a:lnTo>
                <a:lnTo>
                  <a:pt x="669" y="240"/>
                </a:lnTo>
                <a:lnTo>
                  <a:pt x="665" y="245"/>
                </a:lnTo>
                <a:lnTo>
                  <a:pt x="661" y="248"/>
                </a:lnTo>
                <a:lnTo>
                  <a:pt x="660" y="252"/>
                </a:lnTo>
                <a:lnTo>
                  <a:pt x="657" y="257"/>
                </a:lnTo>
                <a:lnTo>
                  <a:pt x="653" y="264"/>
                </a:lnTo>
                <a:lnTo>
                  <a:pt x="647" y="273"/>
                </a:lnTo>
                <a:lnTo>
                  <a:pt x="647" y="275"/>
                </a:lnTo>
                <a:lnTo>
                  <a:pt x="647" y="278"/>
                </a:lnTo>
                <a:lnTo>
                  <a:pt x="643" y="284"/>
                </a:lnTo>
                <a:lnTo>
                  <a:pt x="638" y="295"/>
                </a:lnTo>
                <a:lnTo>
                  <a:pt x="636" y="295"/>
                </a:lnTo>
                <a:lnTo>
                  <a:pt x="629" y="310"/>
                </a:lnTo>
                <a:lnTo>
                  <a:pt x="624" y="332"/>
                </a:lnTo>
                <a:lnTo>
                  <a:pt x="620" y="341"/>
                </a:lnTo>
                <a:lnTo>
                  <a:pt x="618" y="347"/>
                </a:lnTo>
                <a:lnTo>
                  <a:pt x="618" y="348"/>
                </a:lnTo>
                <a:lnTo>
                  <a:pt x="616" y="355"/>
                </a:lnTo>
                <a:lnTo>
                  <a:pt x="607" y="372"/>
                </a:lnTo>
                <a:lnTo>
                  <a:pt x="607" y="373"/>
                </a:lnTo>
                <a:lnTo>
                  <a:pt x="606" y="373"/>
                </a:lnTo>
                <a:lnTo>
                  <a:pt x="605" y="374"/>
                </a:lnTo>
                <a:lnTo>
                  <a:pt x="603" y="379"/>
                </a:lnTo>
                <a:lnTo>
                  <a:pt x="601" y="387"/>
                </a:lnTo>
                <a:lnTo>
                  <a:pt x="602" y="388"/>
                </a:lnTo>
                <a:lnTo>
                  <a:pt x="599" y="401"/>
                </a:lnTo>
                <a:lnTo>
                  <a:pt x="596" y="405"/>
                </a:lnTo>
                <a:lnTo>
                  <a:pt x="592" y="410"/>
                </a:lnTo>
                <a:lnTo>
                  <a:pt x="587" y="414"/>
                </a:lnTo>
                <a:lnTo>
                  <a:pt x="587" y="412"/>
                </a:lnTo>
                <a:lnTo>
                  <a:pt x="587" y="410"/>
                </a:lnTo>
                <a:lnTo>
                  <a:pt x="587" y="412"/>
                </a:lnTo>
                <a:lnTo>
                  <a:pt x="581" y="423"/>
                </a:lnTo>
                <a:lnTo>
                  <a:pt x="579" y="435"/>
                </a:lnTo>
                <a:lnTo>
                  <a:pt x="577" y="442"/>
                </a:lnTo>
                <a:lnTo>
                  <a:pt x="577" y="443"/>
                </a:lnTo>
                <a:lnTo>
                  <a:pt x="577" y="445"/>
                </a:lnTo>
                <a:lnTo>
                  <a:pt x="579" y="446"/>
                </a:lnTo>
                <a:lnTo>
                  <a:pt x="577" y="447"/>
                </a:lnTo>
                <a:lnTo>
                  <a:pt x="576" y="450"/>
                </a:lnTo>
                <a:lnTo>
                  <a:pt x="570" y="465"/>
                </a:lnTo>
                <a:lnTo>
                  <a:pt x="569" y="474"/>
                </a:lnTo>
                <a:lnTo>
                  <a:pt x="568" y="476"/>
                </a:lnTo>
                <a:lnTo>
                  <a:pt x="568" y="479"/>
                </a:lnTo>
                <a:lnTo>
                  <a:pt x="568" y="482"/>
                </a:lnTo>
                <a:lnTo>
                  <a:pt x="569" y="486"/>
                </a:lnTo>
                <a:lnTo>
                  <a:pt x="568" y="496"/>
                </a:lnTo>
                <a:lnTo>
                  <a:pt x="568" y="501"/>
                </a:lnTo>
                <a:lnTo>
                  <a:pt x="568" y="508"/>
                </a:lnTo>
                <a:lnTo>
                  <a:pt x="569" y="516"/>
                </a:lnTo>
                <a:lnTo>
                  <a:pt x="569" y="518"/>
                </a:lnTo>
                <a:lnTo>
                  <a:pt x="569" y="523"/>
                </a:lnTo>
                <a:lnTo>
                  <a:pt x="569" y="524"/>
                </a:lnTo>
                <a:lnTo>
                  <a:pt x="569" y="526"/>
                </a:lnTo>
                <a:lnTo>
                  <a:pt x="569" y="534"/>
                </a:lnTo>
                <a:lnTo>
                  <a:pt x="569" y="545"/>
                </a:lnTo>
                <a:lnTo>
                  <a:pt x="569" y="555"/>
                </a:lnTo>
                <a:lnTo>
                  <a:pt x="569" y="569"/>
                </a:lnTo>
                <a:lnTo>
                  <a:pt x="568" y="613"/>
                </a:lnTo>
                <a:lnTo>
                  <a:pt x="569" y="630"/>
                </a:lnTo>
                <a:lnTo>
                  <a:pt x="570" y="650"/>
                </a:lnTo>
                <a:lnTo>
                  <a:pt x="576" y="688"/>
                </a:lnTo>
                <a:lnTo>
                  <a:pt x="583" y="731"/>
                </a:lnTo>
                <a:lnTo>
                  <a:pt x="588" y="746"/>
                </a:lnTo>
                <a:lnTo>
                  <a:pt x="592" y="763"/>
                </a:lnTo>
                <a:lnTo>
                  <a:pt x="592" y="768"/>
                </a:lnTo>
                <a:lnTo>
                  <a:pt x="592" y="774"/>
                </a:lnTo>
                <a:lnTo>
                  <a:pt x="594" y="779"/>
                </a:lnTo>
                <a:lnTo>
                  <a:pt x="599" y="794"/>
                </a:lnTo>
                <a:lnTo>
                  <a:pt x="601" y="796"/>
                </a:lnTo>
                <a:lnTo>
                  <a:pt x="601" y="797"/>
                </a:lnTo>
                <a:lnTo>
                  <a:pt x="599" y="800"/>
                </a:lnTo>
                <a:lnTo>
                  <a:pt x="601" y="804"/>
                </a:lnTo>
                <a:lnTo>
                  <a:pt x="601" y="805"/>
                </a:lnTo>
                <a:lnTo>
                  <a:pt x="599" y="807"/>
                </a:lnTo>
                <a:lnTo>
                  <a:pt x="598" y="809"/>
                </a:lnTo>
                <a:lnTo>
                  <a:pt x="599" y="814"/>
                </a:lnTo>
                <a:lnTo>
                  <a:pt x="598" y="826"/>
                </a:lnTo>
                <a:lnTo>
                  <a:pt x="595" y="841"/>
                </a:lnTo>
                <a:lnTo>
                  <a:pt x="592" y="863"/>
                </a:lnTo>
                <a:lnTo>
                  <a:pt x="590" y="874"/>
                </a:lnTo>
                <a:lnTo>
                  <a:pt x="587" y="887"/>
                </a:lnTo>
                <a:lnTo>
                  <a:pt x="581" y="902"/>
                </a:lnTo>
                <a:lnTo>
                  <a:pt x="579" y="911"/>
                </a:lnTo>
                <a:lnTo>
                  <a:pt x="576" y="921"/>
                </a:lnTo>
                <a:lnTo>
                  <a:pt x="572" y="931"/>
                </a:lnTo>
                <a:lnTo>
                  <a:pt x="565" y="940"/>
                </a:lnTo>
                <a:lnTo>
                  <a:pt x="548" y="965"/>
                </a:lnTo>
                <a:lnTo>
                  <a:pt x="547" y="971"/>
                </a:lnTo>
                <a:lnTo>
                  <a:pt x="539" y="975"/>
                </a:lnTo>
                <a:lnTo>
                  <a:pt x="535" y="980"/>
                </a:lnTo>
                <a:lnTo>
                  <a:pt x="530" y="983"/>
                </a:lnTo>
                <a:lnTo>
                  <a:pt x="525" y="986"/>
                </a:lnTo>
                <a:lnTo>
                  <a:pt x="517" y="987"/>
                </a:lnTo>
                <a:lnTo>
                  <a:pt x="511" y="987"/>
                </a:lnTo>
                <a:lnTo>
                  <a:pt x="506" y="990"/>
                </a:lnTo>
                <a:lnTo>
                  <a:pt x="499" y="993"/>
                </a:lnTo>
                <a:lnTo>
                  <a:pt x="492" y="995"/>
                </a:lnTo>
                <a:lnTo>
                  <a:pt x="485" y="997"/>
                </a:lnTo>
                <a:lnTo>
                  <a:pt x="492" y="998"/>
                </a:lnTo>
                <a:lnTo>
                  <a:pt x="496" y="999"/>
                </a:lnTo>
                <a:lnTo>
                  <a:pt x="496" y="1001"/>
                </a:lnTo>
                <a:lnTo>
                  <a:pt x="495" y="1002"/>
                </a:lnTo>
                <a:lnTo>
                  <a:pt x="496" y="1002"/>
                </a:lnTo>
                <a:lnTo>
                  <a:pt x="497" y="1002"/>
                </a:lnTo>
                <a:lnTo>
                  <a:pt x="500" y="1004"/>
                </a:lnTo>
                <a:lnTo>
                  <a:pt x="503" y="1005"/>
                </a:lnTo>
                <a:lnTo>
                  <a:pt x="506" y="1008"/>
                </a:lnTo>
                <a:lnTo>
                  <a:pt x="506" y="1009"/>
                </a:lnTo>
                <a:lnTo>
                  <a:pt x="506" y="1012"/>
                </a:lnTo>
                <a:lnTo>
                  <a:pt x="506" y="1015"/>
                </a:lnTo>
                <a:lnTo>
                  <a:pt x="508" y="1017"/>
                </a:lnTo>
                <a:lnTo>
                  <a:pt x="513" y="1020"/>
                </a:lnTo>
                <a:lnTo>
                  <a:pt x="517" y="1020"/>
                </a:lnTo>
                <a:lnTo>
                  <a:pt x="518" y="1021"/>
                </a:lnTo>
                <a:lnTo>
                  <a:pt x="521" y="1026"/>
                </a:lnTo>
                <a:lnTo>
                  <a:pt x="522" y="1027"/>
                </a:lnTo>
                <a:lnTo>
                  <a:pt x="522" y="1028"/>
                </a:lnTo>
                <a:lnTo>
                  <a:pt x="524" y="1030"/>
                </a:lnTo>
                <a:lnTo>
                  <a:pt x="525" y="1031"/>
                </a:lnTo>
                <a:lnTo>
                  <a:pt x="528" y="1032"/>
                </a:lnTo>
                <a:lnTo>
                  <a:pt x="529" y="1034"/>
                </a:lnTo>
                <a:lnTo>
                  <a:pt x="530" y="1041"/>
                </a:lnTo>
                <a:lnTo>
                  <a:pt x="535" y="1048"/>
                </a:lnTo>
                <a:lnTo>
                  <a:pt x="536" y="1050"/>
                </a:lnTo>
                <a:lnTo>
                  <a:pt x="536" y="1053"/>
                </a:lnTo>
                <a:lnTo>
                  <a:pt x="529" y="1054"/>
                </a:lnTo>
                <a:lnTo>
                  <a:pt x="524" y="1056"/>
                </a:lnTo>
                <a:lnTo>
                  <a:pt x="521" y="1060"/>
                </a:lnTo>
                <a:lnTo>
                  <a:pt x="521" y="1064"/>
                </a:lnTo>
                <a:lnTo>
                  <a:pt x="524" y="1066"/>
                </a:lnTo>
                <a:lnTo>
                  <a:pt x="526" y="1067"/>
                </a:lnTo>
                <a:lnTo>
                  <a:pt x="525" y="1067"/>
                </a:lnTo>
                <a:lnTo>
                  <a:pt x="524" y="1070"/>
                </a:lnTo>
                <a:lnTo>
                  <a:pt x="525" y="1071"/>
                </a:lnTo>
                <a:lnTo>
                  <a:pt x="526" y="1072"/>
                </a:lnTo>
                <a:lnTo>
                  <a:pt x="528" y="1074"/>
                </a:lnTo>
                <a:lnTo>
                  <a:pt x="530" y="1074"/>
                </a:lnTo>
                <a:lnTo>
                  <a:pt x="547" y="1075"/>
                </a:lnTo>
                <a:lnTo>
                  <a:pt x="559" y="1072"/>
                </a:lnTo>
                <a:lnTo>
                  <a:pt x="573" y="1067"/>
                </a:lnTo>
                <a:lnTo>
                  <a:pt x="588" y="1061"/>
                </a:lnTo>
                <a:lnTo>
                  <a:pt x="588" y="1060"/>
                </a:lnTo>
                <a:lnTo>
                  <a:pt x="588" y="1061"/>
                </a:lnTo>
                <a:lnTo>
                  <a:pt x="588" y="1060"/>
                </a:lnTo>
                <a:lnTo>
                  <a:pt x="590" y="1060"/>
                </a:lnTo>
                <a:lnTo>
                  <a:pt x="594" y="1064"/>
                </a:lnTo>
                <a:lnTo>
                  <a:pt x="596" y="1064"/>
                </a:lnTo>
                <a:lnTo>
                  <a:pt x="602" y="1064"/>
                </a:lnTo>
                <a:lnTo>
                  <a:pt x="609" y="1064"/>
                </a:lnTo>
                <a:lnTo>
                  <a:pt x="612" y="1064"/>
                </a:lnTo>
                <a:lnTo>
                  <a:pt x="612" y="1066"/>
                </a:lnTo>
                <a:lnTo>
                  <a:pt x="610" y="1068"/>
                </a:lnTo>
                <a:lnTo>
                  <a:pt x="609" y="1071"/>
                </a:lnTo>
                <a:lnTo>
                  <a:pt x="605" y="1075"/>
                </a:lnTo>
                <a:lnTo>
                  <a:pt x="563" y="1107"/>
                </a:lnTo>
                <a:lnTo>
                  <a:pt x="548" y="1112"/>
                </a:lnTo>
                <a:lnTo>
                  <a:pt x="532" y="1116"/>
                </a:lnTo>
                <a:lnTo>
                  <a:pt x="478" y="1132"/>
                </a:lnTo>
                <a:lnTo>
                  <a:pt x="432" y="1145"/>
                </a:lnTo>
                <a:lnTo>
                  <a:pt x="394" y="1158"/>
                </a:lnTo>
                <a:lnTo>
                  <a:pt x="393" y="1158"/>
                </a:lnTo>
                <a:lnTo>
                  <a:pt x="390" y="1160"/>
                </a:lnTo>
                <a:lnTo>
                  <a:pt x="389" y="1163"/>
                </a:lnTo>
                <a:lnTo>
                  <a:pt x="381" y="1165"/>
                </a:lnTo>
                <a:lnTo>
                  <a:pt x="367" y="1167"/>
                </a:lnTo>
                <a:lnTo>
                  <a:pt x="348" y="1181"/>
                </a:lnTo>
                <a:lnTo>
                  <a:pt x="333" y="1185"/>
                </a:lnTo>
                <a:lnTo>
                  <a:pt x="317" y="1191"/>
                </a:lnTo>
                <a:lnTo>
                  <a:pt x="294" y="1194"/>
                </a:lnTo>
                <a:lnTo>
                  <a:pt x="268" y="1203"/>
                </a:lnTo>
                <a:lnTo>
                  <a:pt x="265" y="1205"/>
                </a:lnTo>
                <a:lnTo>
                  <a:pt x="256" y="1207"/>
                </a:lnTo>
                <a:lnTo>
                  <a:pt x="246" y="1213"/>
                </a:lnTo>
                <a:lnTo>
                  <a:pt x="227" y="1224"/>
                </a:lnTo>
                <a:lnTo>
                  <a:pt x="210" y="1232"/>
                </a:lnTo>
                <a:lnTo>
                  <a:pt x="195" y="1239"/>
                </a:lnTo>
                <a:lnTo>
                  <a:pt x="179" y="1244"/>
                </a:lnTo>
                <a:lnTo>
                  <a:pt x="161" y="1251"/>
                </a:lnTo>
                <a:lnTo>
                  <a:pt x="155" y="1257"/>
                </a:lnTo>
                <a:lnTo>
                  <a:pt x="147" y="1266"/>
                </a:lnTo>
                <a:lnTo>
                  <a:pt x="74" y="1355"/>
                </a:lnTo>
                <a:lnTo>
                  <a:pt x="49" y="1377"/>
                </a:lnTo>
                <a:lnTo>
                  <a:pt x="40" y="1390"/>
                </a:lnTo>
                <a:lnTo>
                  <a:pt x="36" y="1396"/>
                </a:lnTo>
                <a:lnTo>
                  <a:pt x="32" y="1401"/>
                </a:lnTo>
                <a:lnTo>
                  <a:pt x="29" y="1408"/>
                </a:lnTo>
                <a:lnTo>
                  <a:pt x="27" y="1415"/>
                </a:lnTo>
                <a:lnTo>
                  <a:pt x="0" y="1484"/>
                </a:lnTo>
                <a:lnTo>
                  <a:pt x="1891" y="1484"/>
                </a:lnTo>
                <a:lnTo>
                  <a:pt x="1888" y="1481"/>
                </a:lnTo>
                <a:close/>
                <a:moveTo>
                  <a:pt x="566" y="1068"/>
                </a:moveTo>
                <a:lnTo>
                  <a:pt x="566" y="1068"/>
                </a:lnTo>
                <a:lnTo>
                  <a:pt x="577" y="1066"/>
                </a:lnTo>
                <a:lnTo>
                  <a:pt x="588" y="1061"/>
                </a:lnTo>
                <a:lnTo>
                  <a:pt x="577" y="1066"/>
                </a:lnTo>
                <a:lnTo>
                  <a:pt x="566" y="1068"/>
                </a:lnTo>
                <a:close/>
                <a:moveTo>
                  <a:pt x="606" y="405"/>
                </a:moveTo>
                <a:lnTo>
                  <a:pt x="606" y="405"/>
                </a:lnTo>
                <a:close/>
                <a:moveTo>
                  <a:pt x="1264" y="1064"/>
                </a:moveTo>
                <a:lnTo>
                  <a:pt x="1264" y="1064"/>
                </a:lnTo>
                <a:close/>
                <a:moveTo>
                  <a:pt x="737" y="87"/>
                </a:moveTo>
                <a:lnTo>
                  <a:pt x="737" y="87"/>
                </a:lnTo>
                <a:close/>
              </a:path>
            </a:pathLst>
          </a:custGeom>
          <a:solidFill>
            <a:srgbClr val="D60093"/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8212922" y="3744510"/>
            <a:ext cx="471797" cy="428113"/>
          </a:xfrm>
          <a:custGeom>
            <a:avLst/>
            <a:gdLst>
              <a:gd name="T0" fmla="*/ 1614252 w 1458"/>
              <a:gd name="T1" fmla="*/ 1419872 h 1323"/>
              <a:gd name="T2" fmla="*/ 1606432 w 1458"/>
              <a:gd name="T3" fmla="*/ 1381890 h 1323"/>
              <a:gd name="T4" fmla="*/ 1582973 w 1458"/>
              <a:gd name="T5" fmla="*/ 1332736 h 1323"/>
              <a:gd name="T6" fmla="*/ 1541639 w 1458"/>
              <a:gd name="T7" fmla="*/ 1283582 h 1323"/>
              <a:gd name="T8" fmla="*/ 1491368 w 1458"/>
              <a:gd name="T9" fmla="*/ 1246717 h 1323"/>
              <a:gd name="T10" fmla="*/ 1460088 w 1458"/>
              <a:gd name="T11" fmla="*/ 1235546 h 1323"/>
              <a:gd name="T12" fmla="*/ 1388592 w 1458"/>
              <a:gd name="T13" fmla="*/ 1196446 h 1323"/>
              <a:gd name="T14" fmla="*/ 1272411 w 1458"/>
              <a:gd name="T15" fmla="*/ 1140590 h 1323"/>
              <a:gd name="T16" fmla="*/ 1190860 w 1458"/>
              <a:gd name="T17" fmla="*/ 1101490 h 1323"/>
              <a:gd name="T18" fmla="*/ 1120481 w 1458"/>
              <a:gd name="T19" fmla="*/ 1036697 h 1323"/>
              <a:gd name="T20" fmla="*/ 1104841 w 1458"/>
              <a:gd name="T21" fmla="*/ 946209 h 1323"/>
              <a:gd name="T22" fmla="*/ 1136121 w 1458"/>
              <a:gd name="T23" fmla="*/ 870244 h 1323"/>
              <a:gd name="T24" fmla="*/ 1178572 w 1458"/>
              <a:gd name="T25" fmla="*/ 792045 h 1323"/>
              <a:gd name="T26" fmla="*/ 1254537 w 1458"/>
              <a:gd name="T27" fmla="*/ 641233 h 1323"/>
              <a:gd name="T28" fmla="*/ 1264591 w 1458"/>
              <a:gd name="T29" fmla="*/ 568619 h 1323"/>
              <a:gd name="T30" fmla="*/ 1246717 w 1458"/>
              <a:gd name="T31" fmla="*/ 465843 h 1323"/>
              <a:gd name="T32" fmla="*/ 1253419 w 1458"/>
              <a:gd name="T33" fmla="*/ 318382 h 1323"/>
              <a:gd name="T34" fmla="*/ 1241131 w 1458"/>
              <a:gd name="T35" fmla="*/ 250237 h 1323"/>
              <a:gd name="T36" fmla="*/ 1206500 w 1458"/>
              <a:gd name="T37" fmla="*/ 161984 h 1323"/>
              <a:gd name="T38" fmla="*/ 1164049 w 1458"/>
              <a:gd name="T39" fmla="*/ 129587 h 1323"/>
              <a:gd name="T40" fmla="*/ 1130535 w 1458"/>
              <a:gd name="T41" fmla="*/ 100542 h 1323"/>
              <a:gd name="T42" fmla="*/ 1100373 w 1458"/>
              <a:gd name="T43" fmla="*/ 79316 h 1323"/>
              <a:gd name="T44" fmla="*/ 1074679 w 1458"/>
              <a:gd name="T45" fmla="*/ 54739 h 1323"/>
              <a:gd name="T46" fmla="*/ 1028876 w 1458"/>
              <a:gd name="T47" fmla="*/ 14523 h 1323"/>
              <a:gd name="T48" fmla="*/ 984191 w 1458"/>
              <a:gd name="T49" fmla="*/ 12288 h 1323"/>
              <a:gd name="T50" fmla="*/ 957380 w 1458"/>
              <a:gd name="T51" fmla="*/ 3351 h 1323"/>
              <a:gd name="T52" fmla="*/ 919398 w 1458"/>
              <a:gd name="T53" fmla="*/ 3351 h 1323"/>
              <a:gd name="T54" fmla="*/ 881415 w 1458"/>
              <a:gd name="T55" fmla="*/ 5586 h 1323"/>
              <a:gd name="T56" fmla="*/ 818856 w 1458"/>
              <a:gd name="T57" fmla="*/ 11171 h 1323"/>
              <a:gd name="T58" fmla="*/ 783108 w 1458"/>
              <a:gd name="T59" fmla="*/ 10054 h 1323"/>
              <a:gd name="T60" fmla="*/ 719431 w 1458"/>
              <a:gd name="T61" fmla="*/ 33514 h 1323"/>
              <a:gd name="T62" fmla="*/ 699323 w 1458"/>
              <a:gd name="T63" fmla="*/ 42451 h 1323"/>
              <a:gd name="T64" fmla="*/ 666926 w 1458"/>
              <a:gd name="T65" fmla="*/ 58091 h 1323"/>
              <a:gd name="T66" fmla="*/ 636764 w 1458"/>
              <a:gd name="T67" fmla="*/ 87136 h 1323"/>
              <a:gd name="T68" fmla="*/ 595430 w 1458"/>
              <a:gd name="T69" fmla="*/ 113947 h 1323"/>
              <a:gd name="T70" fmla="*/ 559682 w 1458"/>
              <a:gd name="T71" fmla="*/ 166452 h 1323"/>
              <a:gd name="T72" fmla="*/ 539574 w 1458"/>
              <a:gd name="T73" fmla="*/ 173155 h 1323"/>
              <a:gd name="T74" fmla="*/ 503825 w 1458"/>
              <a:gd name="T75" fmla="*/ 204435 h 1323"/>
              <a:gd name="T76" fmla="*/ 485951 w 1458"/>
              <a:gd name="T77" fmla="*/ 271463 h 1323"/>
              <a:gd name="T78" fmla="*/ 477014 w 1458"/>
              <a:gd name="T79" fmla="*/ 294922 h 1323"/>
              <a:gd name="T80" fmla="*/ 479249 w 1458"/>
              <a:gd name="T81" fmla="*/ 329553 h 1323"/>
              <a:gd name="T82" fmla="*/ 491537 w 1458"/>
              <a:gd name="T83" fmla="*/ 403284 h 1323"/>
              <a:gd name="T84" fmla="*/ 507177 w 1458"/>
              <a:gd name="T85" fmla="*/ 469195 h 1323"/>
              <a:gd name="T86" fmla="*/ 504943 w 1458"/>
              <a:gd name="T87" fmla="*/ 568619 h 1323"/>
              <a:gd name="T88" fmla="*/ 510528 w 1458"/>
              <a:gd name="T89" fmla="*/ 687035 h 1323"/>
              <a:gd name="T90" fmla="*/ 540691 w 1458"/>
              <a:gd name="T91" fmla="*/ 757414 h 1323"/>
              <a:gd name="T92" fmla="*/ 595430 w 1458"/>
              <a:gd name="T93" fmla="*/ 822208 h 1323"/>
              <a:gd name="T94" fmla="*/ 615538 w 1458"/>
              <a:gd name="T95" fmla="*/ 888118 h 1323"/>
              <a:gd name="T96" fmla="*/ 645701 w 1458"/>
              <a:gd name="T97" fmla="*/ 965200 h 1323"/>
              <a:gd name="T98" fmla="*/ 613304 w 1458"/>
              <a:gd name="T99" fmla="*/ 1024408 h 1323"/>
              <a:gd name="T100" fmla="*/ 556331 w 1458"/>
              <a:gd name="T101" fmla="*/ 1062391 h 1323"/>
              <a:gd name="T102" fmla="*/ 517231 w 1458"/>
              <a:gd name="T103" fmla="*/ 1078030 h 1323"/>
              <a:gd name="T104" fmla="*/ 474780 w 1458"/>
              <a:gd name="T105" fmla="*/ 1088085 h 1323"/>
              <a:gd name="T106" fmla="*/ 398815 w 1458"/>
              <a:gd name="T107" fmla="*/ 1127184 h 1323"/>
              <a:gd name="T108" fmla="*/ 356364 w 1458"/>
              <a:gd name="T109" fmla="*/ 1148410 h 1323"/>
              <a:gd name="T110" fmla="*/ 303859 w 1458"/>
              <a:gd name="T111" fmla="*/ 1174104 h 1323"/>
              <a:gd name="T112" fmla="*/ 217840 w 1458"/>
              <a:gd name="T113" fmla="*/ 1209852 h 1323"/>
              <a:gd name="T114" fmla="*/ 140758 w 1458"/>
              <a:gd name="T115" fmla="*/ 1257888 h 1323"/>
              <a:gd name="T116" fmla="*/ 90488 w 1458"/>
              <a:gd name="T117" fmla="*/ 1323799 h 1323"/>
              <a:gd name="T118" fmla="*/ 40217 w 1458"/>
              <a:gd name="T119" fmla="*/ 1387475 h 1323"/>
              <a:gd name="T120" fmla="*/ 1626541 w 1458"/>
              <a:gd name="T121" fmla="*/ 1470143 h 1323"/>
              <a:gd name="T122" fmla="*/ 614421 w 1458"/>
              <a:gd name="T123" fmla="*/ 879181 h 1323"/>
              <a:gd name="T124" fmla="*/ 645701 w 1458"/>
              <a:gd name="T125" fmla="*/ 946209 h 132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458" h="1323">
                <a:moveTo>
                  <a:pt x="1456" y="1316"/>
                </a:moveTo>
                <a:lnTo>
                  <a:pt x="1456" y="1316"/>
                </a:lnTo>
                <a:lnTo>
                  <a:pt x="1454" y="1313"/>
                </a:lnTo>
                <a:lnTo>
                  <a:pt x="1452" y="1306"/>
                </a:lnTo>
                <a:lnTo>
                  <a:pt x="1452" y="1302"/>
                </a:lnTo>
                <a:lnTo>
                  <a:pt x="1452" y="1294"/>
                </a:lnTo>
                <a:lnTo>
                  <a:pt x="1452" y="1291"/>
                </a:lnTo>
                <a:lnTo>
                  <a:pt x="1451" y="1286"/>
                </a:lnTo>
                <a:lnTo>
                  <a:pt x="1451" y="1283"/>
                </a:lnTo>
                <a:lnTo>
                  <a:pt x="1450" y="1278"/>
                </a:lnTo>
                <a:lnTo>
                  <a:pt x="1449" y="1275"/>
                </a:lnTo>
                <a:lnTo>
                  <a:pt x="1449" y="1273"/>
                </a:lnTo>
                <a:lnTo>
                  <a:pt x="1449" y="1271"/>
                </a:lnTo>
                <a:lnTo>
                  <a:pt x="1447" y="1270"/>
                </a:lnTo>
                <a:lnTo>
                  <a:pt x="1446" y="1268"/>
                </a:lnTo>
                <a:lnTo>
                  <a:pt x="1445" y="1271"/>
                </a:lnTo>
                <a:lnTo>
                  <a:pt x="1443" y="1268"/>
                </a:lnTo>
                <a:lnTo>
                  <a:pt x="1443" y="1264"/>
                </a:lnTo>
                <a:lnTo>
                  <a:pt x="1446" y="1264"/>
                </a:lnTo>
                <a:lnTo>
                  <a:pt x="1447" y="1261"/>
                </a:lnTo>
                <a:lnTo>
                  <a:pt x="1447" y="1257"/>
                </a:lnTo>
                <a:lnTo>
                  <a:pt x="1446" y="1254"/>
                </a:lnTo>
                <a:lnTo>
                  <a:pt x="1445" y="1254"/>
                </a:lnTo>
                <a:lnTo>
                  <a:pt x="1443" y="1254"/>
                </a:lnTo>
                <a:lnTo>
                  <a:pt x="1442" y="1255"/>
                </a:lnTo>
                <a:lnTo>
                  <a:pt x="1442" y="1252"/>
                </a:lnTo>
                <a:lnTo>
                  <a:pt x="1442" y="1248"/>
                </a:lnTo>
                <a:lnTo>
                  <a:pt x="1441" y="1246"/>
                </a:lnTo>
                <a:lnTo>
                  <a:pt x="1441" y="1243"/>
                </a:lnTo>
                <a:lnTo>
                  <a:pt x="1438" y="1237"/>
                </a:lnTo>
                <a:lnTo>
                  <a:pt x="1437" y="1229"/>
                </a:lnTo>
                <a:lnTo>
                  <a:pt x="1435" y="1225"/>
                </a:lnTo>
                <a:lnTo>
                  <a:pt x="1433" y="1219"/>
                </a:lnTo>
                <a:lnTo>
                  <a:pt x="1431" y="1216"/>
                </a:lnTo>
                <a:lnTo>
                  <a:pt x="1430" y="1214"/>
                </a:lnTo>
                <a:lnTo>
                  <a:pt x="1429" y="1212"/>
                </a:lnTo>
                <a:lnTo>
                  <a:pt x="1427" y="1205"/>
                </a:lnTo>
                <a:lnTo>
                  <a:pt x="1425" y="1199"/>
                </a:lnTo>
                <a:lnTo>
                  <a:pt x="1422" y="1198"/>
                </a:lnTo>
                <a:lnTo>
                  <a:pt x="1421" y="1197"/>
                </a:lnTo>
                <a:lnTo>
                  <a:pt x="1421" y="1198"/>
                </a:lnTo>
                <a:lnTo>
                  <a:pt x="1420" y="1198"/>
                </a:lnTo>
                <a:lnTo>
                  <a:pt x="1418" y="1196"/>
                </a:lnTo>
                <a:lnTo>
                  <a:pt x="1417" y="1193"/>
                </a:lnTo>
                <a:lnTo>
                  <a:pt x="1413" y="1189"/>
                </a:lnTo>
                <a:lnTo>
                  <a:pt x="1412" y="1188"/>
                </a:lnTo>
                <a:lnTo>
                  <a:pt x="1408" y="1181"/>
                </a:lnTo>
                <a:lnTo>
                  <a:pt x="1402" y="1175"/>
                </a:lnTo>
                <a:lnTo>
                  <a:pt x="1398" y="1170"/>
                </a:lnTo>
                <a:lnTo>
                  <a:pt x="1398" y="1169"/>
                </a:lnTo>
                <a:lnTo>
                  <a:pt x="1396" y="1166"/>
                </a:lnTo>
                <a:lnTo>
                  <a:pt x="1392" y="1163"/>
                </a:lnTo>
                <a:lnTo>
                  <a:pt x="1389" y="1158"/>
                </a:lnTo>
                <a:lnTo>
                  <a:pt x="1383" y="1152"/>
                </a:lnTo>
                <a:lnTo>
                  <a:pt x="1378" y="1148"/>
                </a:lnTo>
                <a:lnTo>
                  <a:pt x="1375" y="1146"/>
                </a:lnTo>
                <a:lnTo>
                  <a:pt x="1380" y="1149"/>
                </a:lnTo>
                <a:lnTo>
                  <a:pt x="1378" y="1145"/>
                </a:lnTo>
                <a:lnTo>
                  <a:pt x="1377" y="1144"/>
                </a:lnTo>
                <a:lnTo>
                  <a:pt x="1373" y="1140"/>
                </a:lnTo>
                <a:lnTo>
                  <a:pt x="1372" y="1138"/>
                </a:lnTo>
                <a:lnTo>
                  <a:pt x="1369" y="1136"/>
                </a:lnTo>
                <a:lnTo>
                  <a:pt x="1364" y="1135"/>
                </a:lnTo>
                <a:lnTo>
                  <a:pt x="1356" y="1130"/>
                </a:lnTo>
                <a:lnTo>
                  <a:pt x="1354" y="1128"/>
                </a:lnTo>
                <a:lnTo>
                  <a:pt x="1352" y="1126"/>
                </a:lnTo>
                <a:lnTo>
                  <a:pt x="1348" y="1125"/>
                </a:lnTo>
                <a:lnTo>
                  <a:pt x="1343" y="1120"/>
                </a:lnTo>
                <a:lnTo>
                  <a:pt x="1339" y="1118"/>
                </a:lnTo>
                <a:lnTo>
                  <a:pt x="1335" y="1116"/>
                </a:lnTo>
                <a:lnTo>
                  <a:pt x="1333" y="1115"/>
                </a:lnTo>
                <a:lnTo>
                  <a:pt x="1331" y="1115"/>
                </a:lnTo>
                <a:lnTo>
                  <a:pt x="1327" y="1113"/>
                </a:lnTo>
                <a:lnTo>
                  <a:pt x="1326" y="1112"/>
                </a:lnTo>
                <a:lnTo>
                  <a:pt x="1325" y="1110"/>
                </a:lnTo>
                <a:lnTo>
                  <a:pt x="1323" y="1109"/>
                </a:lnTo>
                <a:lnTo>
                  <a:pt x="1321" y="1109"/>
                </a:lnTo>
                <a:lnTo>
                  <a:pt x="1319" y="1108"/>
                </a:lnTo>
                <a:lnTo>
                  <a:pt x="1319" y="1107"/>
                </a:lnTo>
                <a:lnTo>
                  <a:pt x="1316" y="1107"/>
                </a:lnTo>
                <a:lnTo>
                  <a:pt x="1315" y="1107"/>
                </a:lnTo>
                <a:lnTo>
                  <a:pt x="1314" y="1106"/>
                </a:lnTo>
                <a:lnTo>
                  <a:pt x="1313" y="1102"/>
                </a:lnTo>
                <a:lnTo>
                  <a:pt x="1310" y="1106"/>
                </a:lnTo>
                <a:lnTo>
                  <a:pt x="1307" y="1107"/>
                </a:lnTo>
                <a:lnTo>
                  <a:pt x="1307" y="1106"/>
                </a:lnTo>
                <a:lnTo>
                  <a:pt x="1306" y="1105"/>
                </a:lnTo>
                <a:lnTo>
                  <a:pt x="1306" y="1103"/>
                </a:lnTo>
                <a:lnTo>
                  <a:pt x="1304" y="1101"/>
                </a:lnTo>
                <a:lnTo>
                  <a:pt x="1303" y="1100"/>
                </a:lnTo>
                <a:lnTo>
                  <a:pt x="1301" y="1101"/>
                </a:lnTo>
                <a:lnTo>
                  <a:pt x="1298" y="1101"/>
                </a:lnTo>
                <a:lnTo>
                  <a:pt x="1291" y="1098"/>
                </a:lnTo>
                <a:lnTo>
                  <a:pt x="1277" y="1089"/>
                </a:lnTo>
                <a:lnTo>
                  <a:pt x="1272" y="1087"/>
                </a:lnTo>
                <a:lnTo>
                  <a:pt x="1266" y="1082"/>
                </a:lnTo>
                <a:lnTo>
                  <a:pt x="1256" y="1077"/>
                </a:lnTo>
                <a:lnTo>
                  <a:pt x="1254" y="1076"/>
                </a:lnTo>
                <a:lnTo>
                  <a:pt x="1252" y="1074"/>
                </a:lnTo>
                <a:lnTo>
                  <a:pt x="1243" y="1071"/>
                </a:lnTo>
                <a:lnTo>
                  <a:pt x="1235" y="1066"/>
                </a:lnTo>
                <a:lnTo>
                  <a:pt x="1230" y="1063"/>
                </a:lnTo>
                <a:lnTo>
                  <a:pt x="1227" y="1062"/>
                </a:lnTo>
                <a:lnTo>
                  <a:pt x="1219" y="1058"/>
                </a:lnTo>
                <a:lnTo>
                  <a:pt x="1209" y="1053"/>
                </a:lnTo>
                <a:lnTo>
                  <a:pt x="1200" y="1050"/>
                </a:lnTo>
                <a:lnTo>
                  <a:pt x="1194" y="1045"/>
                </a:lnTo>
                <a:lnTo>
                  <a:pt x="1179" y="1040"/>
                </a:lnTo>
                <a:lnTo>
                  <a:pt x="1174" y="1038"/>
                </a:lnTo>
                <a:lnTo>
                  <a:pt x="1169" y="1035"/>
                </a:lnTo>
                <a:lnTo>
                  <a:pt x="1158" y="1031"/>
                </a:lnTo>
                <a:lnTo>
                  <a:pt x="1149" y="1027"/>
                </a:lnTo>
                <a:lnTo>
                  <a:pt x="1137" y="1022"/>
                </a:lnTo>
                <a:lnTo>
                  <a:pt x="1139" y="1021"/>
                </a:lnTo>
                <a:lnTo>
                  <a:pt x="1137" y="1019"/>
                </a:lnTo>
                <a:lnTo>
                  <a:pt x="1136" y="1019"/>
                </a:lnTo>
                <a:lnTo>
                  <a:pt x="1133" y="1019"/>
                </a:lnTo>
                <a:lnTo>
                  <a:pt x="1131" y="1019"/>
                </a:lnTo>
                <a:lnTo>
                  <a:pt x="1120" y="1011"/>
                </a:lnTo>
                <a:lnTo>
                  <a:pt x="1098" y="1001"/>
                </a:lnTo>
                <a:lnTo>
                  <a:pt x="1083" y="995"/>
                </a:lnTo>
                <a:lnTo>
                  <a:pt x="1081" y="994"/>
                </a:lnTo>
                <a:lnTo>
                  <a:pt x="1080" y="993"/>
                </a:lnTo>
                <a:lnTo>
                  <a:pt x="1076" y="991"/>
                </a:lnTo>
                <a:lnTo>
                  <a:pt x="1072" y="990"/>
                </a:lnTo>
                <a:lnTo>
                  <a:pt x="1071" y="989"/>
                </a:lnTo>
                <a:lnTo>
                  <a:pt x="1069" y="986"/>
                </a:lnTo>
                <a:lnTo>
                  <a:pt x="1068" y="986"/>
                </a:lnTo>
                <a:lnTo>
                  <a:pt x="1066" y="986"/>
                </a:lnTo>
                <a:lnTo>
                  <a:pt x="1063" y="985"/>
                </a:lnTo>
                <a:lnTo>
                  <a:pt x="1058" y="981"/>
                </a:lnTo>
                <a:lnTo>
                  <a:pt x="1054" y="976"/>
                </a:lnTo>
                <a:lnTo>
                  <a:pt x="1051" y="974"/>
                </a:lnTo>
                <a:lnTo>
                  <a:pt x="1050" y="973"/>
                </a:lnTo>
                <a:lnTo>
                  <a:pt x="1047" y="970"/>
                </a:lnTo>
                <a:lnTo>
                  <a:pt x="1041" y="962"/>
                </a:lnTo>
                <a:lnTo>
                  <a:pt x="1039" y="959"/>
                </a:lnTo>
                <a:lnTo>
                  <a:pt x="1031" y="952"/>
                </a:lnTo>
                <a:lnTo>
                  <a:pt x="1023" y="944"/>
                </a:lnTo>
                <a:lnTo>
                  <a:pt x="1016" y="937"/>
                </a:lnTo>
                <a:lnTo>
                  <a:pt x="1011" y="935"/>
                </a:lnTo>
                <a:lnTo>
                  <a:pt x="1006" y="933"/>
                </a:lnTo>
                <a:lnTo>
                  <a:pt x="1003" y="928"/>
                </a:lnTo>
                <a:lnTo>
                  <a:pt x="1002" y="928"/>
                </a:lnTo>
                <a:lnTo>
                  <a:pt x="1002" y="930"/>
                </a:lnTo>
                <a:lnTo>
                  <a:pt x="1000" y="928"/>
                </a:lnTo>
                <a:lnTo>
                  <a:pt x="997" y="923"/>
                </a:lnTo>
                <a:lnTo>
                  <a:pt x="995" y="920"/>
                </a:lnTo>
                <a:lnTo>
                  <a:pt x="993" y="917"/>
                </a:lnTo>
                <a:lnTo>
                  <a:pt x="988" y="913"/>
                </a:lnTo>
                <a:lnTo>
                  <a:pt x="984" y="910"/>
                </a:lnTo>
                <a:lnTo>
                  <a:pt x="983" y="908"/>
                </a:lnTo>
                <a:lnTo>
                  <a:pt x="983" y="905"/>
                </a:lnTo>
                <a:lnTo>
                  <a:pt x="985" y="888"/>
                </a:lnTo>
                <a:lnTo>
                  <a:pt x="987" y="863"/>
                </a:lnTo>
                <a:lnTo>
                  <a:pt x="989" y="849"/>
                </a:lnTo>
                <a:lnTo>
                  <a:pt x="989" y="847"/>
                </a:lnTo>
                <a:lnTo>
                  <a:pt x="991" y="839"/>
                </a:lnTo>
                <a:lnTo>
                  <a:pt x="991" y="835"/>
                </a:lnTo>
                <a:lnTo>
                  <a:pt x="993" y="832"/>
                </a:lnTo>
                <a:lnTo>
                  <a:pt x="996" y="824"/>
                </a:lnTo>
                <a:lnTo>
                  <a:pt x="1001" y="816"/>
                </a:lnTo>
                <a:lnTo>
                  <a:pt x="1003" y="811"/>
                </a:lnTo>
                <a:lnTo>
                  <a:pt x="1004" y="809"/>
                </a:lnTo>
                <a:lnTo>
                  <a:pt x="1006" y="804"/>
                </a:lnTo>
                <a:lnTo>
                  <a:pt x="1011" y="794"/>
                </a:lnTo>
                <a:lnTo>
                  <a:pt x="1013" y="790"/>
                </a:lnTo>
                <a:lnTo>
                  <a:pt x="1015" y="785"/>
                </a:lnTo>
                <a:lnTo>
                  <a:pt x="1017" y="779"/>
                </a:lnTo>
                <a:lnTo>
                  <a:pt x="1020" y="769"/>
                </a:lnTo>
                <a:lnTo>
                  <a:pt x="1022" y="768"/>
                </a:lnTo>
                <a:lnTo>
                  <a:pt x="1024" y="767"/>
                </a:lnTo>
                <a:lnTo>
                  <a:pt x="1024" y="759"/>
                </a:lnTo>
                <a:lnTo>
                  <a:pt x="1027" y="752"/>
                </a:lnTo>
                <a:lnTo>
                  <a:pt x="1032" y="736"/>
                </a:lnTo>
                <a:lnTo>
                  <a:pt x="1034" y="722"/>
                </a:lnTo>
                <a:lnTo>
                  <a:pt x="1035" y="716"/>
                </a:lnTo>
                <a:lnTo>
                  <a:pt x="1036" y="710"/>
                </a:lnTo>
                <a:lnTo>
                  <a:pt x="1036" y="709"/>
                </a:lnTo>
                <a:lnTo>
                  <a:pt x="1039" y="709"/>
                </a:lnTo>
                <a:lnTo>
                  <a:pt x="1041" y="709"/>
                </a:lnTo>
                <a:lnTo>
                  <a:pt x="1047" y="710"/>
                </a:lnTo>
                <a:lnTo>
                  <a:pt x="1055" y="709"/>
                </a:lnTo>
                <a:lnTo>
                  <a:pt x="1060" y="707"/>
                </a:lnTo>
                <a:lnTo>
                  <a:pt x="1064" y="703"/>
                </a:lnTo>
                <a:lnTo>
                  <a:pt x="1073" y="698"/>
                </a:lnTo>
                <a:lnTo>
                  <a:pt x="1089" y="683"/>
                </a:lnTo>
                <a:lnTo>
                  <a:pt x="1090" y="681"/>
                </a:lnTo>
                <a:lnTo>
                  <a:pt x="1099" y="664"/>
                </a:lnTo>
                <a:lnTo>
                  <a:pt x="1105" y="648"/>
                </a:lnTo>
                <a:lnTo>
                  <a:pt x="1113" y="630"/>
                </a:lnTo>
                <a:lnTo>
                  <a:pt x="1118" y="615"/>
                </a:lnTo>
                <a:lnTo>
                  <a:pt x="1119" y="605"/>
                </a:lnTo>
                <a:lnTo>
                  <a:pt x="1120" y="587"/>
                </a:lnTo>
                <a:lnTo>
                  <a:pt x="1120" y="585"/>
                </a:lnTo>
                <a:lnTo>
                  <a:pt x="1122" y="582"/>
                </a:lnTo>
                <a:lnTo>
                  <a:pt x="1123" y="574"/>
                </a:lnTo>
                <a:lnTo>
                  <a:pt x="1126" y="571"/>
                </a:lnTo>
                <a:lnTo>
                  <a:pt x="1127" y="566"/>
                </a:lnTo>
                <a:lnTo>
                  <a:pt x="1128" y="561"/>
                </a:lnTo>
                <a:lnTo>
                  <a:pt x="1131" y="557"/>
                </a:lnTo>
                <a:lnTo>
                  <a:pt x="1130" y="556"/>
                </a:lnTo>
                <a:lnTo>
                  <a:pt x="1130" y="555"/>
                </a:lnTo>
                <a:lnTo>
                  <a:pt x="1131" y="553"/>
                </a:lnTo>
                <a:lnTo>
                  <a:pt x="1132" y="551"/>
                </a:lnTo>
                <a:lnTo>
                  <a:pt x="1133" y="545"/>
                </a:lnTo>
                <a:lnTo>
                  <a:pt x="1136" y="531"/>
                </a:lnTo>
                <a:lnTo>
                  <a:pt x="1136" y="525"/>
                </a:lnTo>
                <a:lnTo>
                  <a:pt x="1136" y="519"/>
                </a:lnTo>
                <a:lnTo>
                  <a:pt x="1134" y="512"/>
                </a:lnTo>
                <a:lnTo>
                  <a:pt x="1132" y="509"/>
                </a:lnTo>
                <a:lnTo>
                  <a:pt x="1132" y="506"/>
                </a:lnTo>
                <a:lnTo>
                  <a:pt x="1131" y="503"/>
                </a:lnTo>
                <a:lnTo>
                  <a:pt x="1127" y="498"/>
                </a:lnTo>
                <a:lnTo>
                  <a:pt x="1124" y="497"/>
                </a:lnTo>
                <a:lnTo>
                  <a:pt x="1123" y="496"/>
                </a:lnTo>
                <a:lnTo>
                  <a:pt x="1119" y="495"/>
                </a:lnTo>
                <a:lnTo>
                  <a:pt x="1113" y="495"/>
                </a:lnTo>
                <a:lnTo>
                  <a:pt x="1109" y="494"/>
                </a:lnTo>
                <a:lnTo>
                  <a:pt x="1108" y="492"/>
                </a:lnTo>
                <a:lnTo>
                  <a:pt x="1107" y="488"/>
                </a:lnTo>
                <a:lnTo>
                  <a:pt x="1107" y="484"/>
                </a:lnTo>
                <a:lnTo>
                  <a:pt x="1107" y="478"/>
                </a:lnTo>
                <a:lnTo>
                  <a:pt x="1109" y="459"/>
                </a:lnTo>
                <a:lnTo>
                  <a:pt x="1112" y="443"/>
                </a:lnTo>
                <a:lnTo>
                  <a:pt x="1116" y="426"/>
                </a:lnTo>
                <a:lnTo>
                  <a:pt x="1116" y="421"/>
                </a:lnTo>
                <a:lnTo>
                  <a:pt x="1116" y="417"/>
                </a:lnTo>
                <a:lnTo>
                  <a:pt x="1116" y="411"/>
                </a:lnTo>
                <a:lnTo>
                  <a:pt x="1116" y="407"/>
                </a:lnTo>
                <a:lnTo>
                  <a:pt x="1117" y="397"/>
                </a:lnTo>
                <a:lnTo>
                  <a:pt x="1117" y="392"/>
                </a:lnTo>
                <a:lnTo>
                  <a:pt x="1113" y="369"/>
                </a:lnTo>
                <a:lnTo>
                  <a:pt x="1110" y="353"/>
                </a:lnTo>
                <a:lnTo>
                  <a:pt x="1112" y="349"/>
                </a:lnTo>
                <a:lnTo>
                  <a:pt x="1113" y="332"/>
                </a:lnTo>
                <a:lnTo>
                  <a:pt x="1116" y="298"/>
                </a:lnTo>
                <a:lnTo>
                  <a:pt x="1118" y="298"/>
                </a:lnTo>
                <a:lnTo>
                  <a:pt x="1120" y="298"/>
                </a:lnTo>
                <a:lnTo>
                  <a:pt x="1120" y="295"/>
                </a:lnTo>
                <a:lnTo>
                  <a:pt x="1120" y="293"/>
                </a:lnTo>
                <a:lnTo>
                  <a:pt x="1119" y="290"/>
                </a:lnTo>
                <a:lnTo>
                  <a:pt x="1120" y="288"/>
                </a:lnTo>
                <a:lnTo>
                  <a:pt x="1122" y="285"/>
                </a:lnTo>
                <a:lnTo>
                  <a:pt x="1126" y="284"/>
                </a:lnTo>
                <a:lnTo>
                  <a:pt x="1127" y="282"/>
                </a:lnTo>
                <a:lnTo>
                  <a:pt x="1127" y="279"/>
                </a:lnTo>
                <a:lnTo>
                  <a:pt x="1127" y="272"/>
                </a:lnTo>
                <a:lnTo>
                  <a:pt x="1128" y="266"/>
                </a:lnTo>
                <a:lnTo>
                  <a:pt x="1128" y="263"/>
                </a:lnTo>
                <a:lnTo>
                  <a:pt x="1126" y="258"/>
                </a:lnTo>
                <a:lnTo>
                  <a:pt x="1122" y="250"/>
                </a:lnTo>
                <a:lnTo>
                  <a:pt x="1120" y="243"/>
                </a:lnTo>
                <a:lnTo>
                  <a:pt x="1118" y="240"/>
                </a:lnTo>
                <a:lnTo>
                  <a:pt x="1114" y="237"/>
                </a:lnTo>
                <a:lnTo>
                  <a:pt x="1113" y="235"/>
                </a:lnTo>
                <a:lnTo>
                  <a:pt x="1112" y="233"/>
                </a:lnTo>
                <a:lnTo>
                  <a:pt x="1112" y="230"/>
                </a:lnTo>
                <a:lnTo>
                  <a:pt x="1112" y="229"/>
                </a:lnTo>
                <a:lnTo>
                  <a:pt x="1111" y="227"/>
                </a:lnTo>
                <a:lnTo>
                  <a:pt x="1111" y="224"/>
                </a:lnTo>
                <a:lnTo>
                  <a:pt x="1110" y="217"/>
                </a:lnTo>
                <a:lnTo>
                  <a:pt x="1110" y="211"/>
                </a:lnTo>
                <a:lnTo>
                  <a:pt x="1108" y="203"/>
                </a:lnTo>
                <a:lnTo>
                  <a:pt x="1105" y="193"/>
                </a:lnTo>
                <a:lnTo>
                  <a:pt x="1102" y="190"/>
                </a:lnTo>
                <a:lnTo>
                  <a:pt x="1095" y="183"/>
                </a:lnTo>
                <a:lnTo>
                  <a:pt x="1088" y="164"/>
                </a:lnTo>
                <a:lnTo>
                  <a:pt x="1083" y="156"/>
                </a:lnTo>
                <a:lnTo>
                  <a:pt x="1082" y="153"/>
                </a:lnTo>
                <a:lnTo>
                  <a:pt x="1082" y="152"/>
                </a:lnTo>
                <a:lnTo>
                  <a:pt x="1081" y="151"/>
                </a:lnTo>
                <a:lnTo>
                  <a:pt x="1080" y="149"/>
                </a:lnTo>
                <a:lnTo>
                  <a:pt x="1079" y="147"/>
                </a:lnTo>
                <a:lnTo>
                  <a:pt x="1076" y="145"/>
                </a:lnTo>
                <a:lnTo>
                  <a:pt x="1078" y="146"/>
                </a:lnTo>
                <a:lnTo>
                  <a:pt x="1080" y="146"/>
                </a:lnTo>
                <a:lnTo>
                  <a:pt x="1080" y="145"/>
                </a:lnTo>
                <a:lnTo>
                  <a:pt x="1076" y="144"/>
                </a:lnTo>
                <a:lnTo>
                  <a:pt x="1075" y="143"/>
                </a:lnTo>
                <a:lnTo>
                  <a:pt x="1074" y="141"/>
                </a:lnTo>
                <a:lnTo>
                  <a:pt x="1074" y="142"/>
                </a:lnTo>
                <a:lnTo>
                  <a:pt x="1072" y="142"/>
                </a:lnTo>
                <a:lnTo>
                  <a:pt x="1070" y="142"/>
                </a:lnTo>
                <a:lnTo>
                  <a:pt x="1069" y="141"/>
                </a:lnTo>
                <a:lnTo>
                  <a:pt x="1063" y="134"/>
                </a:lnTo>
                <a:lnTo>
                  <a:pt x="1059" y="129"/>
                </a:lnTo>
                <a:lnTo>
                  <a:pt x="1055" y="126"/>
                </a:lnTo>
                <a:lnTo>
                  <a:pt x="1053" y="126"/>
                </a:lnTo>
                <a:lnTo>
                  <a:pt x="1052" y="126"/>
                </a:lnTo>
                <a:lnTo>
                  <a:pt x="1046" y="123"/>
                </a:lnTo>
                <a:lnTo>
                  <a:pt x="1043" y="120"/>
                </a:lnTo>
                <a:lnTo>
                  <a:pt x="1042" y="116"/>
                </a:lnTo>
                <a:lnTo>
                  <a:pt x="1042" y="115"/>
                </a:lnTo>
                <a:lnTo>
                  <a:pt x="1041" y="115"/>
                </a:lnTo>
                <a:lnTo>
                  <a:pt x="1037" y="114"/>
                </a:lnTo>
                <a:lnTo>
                  <a:pt x="1037" y="113"/>
                </a:lnTo>
                <a:lnTo>
                  <a:pt x="1037" y="110"/>
                </a:lnTo>
                <a:lnTo>
                  <a:pt x="1035" y="108"/>
                </a:lnTo>
                <a:lnTo>
                  <a:pt x="1025" y="102"/>
                </a:lnTo>
                <a:lnTo>
                  <a:pt x="1023" y="102"/>
                </a:lnTo>
                <a:lnTo>
                  <a:pt x="1020" y="102"/>
                </a:lnTo>
                <a:lnTo>
                  <a:pt x="1016" y="100"/>
                </a:lnTo>
                <a:lnTo>
                  <a:pt x="1011" y="96"/>
                </a:lnTo>
                <a:lnTo>
                  <a:pt x="1012" y="95"/>
                </a:lnTo>
                <a:lnTo>
                  <a:pt x="1013" y="93"/>
                </a:lnTo>
                <a:lnTo>
                  <a:pt x="1012" y="90"/>
                </a:lnTo>
                <a:lnTo>
                  <a:pt x="1006" y="88"/>
                </a:lnTo>
                <a:lnTo>
                  <a:pt x="1004" y="88"/>
                </a:lnTo>
                <a:lnTo>
                  <a:pt x="1003" y="89"/>
                </a:lnTo>
                <a:lnTo>
                  <a:pt x="1001" y="88"/>
                </a:lnTo>
                <a:lnTo>
                  <a:pt x="1000" y="88"/>
                </a:lnTo>
                <a:lnTo>
                  <a:pt x="1000" y="87"/>
                </a:lnTo>
                <a:lnTo>
                  <a:pt x="998" y="85"/>
                </a:lnTo>
                <a:lnTo>
                  <a:pt x="996" y="87"/>
                </a:lnTo>
                <a:lnTo>
                  <a:pt x="994" y="86"/>
                </a:lnTo>
                <a:lnTo>
                  <a:pt x="992" y="81"/>
                </a:lnTo>
                <a:lnTo>
                  <a:pt x="989" y="77"/>
                </a:lnTo>
                <a:lnTo>
                  <a:pt x="987" y="74"/>
                </a:lnTo>
                <a:lnTo>
                  <a:pt x="985" y="73"/>
                </a:lnTo>
                <a:lnTo>
                  <a:pt x="985" y="71"/>
                </a:lnTo>
                <a:lnTo>
                  <a:pt x="985" y="69"/>
                </a:lnTo>
                <a:lnTo>
                  <a:pt x="984" y="68"/>
                </a:lnTo>
                <a:lnTo>
                  <a:pt x="982" y="67"/>
                </a:lnTo>
                <a:lnTo>
                  <a:pt x="981" y="61"/>
                </a:lnTo>
                <a:lnTo>
                  <a:pt x="979" y="60"/>
                </a:lnTo>
                <a:lnTo>
                  <a:pt x="977" y="58"/>
                </a:lnTo>
                <a:lnTo>
                  <a:pt x="973" y="56"/>
                </a:lnTo>
                <a:lnTo>
                  <a:pt x="972" y="52"/>
                </a:lnTo>
                <a:lnTo>
                  <a:pt x="972" y="50"/>
                </a:lnTo>
                <a:lnTo>
                  <a:pt x="971" y="48"/>
                </a:lnTo>
                <a:lnTo>
                  <a:pt x="969" y="46"/>
                </a:lnTo>
                <a:lnTo>
                  <a:pt x="968" y="46"/>
                </a:lnTo>
                <a:lnTo>
                  <a:pt x="967" y="45"/>
                </a:lnTo>
                <a:lnTo>
                  <a:pt x="966" y="46"/>
                </a:lnTo>
                <a:lnTo>
                  <a:pt x="965" y="47"/>
                </a:lnTo>
                <a:lnTo>
                  <a:pt x="962" y="49"/>
                </a:lnTo>
                <a:lnTo>
                  <a:pt x="956" y="50"/>
                </a:lnTo>
                <a:lnTo>
                  <a:pt x="955" y="48"/>
                </a:lnTo>
                <a:lnTo>
                  <a:pt x="952" y="45"/>
                </a:lnTo>
                <a:lnTo>
                  <a:pt x="949" y="44"/>
                </a:lnTo>
                <a:lnTo>
                  <a:pt x="946" y="40"/>
                </a:lnTo>
                <a:lnTo>
                  <a:pt x="940" y="36"/>
                </a:lnTo>
                <a:lnTo>
                  <a:pt x="940" y="35"/>
                </a:lnTo>
                <a:lnTo>
                  <a:pt x="940" y="34"/>
                </a:lnTo>
                <a:lnTo>
                  <a:pt x="938" y="31"/>
                </a:lnTo>
                <a:lnTo>
                  <a:pt x="934" y="28"/>
                </a:lnTo>
                <a:lnTo>
                  <a:pt x="930" y="22"/>
                </a:lnTo>
                <a:lnTo>
                  <a:pt x="926" y="19"/>
                </a:lnTo>
                <a:lnTo>
                  <a:pt x="924" y="17"/>
                </a:lnTo>
                <a:lnTo>
                  <a:pt x="921" y="13"/>
                </a:lnTo>
                <a:lnTo>
                  <a:pt x="919" y="12"/>
                </a:lnTo>
                <a:lnTo>
                  <a:pt x="917" y="11"/>
                </a:lnTo>
                <a:lnTo>
                  <a:pt x="916" y="11"/>
                </a:lnTo>
                <a:lnTo>
                  <a:pt x="914" y="17"/>
                </a:lnTo>
                <a:lnTo>
                  <a:pt x="913" y="18"/>
                </a:lnTo>
                <a:lnTo>
                  <a:pt x="909" y="18"/>
                </a:lnTo>
                <a:lnTo>
                  <a:pt x="904" y="17"/>
                </a:lnTo>
                <a:lnTo>
                  <a:pt x="898" y="15"/>
                </a:lnTo>
                <a:lnTo>
                  <a:pt x="894" y="11"/>
                </a:lnTo>
                <a:lnTo>
                  <a:pt x="889" y="9"/>
                </a:lnTo>
                <a:lnTo>
                  <a:pt x="888" y="8"/>
                </a:lnTo>
                <a:lnTo>
                  <a:pt x="887" y="8"/>
                </a:lnTo>
                <a:lnTo>
                  <a:pt x="886" y="9"/>
                </a:lnTo>
                <a:lnTo>
                  <a:pt x="885" y="11"/>
                </a:lnTo>
                <a:lnTo>
                  <a:pt x="882" y="12"/>
                </a:lnTo>
                <a:lnTo>
                  <a:pt x="881" y="11"/>
                </a:lnTo>
                <a:lnTo>
                  <a:pt x="880" y="8"/>
                </a:lnTo>
                <a:lnTo>
                  <a:pt x="880" y="7"/>
                </a:lnTo>
                <a:lnTo>
                  <a:pt x="879" y="7"/>
                </a:lnTo>
                <a:lnTo>
                  <a:pt x="878" y="9"/>
                </a:lnTo>
                <a:lnTo>
                  <a:pt x="877" y="10"/>
                </a:lnTo>
                <a:lnTo>
                  <a:pt x="876" y="10"/>
                </a:lnTo>
                <a:lnTo>
                  <a:pt x="872" y="9"/>
                </a:lnTo>
                <a:lnTo>
                  <a:pt x="871" y="10"/>
                </a:lnTo>
                <a:lnTo>
                  <a:pt x="870" y="10"/>
                </a:lnTo>
                <a:lnTo>
                  <a:pt x="868" y="12"/>
                </a:lnTo>
                <a:lnTo>
                  <a:pt x="866" y="10"/>
                </a:lnTo>
                <a:lnTo>
                  <a:pt x="863" y="9"/>
                </a:lnTo>
                <a:lnTo>
                  <a:pt x="861" y="9"/>
                </a:lnTo>
                <a:lnTo>
                  <a:pt x="859" y="6"/>
                </a:lnTo>
                <a:lnTo>
                  <a:pt x="858" y="3"/>
                </a:lnTo>
                <a:lnTo>
                  <a:pt x="857" y="3"/>
                </a:lnTo>
                <a:lnTo>
                  <a:pt x="854" y="3"/>
                </a:lnTo>
                <a:lnTo>
                  <a:pt x="854" y="5"/>
                </a:lnTo>
                <a:lnTo>
                  <a:pt x="853" y="3"/>
                </a:lnTo>
                <a:lnTo>
                  <a:pt x="852" y="3"/>
                </a:lnTo>
                <a:lnTo>
                  <a:pt x="851" y="3"/>
                </a:lnTo>
                <a:lnTo>
                  <a:pt x="850" y="5"/>
                </a:lnTo>
                <a:lnTo>
                  <a:pt x="846" y="5"/>
                </a:lnTo>
                <a:lnTo>
                  <a:pt x="842" y="7"/>
                </a:lnTo>
                <a:lnTo>
                  <a:pt x="840" y="8"/>
                </a:lnTo>
                <a:lnTo>
                  <a:pt x="838" y="8"/>
                </a:lnTo>
                <a:lnTo>
                  <a:pt x="837" y="8"/>
                </a:lnTo>
                <a:lnTo>
                  <a:pt x="836" y="8"/>
                </a:lnTo>
                <a:lnTo>
                  <a:pt x="834" y="7"/>
                </a:lnTo>
                <a:lnTo>
                  <a:pt x="832" y="7"/>
                </a:lnTo>
                <a:lnTo>
                  <a:pt x="830" y="8"/>
                </a:lnTo>
                <a:lnTo>
                  <a:pt x="828" y="6"/>
                </a:lnTo>
                <a:lnTo>
                  <a:pt x="823" y="3"/>
                </a:lnTo>
                <a:lnTo>
                  <a:pt x="822" y="0"/>
                </a:lnTo>
                <a:lnTo>
                  <a:pt x="821" y="0"/>
                </a:lnTo>
                <a:lnTo>
                  <a:pt x="820" y="0"/>
                </a:lnTo>
                <a:lnTo>
                  <a:pt x="819" y="1"/>
                </a:lnTo>
                <a:lnTo>
                  <a:pt x="817" y="2"/>
                </a:lnTo>
                <a:lnTo>
                  <a:pt x="814" y="5"/>
                </a:lnTo>
                <a:lnTo>
                  <a:pt x="813" y="6"/>
                </a:lnTo>
                <a:lnTo>
                  <a:pt x="811" y="5"/>
                </a:lnTo>
                <a:lnTo>
                  <a:pt x="809" y="2"/>
                </a:lnTo>
                <a:lnTo>
                  <a:pt x="805" y="1"/>
                </a:lnTo>
                <a:lnTo>
                  <a:pt x="803" y="1"/>
                </a:lnTo>
                <a:lnTo>
                  <a:pt x="802" y="2"/>
                </a:lnTo>
                <a:lnTo>
                  <a:pt x="801" y="3"/>
                </a:lnTo>
                <a:lnTo>
                  <a:pt x="795" y="3"/>
                </a:lnTo>
                <a:lnTo>
                  <a:pt x="792" y="3"/>
                </a:lnTo>
                <a:lnTo>
                  <a:pt x="789" y="5"/>
                </a:lnTo>
                <a:lnTo>
                  <a:pt x="782" y="5"/>
                </a:lnTo>
                <a:lnTo>
                  <a:pt x="779" y="6"/>
                </a:lnTo>
                <a:lnTo>
                  <a:pt x="776" y="7"/>
                </a:lnTo>
                <a:lnTo>
                  <a:pt x="774" y="8"/>
                </a:lnTo>
                <a:lnTo>
                  <a:pt x="769" y="10"/>
                </a:lnTo>
                <a:lnTo>
                  <a:pt x="764" y="10"/>
                </a:lnTo>
                <a:lnTo>
                  <a:pt x="761" y="10"/>
                </a:lnTo>
                <a:lnTo>
                  <a:pt x="757" y="10"/>
                </a:lnTo>
                <a:lnTo>
                  <a:pt x="756" y="10"/>
                </a:lnTo>
                <a:lnTo>
                  <a:pt x="755" y="10"/>
                </a:lnTo>
                <a:lnTo>
                  <a:pt x="751" y="11"/>
                </a:lnTo>
                <a:lnTo>
                  <a:pt x="746" y="10"/>
                </a:lnTo>
                <a:lnTo>
                  <a:pt x="742" y="11"/>
                </a:lnTo>
                <a:lnTo>
                  <a:pt x="737" y="10"/>
                </a:lnTo>
                <a:lnTo>
                  <a:pt x="733" y="10"/>
                </a:lnTo>
                <a:lnTo>
                  <a:pt x="731" y="10"/>
                </a:lnTo>
                <a:lnTo>
                  <a:pt x="727" y="9"/>
                </a:lnTo>
                <a:lnTo>
                  <a:pt x="724" y="8"/>
                </a:lnTo>
                <a:lnTo>
                  <a:pt x="723" y="8"/>
                </a:lnTo>
                <a:lnTo>
                  <a:pt x="722" y="8"/>
                </a:lnTo>
                <a:lnTo>
                  <a:pt x="720" y="9"/>
                </a:lnTo>
                <a:lnTo>
                  <a:pt x="714" y="8"/>
                </a:lnTo>
                <a:lnTo>
                  <a:pt x="706" y="8"/>
                </a:lnTo>
                <a:lnTo>
                  <a:pt x="705" y="8"/>
                </a:lnTo>
                <a:lnTo>
                  <a:pt x="705" y="9"/>
                </a:lnTo>
                <a:lnTo>
                  <a:pt x="704" y="11"/>
                </a:lnTo>
                <a:lnTo>
                  <a:pt x="703" y="10"/>
                </a:lnTo>
                <a:lnTo>
                  <a:pt x="702" y="9"/>
                </a:lnTo>
                <a:lnTo>
                  <a:pt x="701" y="9"/>
                </a:lnTo>
                <a:lnTo>
                  <a:pt x="697" y="11"/>
                </a:lnTo>
                <a:lnTo>
                  <a:pt x="688" y="11"/>
                </a:lnTo>
                <a:lnTo>
                  <a:pt x="686" y="12"/>
                </a:lnTo>
                <a:lnTo>
                  <a:pt x="685" y="13"/>
                </a:lnTo>
                <a:lnTo>
                  <a:pt x="684" y="15"/>
                </a:lnTo>
                <a:lnTo>
                  <a:pt x="683" y="16"/>
                </a:lnTo>
                <a:lnTo>
                  <a:pt x="679" y="17"/>
                </a:lnTo>
                <a:lnTo>
                  <a:pt x="678" y="16"/>
                </a:lnTo>
                <a:lnTo>
                  <a:pt x="677" y="15"/>
                </a:lnTo>
                <a:lnTo>
                  <a:pt x="663" y="17"/>
                </a:lnTo>
                <a:lnTo>
                  <a:pt x="660" y="18"/>
                </a:lnTo>
                <a:lnTo>
                  <a:pt x="657" y="19"/>
                </a:lnTo>
                <a:lnTo>
                  <a:pt x="653" y="24"/>
                </a:lnTo>
                <a:lnTo>
                  <a:pt x="648" y="30"/>
                </a:lnTo>
                <a:lnTo>
                  <a:pt x="645" y="30"/>
                </a:lnTo>
                <a:lnTo>
                  <a:pt x="644" y="30"/>
                </a:lnTo>
                <a:lnTo>
                  <a:pt x="644" y="31"/>
                </a:lnTo>
                <a:lnTo>
                  <a:pt x="643" y="32"/>
                </a:lnTo>
                <a:lnTo>
                  <a:pt x="641" y="32"/>
                </a:lnTo>
                <a:lnTo>
                  <a:pt x="641" y="34"/>
                </a:lnTo>
                <a:lnTo>
                  <a:pt x="640" y="32"/>
                </a:lnTo>
                <a:lnTo>
                  <a:pt x="639" y="32"/>
                </a:lnTo>
                <a:lnTo>
                  <a:pt x="639" y="34"/>
                </a:lnTo>
                <a:lnTo>
                  <a:pt x="638" y="36"/>
                </a:lnTo>
                <a:lnTo>
                  <a:pt x="637" y="36"/>
                </a:lnTo>
                <a:lnTo>
                  <a:pt x="634" y="36"/>
                </a:lnTo>
                <a:lnTo>
                  <a:pt x="629" y="34"/>
                </a:lnTo>
                <a:lnTo>
                  <a:pt x="628" y="34"/>
                </a:lnTo>
                <a:lnTo>
                  <a:pt x="628" y="35"/>
                </a:lnTo>
                <a:lnTo>
                  <a:pt x="627" y="36"/>
                </a:lnTo>
                <a:lnTo>
                  <a:pt x="626" y="38"/>
                </a:lnTo>
                <a:lnTo>
                  <a:pt x="625" y="39"/>
                </a:lnTo>
                <a:lnTo>
                  <a:pt x="618" y="40"/>
                </a:lnTo>
                <a:lnTo>
                  <a:pt x="616" y="41"/>
                </a:lnTo>
                <a:lnTo>
                  <a:pt x="615" y="42"/>
                </a:lnTo>
                <a:lnTo>
                  <a:pt x="612" y="44"/>
                </a:lnTo>
                <a:lnTo>
                  <a:pt x="610" y="45"/>
                </a:lnTo>
                <a:lnTo>
                  <a:pt x="609" y="45"/>
                </a:lnTo>
                <a:lnTo>
                  <a:pt x="607" y="46"/>
                </a:lnTo>
                <a:lnTo>
                  <a:pt x="606" y="47"/>
                </a:lnTo>
                <a:lnTo>
                  <a:pt x="605" y="50"/>
                </a:lnTo>
                <a:lnTo>
                  <a:pt x="605" y="51"/>
                </a:lnTo>
                <a:lnTo>
                  <a:pt x="604" y="51"/>
                </a:lnTo>
                <a:lnTo>
                  <a:pt x="602" y="51"/>
                </a:lnTo>
                <a:lnTo>
                  <a:pt x="601" y="52"/>
                </a:lnTo>
                <a:lnTo>
                  <a:pt x="597" y="52"/>
                </a:lnTo>
                <a:lnTo>
                  <a:pt x="593" y="54"/>
                </a:lnTo>
                <a:lnTo>
                  <a:pt x="591" y="55"/>
                </a:lnTo>
                <a:lnTo>
                  <a:pt x="589" y="56"/>
                </a:lnTo>
                <a:lnTo>
                  <a:pt x="588" y="56"/>
                </a:lnTo>
                <a:lnTo>
                  <a:pt x="587" y="56"/>
                </a:lnTo>
                <a:lnTo>
                  <a:pt x="586" y="57"/>
                </a:lnTo>
                <a:lnTo>
                  <a:pt x="585" y="59"/>
                </a:lnTo>
                <a:lnTo>
                  <a:pt x="581" y="61"/>
                </a:lnTo>
                <a:lnTo>
                  <a:pt x="580" y="64"/>
                </a:lnTo>
                <a:lnTo>
                  <a:pt x="578" y="67"/>
                </a:lnTo>
                <a:lnTo>
                  <a:pt x="578" y="70"/>
                </a:lnTo>
                <a:lnTo>
                  <a:pt x="577" y="70"/>
                </a:lnTo>
                <a:lnTo>
                  <a:pt x="574" y="71"/>
                </a:lnTo>
                <a:lnTo>
                  <a:pt x="572" y="71"/>
                </a:lnTo>
                <a:lnTo>
                  <a:pt x="570" y="74"/>
                </a:lnTo>
                <a:lnTo>
                  <a:pt x="570" y="77"/>
                </a:lnTo>
                <a:lnTo>
                  <a:pt x="570" y="78"/>
                </a:lnTo>
                <a:lnTo>
                  <a:pt x="570" y="79"/>
                </a:lnTo>
                <a:lnTo>
                  <a:pt x="567" y="84"/>
                </a:lnTo>
                <a:lnTo>
                  <a:pt x="566" y="87"/>
                </a:lnTo>
                <a:lnTo>
                  <a:pt x="564" y="89"/>
                </a:lnTo>
                <a:lnTo>
                  <a:pt x="560" y="88"/>
                </a:lnTo>
                <a:lnTo>
                  <a:pt x="557" y="88"/>
                </a:lnTo>
                <a:lnTo>
                  <a:pt x="553" y="88"/>
                </a:lnTo>
                <a:lnTo>
                  <a:pt x="552" y="90"/>
                </a:lnTo>
                <a:lnTo>
                  <a:pt x="551" y="93"/>
                </a:lnTo>
                <a:lnTo>
                  <a:pt x="549" y="94"/>
                </a:lnTo>
                <a:lnTo>
                  <a:pt x="548" y="95"/>
                </a:lnTo>
                <a:lnTo>
                  <a:pt x="545" y="98"/>
                </a:lnTo>
                <a:lnTo>
                  <a:pt x="542" y="100"/>
                </a:lnTo>
                <a:lnTo>
                  <a:pt x="539" y="100"/>
                </a:lnTo>
                <a:lnTo>
                  <a:pt x="534" y="102"/>
                </a:lnTo>
                <a:lnTo>
                  <a:pt x="533" y="102"/>
                </a:lnTo>
                <a:lnTo>
                  <a:pt x="531" y="104"/>
                </a:lnTo>
                <a:lnTo>
                  <a:pt x="530" y="106"/>
                </a:lnTo>
                <a:lnTo>
                  <a:pt x="528" y="106"/>
                </a:lnTo>
                <a:lnTo>
                  <a:pt x="525" y="105"/>
                </a:lnTo>
                <a:lnTo>
                  <a:pt x="523" y="104"/>
                </a:lnTo>
                <a:lnTo>
                  <a:pt x="522" y="103"/>
                </a:lnTo>
                <a:lnTo>
                  <a:pt x="519" y="105"/>
                </a:lnTo>
                <a:lnTo>
                  <a:pt x="518" y="106"/>
                </a:lnTo>
                <a:lnTo>
                  <a:pt x="518" y="108"/>
                </a:lnTo>
                <a:lnTo>
                  <a:pt x="520" y="116"/>
                </a:lnTo>
                <a:lnTo>
                  <a:pt x="521" y="120"/>
                </a:lnTo>
                <a:lnTo>
                  <a:pt x="522" y="119"/>
                </a:lnTo>
                <a:lnTo>
                  <a:pt x="521" y="125"/>
                </a:lnTo>
                <a:lnTo>
                  <a:pt x="518" y="134"/>
                </a:lnTo>
                <a:lnTo>
                  <a:pt x="514" y="138"/>
                </a:lnTo>
                <a:lnTo>
                  <a:pt x="509" y="144"/>
                </a:lnTo>
                <a:lnTo>
                  <a:pt x="501" y="149"/>
                </a:lnTo>
                <a:lnTo>
                  <a:pt x="499" y="149"/>
                </a:lnTo>
                <a:lnTo>
                  <a:pt x="498" y="149"/>
                </a:lnTo>
                <a:lnTo>
                  <a:pt x="492" y="146"/>
                </a:lnTo>
                <a:lnTo>
                  <a:pt x="486" y="143"/>
                </a:lnTo>
                <a:lnTo>
                  <a:pt x="486" y="142"/>
                </a:lnTo>
                <a:lnTo>
                  <a:pt x="484" y="142"/>
                </a:lnTo>
                <a:lnTo>
                  <a:pt x="483" y="143"/>
                </a:lnTo>
                <a:lnTo>
                  <a:pt x="482" y="143"/>
                </a:lnTo>
                <a:lnTo>
                  <a:pt x="480" y="144"/>
                </a:lnTo>
                <a:lnTo>
                  <a:pt x="480" y="145"/>
                </a:lnTo>
                <a:lnTo>
                  <a:pt x="481" y="146"/>
                </a:lnTo>
                <a:lnTo>
                  <a:pt x="484" y="148"/>
                </a:lnTo>
                <a:lnTo>
                  <a:pt x="485" y="152"/>
                </a:lnTo>
                <a:lnTo>
                  <a:pt x="486" y="155"/>
                </a:lnTo>
                <a:lnTo>
                  <a:pt x="484" y="155"/>
                </a:lnTo>
                <a:lnTo>
                  <a:pt x="483" y="155"/>
                </a:lnTo>
                <a:lnTo>
                  <a:pt x="483" y="154"/>
                </a:lnTo>
                <a:lnTo>
                  <a:pt x="482" y="153"/>
                </a:lnTo>
                <a:lnTo>
                  <a:pt x="481" y="153"/>
                </a:lnTo>
                <a:lnTo>
                  <a:pt x="480" y="154"/>
                </a:lnTo>
                <a:lnTo>
                  <a:pt x="477" y="155"/>
                </a:lnTo>
                <a:lnTo>
                  <a:pt x="473" y="156"/>
                </a:lnTo>
                <a:lnTo>
                  <a:pt x="470" y="157"/>
                </a:lnTo>
                <a:lnTo>
                  <a:pt x="466" y="159"/>
                </a:lnTo>
                <a:lnTo>
                  <a:pt x="464" y="163"/>
                </a:lnTo>
                <a:lnTo>
                  <a:pt x="463" y="165"/>
                </a:lnTo>
                <a:lnTo>
                  <a:pt x="466" y="170"/>
                </a:lnTo>
                <a:lnTo>
                  <a:pt x="467" y="172"/>
                </a:lnTo>
                <a:lnTo>
                  <a:pt x="467" y="173"/>
                </a:lnTo>
                <a:lnTo>
                  <a:pt x="466" y="174"/>
                </a:lnTo>
                <a:lnTo>
                  <a:pt x="460" y="178"/>
                </a:lnTo>
                <a:lnTo>
                  <a:pt x="455" y="181"/>
                </a:lnTo>
                <a:lnTo>
                  <a:pt x="453" y="182"/>
                </a:lnTo>
                <a:lnTo>
                  <a:pt x="451" y="183"/>
                </a:lnTo>
                <a:lnTo>
                  <a:pt x="452" y="183"/>
                </a:lnTo>
                <a:lnTo>
                  <a:pt x="453" y="184"/>
                </a:lnTo>
                <a:lnTo>
                  <a:pt x="453" y="187"/>
                </a:lnTo>
                <a:lnTo>
                  <a:pt x="452" y="191"/>
                </a:lnTo>
                <a:lnTo>
                  <a:pt x="450" y="193"/>
                </a:lnTo>
                <a:lnTo>
                  <a:pt x="447" y="195"/>
                </a:lnTo>
                <a:lnTo>
                  <a:pt x="446" y="200"/>
                </a:lnTo>
                <a:lnTo>
                  <a:pt x="444" y="206"/>
                </a:lnTo>
                <a:lnTo>
                  <a:pt x="443" y="212"/>
                </a:lnTo>
                <a:lnTo>
                  <a:pt x="442" y="219"/>
                </a:lnTo>
                <a:lnTo>
                  <a:pt x="440" y="223"/>
                </a:lnTo>
                <a:lnTo>
                  <a:pt x="438" y="227"/>
                </a:lnTo>
                <a:lnTo>
                  <a:pt x="440" y="230"/>
                </a:lnTo>
                <a:lnTo>
                  <a:pt x="437" y="234"/>
                </a:lnTo>
                <a:lnTo>
                  <a:pt x="435" y="239"/>
                </a:lnTo>
                <a:lnTo>
                  <a:pt x="435" y="243"/>
                </a:lnTo>
                <a:lnTo>
                  <a:pt x="437" y="243"/>
                </a:lnTo>
                <a:lnTo>
                  <a:pt x="438" y="245"/>
                </a:lnTo>
                <a:lnTo>
                  <a:pt x="438" y="246"/>
                </a:lnTo>
                <a:lnTo>
                  <a:pt x="438" y="248"/>
                </a:lnTo>
                <a:lnTo>
                  <a:pt x="436" y="249"/>
                </a:lnTo>
                <a:lnTo>
                  <a:pt x="436" y="250"/>
                </a:lnTo>
                <a:lnTo>
                  <a:pt x="436" y="251"/>
                </a:lnTo>
                <a:lnTo>
                  <a:pt x="435" y="252"/>
                </a:lnTo>
                <a:lnTo>
                  <a:pt x="435" y="254"/>
                </a:lnTo>
                <a:lnTo>
                  <a:pt x="435" y="256"/>
                </a:lnTo>
                <a:lnTo>
                  <a:pt x="432" y="256"/>
                </a:lnTo>
                <a:lnTo>
                  <a:pt x="431" y="259"/>
                </a:lnTo>
                <a:lnTo>
                  <a:pt x="428" y="260"/>
                </a:lnTo>
                <a:lnTo>
                  <a:pt x="427" y="262"/>
                </a:lnTo>
                <a:lnTo>
                  <a:pt x="427" y="264"/>
                </a:lnTo>
                <a:lnTo>
                  <a:pt x="428" y="265"/>
                </a:lnTo>
                <a:lnTo>
                  <a:pt x="431" y="264"/>
                </a:lnTo>
                <a:lnTo>
                  <a:pt x="433" y="262"/>
                </a:lnTo>
                <a:lnTo>
                  <a:pt x="434" y="263"/>
                </a:lnTo>
                <a:lnTo>
                  <a:pt x="434" y="268"/>
                </a:lnTo>
                <a:lnTo>
                  <a:pt x="433" y="273"/>
                </a:lnTo>
                <a:lnTo>
                  <a:pt x="432" y="278"/>
                </a:lnTo>
                <a:lnTo>
                  <a:pt x="429" y="281"/>
                </a:lnTo>
                <a:lnTo>
                  <a:pt x="428" y="283"/>
                </a:lnTo>
                <a:lnTo>
                  <a:pt x="428" y="284"/>
                </a:lnTo>
                <a:lnTo>
                  <a:pt x="429" y="288"/>
                </a:lnTo>
                <a:lnTo>
                  <a:pt x="429" y="291"/>
                </a:lnTo>
                <a:lnTo>
                  <a:pt x="431" y="292"/>
                </a:lnTo>
                <a:lnTo>
                  <a:pt x="431" y="293"/>
                </a:lnTo>
                <a:lnTo>
                  <a:pt x="429" y="295"/>
                </a:lnTo>
                <a:lnTo>
                  <a:pt x="429" y="297"/>
                </a:lnTo>
                <a:lnTo>
                  <a:pt x="431" y="299"/>
                </a:lnTo>
                <a:lnTo>
                  <a:pt x="433" y="302"/>
                </a:lnTo>
                <a:lnTo>
                  <a:pt x="434" y="311"/>
                </a:lnTo>
                <a:lnTo>
                  <a:pt x="435" y="317"/>
                </a:lnTo>
                <a:lnTo>
                  <a:pt x="436" y="320"/>
                </a:lnTo>
                <a:lnTo>
                  <a:pt x="438" y="323"/>
                </a:lnTo>
                <a:lnTo>
                  <a:pt x="438" y="330"/>
                </a:lnTo>
                <a:lnTo>
                  <a:pt x="437" y="334"/>
                </a:lnTo>
                <a:lnTo>
                  <a:pt x="438" y="340"/>
                </a:lnTo>
                <a:lnTo>
                  <a:pt x="440" y="343"/>
                </a:lnTo>
                <a:lnTo>
                  <a:pt x="440" y="344"/>
                </a:lnTo>
                <a:lnTo>
                  <a:pt x="440" y="347"/>
                </a:lnTo>
                <a:lnTo>
                  <a:pt x="438" y="351"/>
                </a:lnTo>
                <a:lnTo>
                  <a:pt x="440" y="361"/>
                </a:lnTo>
                <a:lnTo>
                  <a:pt x="442" y="373"/>
                </a:lnTo>
                <a:lnTo>
                  <a:pt x="444" y="382"/>
                </a:lnTo>
                <a:lnTo>
                  <a:pt x="448" y="383"/>
                </a:lnTo>
                <a:lnTo>
                  <a:pt x="450" y="385"/>
                </a:lnTo>
                <a:lnTo>
                  <a:pt x="451" y="387"/>
                </a:lnTo>
                <a:lnTo>
                  <a:pt x="450" y="392"/>
                </a:lnTo>
                <a:lnTo>
                  <a:pt x="451" y="395"/>
                </a:lnTo>
                <a:lnTo>
                  <a:pt x="452" y="396"/>
                </a:lnTo>
                <a:lnTo>
                  <a:pt x="452" y="398"/>
                </a:lnTo>
                <a:lnTo>
                  <a:pt x="453" y="401"/>
                </a:lnTo>
                <a:lnTo>
                  <a:pt x="454" y="401"/>
                </a:lnTo>
                <a:lnTo>
                  <a:pt x="454" y="402"/>
                </a:lnTo>
                <a:lnTo>
                  <a:pt x="454" y="409"/>
                </a:lnTo>
                <a:lnTo>
                  <a:pt x="453" y="416"/>
                </a:lnTo>
                <a:lnTo>
                  <a:pt x="454" y="420"/>
                </a:lnTo>
                <a:lnTo>
                  <a:pt x="455" y="423"/>
                </a:lnTo>
                <a:lnTo>
                  <a:pt x="455" y="427"/>
                </a:lnTo>
                <a:lnTo>
                  <a:pt x="457" y="434"/>
                </a:lnTo>
                <a:lnTo>
                  <a:pt x="457" y="440"/>
                </a:lnTo>
                <a:lnTo>
                  <a:pt x="457" y="447"/>
                </a:lnTo>
                <a:lnTo>
                  <a:pt x="461" y="455"/>
                </a:lnTo>
                <a:lnTo>
                  <a:pt x="461" y="457"/>
                </a:lnTo>
                <a:lnTo>
                  <a:pt x="461" y="465"/>
                </a:lnTo>
                <a:lnTo>
                  <a:pt x="461" y="470"/>
                </a:lnTo>
                <a:lnTo>
                  <a:pt x="461" y="478"/>
                </a:lnTo>
                <a:lnTo>
                  <a:pt x="461" y="486"/>
                </a:lnTo>
                <a:lnTo>
                  <a:pt x="460" y="489"/>
                </a:lnTo>
                <a:lnTo>
                  <a:pt x="456" y="494"/>
                </a:lnTo>
                <a:lnTo>
                  <a:pt x="453" y="503"/>
                </a:lnTo>
                <a:lnTo>
                  <a:pt x="452" y="509"/>
                </a:lnTo>
                <a:lnTo>
                  <a:pt x="452" y="511"/>
                </a:lnTo>
                <a:lnTo>
                  <a:pt x="452" y="514"/>
                </a:lnTo>
                <a:lnTo>
                  <a:pt x="452" y="516"/>
                </a:lnTo>
                <a:lnTo>
                  <a:pt x="452" y="527"/>
                </a:lnTo>
                <a:lnTo>
                  <a:pt x="451" y="538"/>
                </a:lnTo>
                <a:lnTo>
                  <a:pt x="451" y="543"/>
                </a:lnTo>
                <a:lnTo>
                  <a:pt x="452" y="553"/>
                </a:lnTo>
                <a:lnTo>
                  <a:pt x="452" y="571"/>
                </a:lnTo>
                <a:lnTo>
                  <a:pt x="453" y="587"/>
                </a:lnTo>
                <a:lnTo>
                  <a:pt x="454" y="603"/>
                </a:lnTo>
                <a:lnTo>
                  <a:pt x="455" y="610"/>
                </a:lnTo>
                <a:lnTo>
                  <a:pt x="457" y="613"/>
                </a:lnTo>
                <a:lnTo>
                  <a:pt x="457" y="615"/>
                </a:lnTo>
                <a:lnTo>
                  <a:pt x="458" y="616"/>
                </a:lnTo>
                <a:lnTo>
                  <a:pt x="458" y="620"/>
                </a:lnTo>
                <a:lnTo>
                  <a:pt x="462" y="630"/>
                </a:lnTo>
                <a:lnTo>
                  <a:pt x="464" y="634"/>
                </a:lnTo>
                <a:lnTo>
                  <a:pt x="465" y="636"/>
                </a:lnTo>
                <a:lnTo>
                  <a:pt x="465" y="638"/>
                </a:lnTo>
                <a:lnTo>
                  <a:pt x="469" y="644"/>
                </a:lnTo>
                <a:lnTo>
                  <a:pt x="472" y="653"/>
                </a:lnTo>
                <a:lnTo>
                  <a:pt x="474" y="661"/>
                </a:lnTo>
                <a:lnTo>
                  <a:pt x="476" y="664"/>
                </a:lnTo>
                <a:lnTo>
                  <a:pt x="477" y="667"/>
                </a:lnTo>
                <a:lnTo>
                  <a:pt x="479" y="670"/>
                </a:lnTo>
                <a:lnTo>
                  <a:pt x="481" y="673"/>
                </a:lnTo>
                <a:lnTo>
                  <a:pt x="484" y="678"/>
                </a:lnTo>
                <a:lnTo>
                  <a:pt x="486" y="682"/>
                </a:lnTo>
                <a:lnTo>
                  <a:pt x="491" y="687"/>
                </a:lnTo>
                <a:lnTo>
                  <a:pt x="494" y="691"/>
                </a:lnTo>
                <a:lnTo>
                  <a:pt x="496" y="693"/>
                </a:lnTo>
                <a:lnTo>
                  <a:pt x="499" y="696"/>
                </a:lnTo>
                <a:lnTo>
                  <a:pt x="500" y="699"/>
                </a:lnTo>
                <a:lnTo>
                  <a:pt x="506" y="704"/>
                </a:lnTo>
                <a:lnTo>
                  <a:pt x="510" y="708"/>
                </a:lnTo>
                <a:lnTo>
                  <a:pt x="513" y="710"/>
                </a:lnTo>
                <a:lnTo>
                  <a:pt x="520" y="714"/>
                </a:lnTo>
                <a:lnTo>
                  <a:pt x="522" y="717"/>
                </a:lnTo>
                <a:lnTo>
                  <a:pt x="525" y="718"/>
                </a:lnTo>
                <a:lnTo>
                  <a:pt x="528" y="718"/>
                </a:lnTo>
                <a:lnTo>
                  <a:pt x="532" y="732"/>
                </a:lnTo>
                <a:lnTo>
                  <a:pt x="533" y="736"/>
                </a:lnTo>
                <a:lnTo>
                  <a:pt x="537" y="751"/>
                </a:lnTo>
                <a:lnTo>
                  <a:pt x="539" y="757"/>
                </a:lnTo>
                <a:lnTo>
                  <a:pt x="540" y="761"/>
                </a:lnTo>
                <a:lnTo>
                  <a:pt x="540" y="762"/>
                </a:lnTo>
                <a:lnTo>
                  <a:pt x="541" y="766"/>
                </a:lnTo>
                <a:lnTo>
                  <a:pt x="544" y="776"/>
                </a:lnTo>
                <a:lnTo>
                  <a:pt x="545" y="779"/>
                </a:lnTo>
                <a:lnTo>
                  <a:pt x="545" y="782"/>
                </a:lnTo>
                <a:lnTo>
                  <a:pt x="548" y="788"/>
                </a:lnTo>
                <a:lnTo>
                  <a:pt x="550" y="791"/>
                </a:lnTo>
                <a:lnTo>
                  <a:pt x="551" y="793"/>
                </a:lnTo>
                <a:lnTo>
                  <a:pt x="551" y="794"/>
                </a:lnTo>
                <a:lnTo>
                  <a:pt x="551" y="795"/>
                </a:lnTo>
                <a:lnTo>
                  <a:pt x="553" y="797"/>
                </a:lnTo>
                <a:lnTo>
                  <a:pt x="554" y="798"/>
                </a:lnTo>
                <a:lnTo>
                  <a:pt x="553" y="798"/>
                </a:lnTo>
                <a:lnTo>
                  <a:pt x="554" y="804"/>
                </a:lnTo>
                <a:lnTo>
                  <a:pt x="557" y="809"/>
                </a:lnTo>
                <a:lnTo>
                  <a:pt x="560" y="815"/>
                </a:lnTo>
                <a:lnTo>
                  <a:pt x="566" y="827"/>
                </a:lnTo>
                <a:lnTo>
                  <a:pt x="568" y="832"/>
                </a:lnTo>
                <a:lnTo>
                  <a:pt x="573" y="840"/>
                </a:lnTo>
                <a:lnTo>
                  <a:pt x="577" y="845"/>
                </a:lnTo>
                <a:lnTo>
                  <a:pt x="578" y="847"/>
                </a:lnTo>
                <a:lnTo>
                  <a:pt x="578" y="850"/>
                </a:lnTo>
                <a:lnTo>
                  <a:pt x="579" y="856"/>
                </a:lnTo>
                <a:lnTo>
                  <a:pt x="578" y="864"/>
                </a:lnTo>
                <a:lnTo>
                  <a:pt x="579" y="871"/>
                </a:lnTo>
                <a:lnTo>
                  <a:pt x="580" y="877"/>
                </a:lnTo>
                <a:lnTo>
                  <a:pt x="580" y="901"/>
                </a:lnTo>
                <a:lnTo>
                  <a:pt x="579" y="907"/>
                </a:lnTo>
                <a:lnTo>
                  <a:pt x="578" y="910"/>
                </a:lnTo>
                <a:lnTo>
                  <a:pt x="577" y="911"/>
                </a:lnTo>
                <a:lnTo>
                  <a:pt x="573" y="911"/>
                </a:lnTo>
                <a:lnTo>
                  <a:pt x="571" y="912"/>
                </a:lnTo>
                <a:lnTo>
                  <a:pt x="569" y="913"/>
                </a:lnTo>
                <a:lnTo>
                  <a:pt x="566" y="913"/>
                </a:lnTo>
                <a:lnTo>
                  <a:pt x="561" y="914"/>
                </a:lnTo>
                <a:lnTo>
                  <a:pt x="554" y="915"/>
                </a:lnTo>
                <a:lnTo>
                  <a:pt x="552" y="915"/>
                </a:lnTo>
                <a:lnTo>
                  <a:pt x="551" y="916"/>
                </a:lnTo>
                <a:lnTo>
                  <a:pt x="549" y="917"/>
                </a:lnTo>
                <a:lnTo>
                  <a:pt x="545" y="916"/>
                </a:lnTo>
                <a:lnTo>
                  <a:pt x="543" y="917"/>
                </a:lnTo>
                <a:lnTo>
                  <a:pt x="541" y="918"/>
                </a:lnTo>
                <a:lnTo>
                  <a:pt x="532" y="921"/>
                </a:lnTo>
                <a:lnTo>
                  <a:pt x="531" y="923"/>
                </a:lnTo>
                <a:lnTo>
                  <a:pt x="530" y="924"/>
                </a:lnTo>
                <a:lnTo>
                  <a:pt x="527" y="925"/>
                </a:lnTo>
                <a:lnTo>
                  <a:pt x="522" y="927"/>
                </a:lnTo>
                <a:lnTo>
                  <a:pt x="519" y="930"/>
                </a:lnTo>
                <a:lnTo>
                  <a:pt x="518" y="931"/>
                </a:lnTo>
                <a:lnTo>
                  <a:pt x="511" y="936"/>
                </a:lnTo>
                <a:lnTo>
                  <a:pt x="508" y="939"/>
                </a:lnTo>
                <a:lnTo>
                  <a:pt x="505" y="942"/>
                </a:lnTo>
                <a:lnTo>
                  <a:pt x="503" y="947"/>
                </a:lnTo>
                <a:lnTo>
                  <a:pt x="501" y="950"/>
                </a:lnTo>
                <a:lnTo>
                  <a:pt x="498" y="951"/>
                </a:lnTo>
                <a:lnTo>
                  <a:pt x="495" y="954"/>
                </a:lnTo>
                <a:lnTo>
                  <a:pt x="494" y="956"/>
                </a:lnTo>
                <a:lnTo>
                  <a:pt x="492" y="956"/>
                </a:lnTo>
                <a:lnTo>
                  <a:pt x="490" y="955"/>
                </a:lnTo>
                <a:lnTo>
                  <a:pt x="489" y="955"/>
                </a:lnTo>
                <a:lnTo>
                  <a:pt x="487" y="956"/>
                </a:lnTo>
                <a:lnTo>
                  <a:pt x="485" y="957"/>
                </a:lnTo>
                <a:lnTo>
                  <a:pt x="484" y="959"/>
                </a:lnTo>
                <a:lnTo>
                  <a:pt x="482" y="960"/>
                </a:lnTo>
                <a:lnTo>
                  <a:pt x="479" y="961"/>
                </a:lnTo>
                <a:lnTo>
                  <a:pt x="472" y="964"/>
                </a:lnTo>
                <a:lnTo>
                  <a:pt x="469" y="965"/>
                </a:lnTo>
                <a:lnTo>
                  <a:pt x="465" y="964"/>
                </a:lnTo>
                <a:lnTo>
                  <a:pt x="464" y="965"/>
                </a:lnTo>
                <a:lnTo>
                  <a:pt x="463" y="965"/>
                </a:lnTo>
                <a:lnTo>
                  <a:pt x="461" y="965"/>
                </a:lnTo>
                <a:lnTo>
                  <a:pt x="455" y="963"/>
                </a:lnTo>
                <a:lnTo>
                  <a:pt x="454" y="964"/>
                </a:lnTo>
                <a:lnTo>
                  <a:pt x="453" y="964"/>
                </a:lnTo>
                <a:lnTo>
                  <a:pt x="451" y="964"/>
                </a:lnTo>
                <a:lnTo>
                  <a:pt x="447" y="965"/>
                </a:lnTo>
                <a:lnTo>
                  <a:pt x="445" y="966"/>
                </a:lnTo>
                <a:lnTo>
                  <a:pt x="444" y="967"/>
                </a:lnTo>
                <a:lnTo>
                  <a:pt x="443" y="967"/>
                </a:lnTo>
                <a:lnTo>
                  <a:pt x="438" y="969"/>
                </a:lnTo>
                <a:lnTo>
                  <a:pt x="437" y="970"/>
                </a:lnTo>
                <a:lnTo>
                  <a:pt x="436" y="971"/>
                </a:lnTo>
                <a:lnTo>
                  <a:pt x="433" y="972"/>
                </a:lnTo>
                <a:lnTo>
                  <a:pt x="425" y="974"/>
                </a:lnTo>
                <a:lnTo>
                  <a:pt x="422" y="976"/>
                </a:lnTo>
                <a:lnTo>
                  <a:pt x="419" y="978"/>
                </a:lnTo>
                <a:lnTo>
                  <a:pt x="416" y="980"/>
                </a:lnTo>
                <a:lnTo>
                  <a:pt x="412" y="981"/>
                </a:lnTo>
                <a:lnTo>
                  <a:pt x="406" y="984"/>
                </a:lnTo>
                <a:lnTo>
                  <a:pt x="403" y="986"/>
                </a:lnTo>
                <a:lnTo>
                  <a:pt x="400" y="988"/>
                </a:lnTo>
                <a:lnTo>
                  <a:pt x="395" y="989"/>
                </a:lnTo>
                <a:lnTo>
                  <a:pt x="388" y="992"/>
                </a:lnTo>
                <a:lnTo>
                  <a:pt x="377" y="999"/>
                </a:lnTo>
                <a:lnTo>
                  <a:pt x="374" y="1001"/>
                </a:lnTo>
                <a:lnTo>
                  <a:pt x="368" y="1002"/>
                </a:lnTo>
                <a:lnTo>
                  <a:pt x="361" y="1004"/>
                </a:lnTo>
                <a:lnTo>
                  <a:pt x="359" y="1006"/>
                </a:lnTo>
                <a:lnTo>
                  <a:pt x="357" y="1009"/>
                </a:lnTo>
                <a:lnTo>
                  <a:pt x="351" y="1011"/>
                </a:lnTo>
                <a:lnTo>
                  <a:pt x="348" y="1011"/>
                </a:lnTo>
                <a:lnTo>
                  <a:pt x="345" y="1013"/>
                </a:lnTo>
                <a:lnTo>
                  <a:pt x="342" y="1014"/>
                </a:lnTo>
                <a:lnTo>
                  <a:pt x="340" y="1018"/>
                </a:lnTo>
                <a:lnTo>
                  <a:pt x="338" y="1018"/>
                </a:lnTo>
                <a:lnTo>
                  <a:pt x="335" y="1018"/>
                </a:lnTo>
                <a:lnTo>
                  <a:pt x="331" y="1020"/>
                </a:lnTo>
                <a:lnTo>
                  <a:pt x="330" y="1021"/>
                </a:lnTo>
                <a:lnTo>
                  <a:pt x="329" y="1022"/>
                </a:lnTo>
                <a:lnTo>
                  <a:pt x="329" y="1023"/>
                </a:lnTo>
                <a:lnTo>
                  <a:pt x="324" y="1024"/>
                </a:lnTo>
                <a:lnTo>
                  <a:pt x="322" y="1024"/>
                </a:lnTo>
                <a:lnTo>
                  <a:pt x="324" y="1024"/>
                </a:lnTo>
                <a:lnTo>
                  <a:pt x="319" y="1028"/>
                </a:lnTo>
                <a:lnTo>
                  <a:pt x="309" y="1034"/>
                </a:lnTo>
                <a:lnTo>
                  <a:pt x="303" y="1037"/>
                </a:lnTo>
                <a:lnTo>
                  <a:pt x="299" y="1038"/>
                </a:lnTo>
                <a:lnTo>
                  <a:pt x="297" y="1039"/>
                </a:lnTo>
                <a:lnTo>
                  <a:pt x="297" y="1040"/>
                </a:lnTo>
                <a:lnTo>
                  <a:pt x="295" y="1041"/>
                </a:lnTo>
                <a:lnTo>
                  <a:pt x="291" y="1042"/>
                </a:lnTo>
                <a:lnTo>
                  <a:pt x="288" y="1043"/>
                </a:lnTo>
                <a:lnTo>
                  <a:pt x="287" y="1044"/>
                </a:lnTo>
                <a:lnTo>
                  <a:pt x="286" y="1045"/>
                </a:lnTo>
                <a:lnTo>
                  <a:pt x="283" y="1047"/>
                </a:lnTo>
                <a:lnTo>
                  <a:pt x="278" y="1048"/>
                </a:lnTo>
                <a:lnTo>
                  <a:pt x="276" y="1049"/>
                </a:lnTo>
                <a:lnTo>
                  <a:pt x="272" y="1051"/>
                </a:lnTo>
                <a:lnTo>
                  <a:pt x="260" y="1056"/>
                </a:lnTo>
                <a:lnTo>
                  <a:pt x="251" y="1059"/>
                </a:lnTo>
                <a:lnTo>
                  <a:pt x="242" y="1063"/>
                </a:lnTo>
                <a:lnTo>
                  <a:pt x="239" y="1063"/>
                </a:lnTo>
                <a:lnTo>
                  <a:pt x="233" y="1067"/>
                </a:lnTo>
                <a:lnTo>
                  <a:pt x="231" y="1068"/>
                </a:lnTo>
                <a:lnTo>
                  <a:pt x="229" y="1070"/>
                </a:lnTo>
                <a:lnTo>
                  <a:pt x="222" y="1072"/>
                </a:lnTo>
                <a:lnTo>
                  <a:pt x="215" y="1076"/>
                </a:lnTo>
                <a:lnTo>
                  <a:pt x="214" y="1077"/>
                </a:lnTo>
                <a:lnTo>
                  <a:pt x="215" y="1077"/>
                </a:lnTo>
                <a:lnTo>
                  <a:pt x="207" y="1079"/>
                </a:lnTo>
                <a:lnTo>
                  <a:pt x="195" y="1083"/>
                </a:lnTo>
                <a:lnTo>
                  <a:pt x="191" y="1086"/>
                </a:lnTo>
                <a:lnTo>
                  <a:pt x="187" y="1086"/>
                </a:lnTo>
                <a:lnTo>
                  <a:pt x="183" y="1088"/>
                </a:lnTo>
                <a:lnTo>
                  <a:pt x="181" y="1090"/>
                </a:lnTo>
                <a:lnTo>
                  <a:pt x="174" y="1092"/>
                </a:lnTo>
                <a:lnTo>
                  <a:pt x="168" y="1095"/>
                </a:lnTo>
                <a:lnTo>
                  <a:pt x="163" y="1098"/>
                </a:lnTo>
                <a:lnTo>
                  <a:pt x="151" y="1105"/>
                </a:lnTo>
                <a:lnTo>
                  <a:pt x="148" y="1107"/>
                </a:lnTo>
                <a:lnTo>
                  <a:pt x="146" y="1109"/>
                </a:lnTo>
                <a:lnTo>
                  <a:pt x="141" y="1113"/>
                </a:lnTo>
                <a:lnTo>
                  <a:pt x="134" y="1118"/>
                </a:lnTo>
                <a:lnTo>
                  <a:pt x="129" y="1122"/>
                </a:lnTo>
                <a:lnTo>
                  <a:pt x="126" y="1126"/>
                </a:lnTo>
                <a:lnTo>
                  <a:pt x="120" y="1130"/>
                </a:lnTo>
                <a:lnTo>
                  <a:pt x="118" y="1131"/>
                </a:lnTo>
                <a:lnTo>
                  <a:pt x="117" y="1135"/>
                </a:lnTo>
                <a:lnTo>
                  <a:pt x="115" y="1139"/>
                </a:lnTo>
                <a:lnTo>
                  <a:pt x="114" y="1141"/>
                </a:lnTo>
                <a:lnTo>
                  <a:pt x="112" y="1142"/>
                </a:lnTo>
                <a:lnTo>
                  <a:pt x="107" y="1148"/>
                </a:lnTo>
                <a:lnTo>
                  <a:pt x="105" y="1154"/>
                </a:lnTo>
                <a:lnTo>
                  <a:pt x="102" y="1159"/>
                </a:lnTo>
                <a:lnTo>
                  <a:pt x="93" y="1168"/>
                </a:lnTo>
                <a:lnTo>
                  <a:pt x="89" y="1175"/>
                </a:lnTo>
                <a:lnTo>
                  <a:pt x="86" y="1179"/>
                </a:lnTo>
                <a:lnTo>
                  <a:pt x="84" y="1181"/>
                </a:lnTo>
                <a:lnTo>
                  <a:pt x="81" y="1185"/>
                </a:lnTo>
                <a:lnTo>
                  <a:pt x="77" y="1189"/>
                </a:lnTo>
                <a:lnTo>
                  <a:pt x="75" y="1193"/>
                </a:lnTo>
                <a:lnTo>
                  <a:pt x="73" y="1195"/>
                </a:lnTo>
                <a:lnTo>
                  <a:pt x="67" y="1200"/>
                </a:lnTo>
                <a:lnTo>
                  <a:pt x="65" y="1205"/>
                </a:lnTo>
                <a:lnTo>
                  <a:pt x="62" y="1208"/>
                </a:lnTo>
                <a:lnTo>
                  <a:pt x="56" y="1213"/>
                </a:lnTo>
                <a:lnTo>
                  <a:pt x="50" y="1219"/>
                </a:lnTo>
                <a:lnTo>
                  <a:pt x="48" y="1223"/>
                </a:lnTo>
                <a:lnTo>
                  <a:pt x="44" y="1229"/>
                </a:lnTo>
                <a:lnTo>
                  <a:pt x="38" y="1234"/>
                </a:lnTo>
                <a:lnTo>
                  <a:pt x="37" y="1237"/>
                </a:lnTo>
                <a:lnTo>
                  <a:pt x="36" y="1242"/>
                </a:lnTo>
                <a:lnTo>
                  <a:pt x="35" y="1245"/>
                </a:lnTo>
                <a:lnTo>
                  <a:pt x="32" y="1249"/>
                </a:lnTo>
                <a:lnTo>
                  <a:pt x="26" y="1262"/>
                </a:lnTo>
                <a:lnTo>
                  <a:pt x="23" y="1267"/>
                </a:lnTo>
                <a:lnTo>
                  <a:pt x="22" y="1271"/>
                </a:lnTo>
                <a:lnTo>
                  <a:pt x="20" y="1273"/>
                </a:lnTo>
                <a:lnTo>
                  <a:pt x="19" y="1276"/>
                </a:lnTo>
                <a:lnTo>
                  <a:pt x="18" y="1280"/>
                </a:lnTo>
                <a:lnTo>
                  <a:pt x="11" y="1293"/>
                </a:lnTo>
                <a:lnTo>
                  <a:pt x="6" y="1310"/>
                </a:lnTo>
                <a:lnTo>
                  <a:pt x="0" y="1322"/>
                </a:lnTo>
                <a:lnTo>
                  <a:pt x="13" y="1323"/>
                </a:lnTo>
                <a:lnTo>
                  <a:pt x="1445" y="1323"/>
                </a:lnTo>
                <a:lnTo>
                  <a:pt x="1455" y="1322"/>
                </a:lnTo>
                <a:lnTo>
                  <a:pt x="1458" y="1322"/>
                </a:lnTo>
                <a:lnTo>
                  <a:pt x="1456" y="1316"/>
                </a:lnTo>
                <a:close/>
                <a:moveTo>
                  <a:pt x="544" y="775"/>
                </a:moveTo>
                <a:lnTo>
                  <a:pt x="544" y="775"/>
                </a:lnTo>
                <a:lnTo>
                  <a:pt x="544" y="774"/>
                </a:lnTo>
                <a:lnTo>
                  <a:pt x="544" y="772"/>
                </a:lnTo>
                <a:lnTo>
                  <a:pt x="544" y="774"/>
                </a:lnTo>
                <a:lnTo>
                  <a:pt x="544" y="775"/>
                </a:lnTo>
                <a:close/>
                <a:moveTo>
                  <a:pt x="548" y="782"/>
                </a:moveTo>
                <a:lnTo>
                  <a:pt x="548" y="782"/>
                </a:lnTo>
                <a:close/>
                <a:moveTo>
                  <a:pt x="550" y="789"/>
                </a:moveTo>
                <a:lnTo>
                  <a:pt x="550" y="789"/>
                </a:lnTo>
                <a:lnTo>
                  <a:pt x="549" y="788"/>
                </a:lnTo>
                <a:lnTo>
                  <a:pt x="549" y="785"/>
                </a:lnTo>
                <a:lnTo>
                  <a:pt x="550" y="787"/>
                </a:lnTo>
                <a:lnTo>
                  <a:pt x="550" y="789"/>
                </a:lnTo>
                <a:close/>
                <a:moveTo>
                  <a:pt x="554" y="801"/>
                </a:moveTo>
                <a:lnTo>
                  <a:pt x="554" y="801"/>
                </a:lnTo>
                <a:lnTo>
                  <a:pt x="554" y="800"/>
                </a:lnTo>
                <a:lnTo>
                  <a:pt x="556" y="801"/>
                </a:lnTo>
                <a:lnTo>
                  <a:pt x="554" y="801"/>
                </a:lnTo>
                <a:close/>
                <a:moveTo>
                  <a:pt x="574" y="839"/>
                </a:moveTo>
                <a:lnTo>
                  <a:pt x="574" y="839"/>
                </a:lnTo>
                <a:lnTo>
                  <a:pt x="574" y="840"/>
                </a:lnTo>
                <a:lnTo>
                  <a:pt x="574" y="839"/>
                </a:lnTo>
                <a:close/>
                <a:moveTo>
                  <a:pt x="578" y="845"/>
                </a:moveTo>
                <a:lnTo>
                  <a:pt x="579" y="847"/>
                </a:lnTo>
                <a:lnTo>
                  <a:pt x="578" y="847"/>
                </a:lnTo>
                <a:lnTo>
                  <a:pt x="578" y="845"/>
                </a:lnTo>
                <a:close/>
                <a:moveTo>
                  <a:pt x="581" y="874"/>
                </a:moveTo>
                <a:lnTo>
                  <a:pt x="581" y="874"/>
                </a:lnTo>
                <a:close/>
              </a:path>
            </a:pathLst>
          </a:custGeom>
          <a:solidFill>
            <a:srgbClr val="D60093"/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984742" y="3713010"/>
            <a:ext cx="630443" cy="460302"/>
          </a:xfrm>
          <a:custGeom>
            <a:avLst/>
            <a:gdLst>
              <a:gd name="T0" fmla="*/ 5023 w 3900"/>
              <a:gd name="T1" fmla="*/ 1571790 h 2848"/>
              <a:gd name="T2" fmla="*/ 53574 w 3900"/>
              <a:gd name="T3" fmla="*/ 1460755 h 2848"/>
              <a:gd name="T4" fmla="*/ 126123 w 3900"/>
              <a:gd name="T5" fmla="*/ 1341350 h 2848"/>
              <a:gd name="T6" fmla="*/ 159607 w 3900"/>
              <a:gd name="T7" fmla="*/ 1269930 h 2848"/>
              <a:gd name="T8" fmla="*/ 212066 w 3900"/>
              <a:gd name="T9" fmla="*/ 1209670 h 2848"/>
              <a:gd name="T10" fmla="*/ 275685 w 3900"/>
              <a:gd name="T11" fmla="*/ 1157221 h 2848"/>
              <a:gd name="T12" fmla="*/ 372231 w 3900"/>
              <a:gd name="T13" fmla="*/ 1103099 h 2848"/>
              <a:gd name="T14" fmla="*/ 453709 w 3900"/>
              <a:gd name="T15" fmla="*/ 1072411 h 2848"/>
              <a:gd name="T16" fmla="*/ 635639 w 3900"/>
              <a:gd name="T17" fmla="*/ 1030005 h 2848"/>
              <a:gd name="T18" fmla="*/ 742229 w 3900"/>
              <a:gd name="T19" fmla="*/ 988158 h 2848"/>
              <a:gd name="T20" fmla="*/ 774597 w 3900"/>
              <a:gd name="T21" fmla="*/ 945194 h 2848"/>
              <a:gd name="T22" fmla="*/ 757855 w 3900"/>
              <a:gd name="T23" fmla="*/ 854804 h 2848"/>
              <a:gd name="T24" fmla="*/ 745020 w 3900"/>
              <a:gd name="T25" fmla="*/ 811840 h 2848"/>
              <a:gd name="T26" fmla="*/ 735533 w 3900"/>
              <a:gd name="T27" fmla="*/ 794544 h 2848"/>
              <a:gd name="T28" fmla="*/ 714884 w 3900"/>
              <a:gd name="T29" fmla="*/ 772225 h 2848"/>
              <a:gd name="T30" fmla="*/ 710420 w 3900"/>
              <a:gd name="T31" fmla="*/ 717544 h 2848"/>
              <a:gd name="T32" fmla="*/ 716000 w 3900"/>
              <a:gd name="T33" fmla="*/ 631059 h 2848"/>
              <a:gd name="T34" fmla="*/ 726603 w 3900"/>
              <a:gd name="T35" fmla="*/ 538995 h 2848"/>
              <a:gd name="T36" fmla="*/ 709303 w 3900"/>
              <a:gd name="T37" fmla="*/ 492126 h 2848"/>
              <a:gd name="T38" fmla="*/ 702607 w 3900"/>
              <a:gd name="T39" fmla="*/ 461996 h 2848"/>
              <a:gd name="T40" fmla="*/ 699816 w 3900"/>
              <a:gd name="T41" fmla="*/ 417916 h 2848"/>
              <a:gd name="T42" fmla="*/ 684190 w 3900"/>
              <a:gd name="T43" fmla="*/ 352077 h 2848"/>
              <a:gd name="T44" fmla="*/ 699816 w 3900"/>
              <a:gd name="T45" fmla="*/ 281773 h 2848"/>
              <a:gd name="T46" fmla="*/ 728836 w 3900"/>
              <a:gd name="T47" fmla="*/ 239367 h 2848"/>
              <a:gd name="T48" fmla="*/ 745020 w 3900"/>
              <a:gd name="T49" fmla="*/ 205331 h 2848"/>
              <a:gd name="T50" fmla="*/ 772365 w 3900"/>
              <a:gd name="T51" fmla="*/ 155672 h 2848"/>
              <a:gd name="T52" fmla="*/ 862772 w 3900"/>
              <a:gd name="T53" fmla="*/ 83695 h 2848"/>
              <a:gd name="T54" fmla="*/ 945366 w 3900"/>
              <a:gd name="T55" fmla="*/ 28456 h 2848"/>
              <a:gd name="T56" fmla="*/ 992243 w 3900"/>
              <a:gd name="T57" fmla="*/ 11717 h 2848"/>
              <a:gd name="T58" fmla="*/ 1064792 w 3900"/>
              <a:gd name="T59" fmla="*/ 5580 h 2848"/>
              <a:gd name="T60" fmla="*/ 1159106 w 3900"/>
              <a:gd name="T61" fmla="*/ 0 h 2848"/>
              <a:gd name="T62" fmla="*/ 1198170 w 3900"/>
              <a:gd name="T63" fmla="*/ 23435 h 2848"/>
              <a:gd name="T64" fmla="*/ 1232212 w 3900"/>
              <a:gd name="T65" fmla="*/ 36826 h 2848"/>
              <a:gd name="T66" fmla="*/ 1300855 w 3900"/>
              <a:gd name="T67" fmla="*/ 45753 h 2848"/>
              <a:gd name="T68" fmla="*/ 1319271 w 3900"/>
              <a:gd name="T69" fmla="*/ 58586 h 2848"/>
              <a:gd name="T70" fmla="*/ 1329316 w 3900"/>
              <a:gd name="T71" fmla="*/ 99318 h 2848"/>
              <a:gd name="T72" fmla="*/ 1350523 w 3900"/>
              <a:gd name="T73" fmla="*/ 111593 h 2848"/>
              <a:gd name="T74" fmla="*/ 1367823 w 3900"/>
              <a:gd name="T75" fmla="*/ 149535 h 2848"/>
              <a:gd name="T76" fmla="*/ 1408003 w 3900"/>
              <a:gd name="T77" fmla="*/ 225418 h 2848"/>
              <a:gd name="T78" fmla="*/ 1457671 w 3900"/>
              <a:gd name="T79" fmla="*/ 331432 h 2848"/>
              <a:gd name="T80" fmla="*/ 1462136 w 3900"/>
              <a:gd name="T81" fmla="*/ 387786 h 2848"/>
              <a:gd name="T82" fmla="*/ 1449859 w 3900"/>
              <a:gd name="T83" fmla="*/ 488220 h 2848"/>
              <a:gd name="T84" fmla="*/ 1457671 w 3900"/>
              <a:gd name="T85" fmla="*/ 528952 h 2848"/>
              <a:gd name="T86" fmla="*/ 1450417 w 3900"/>
              <a:gd name="T87" fmla="*/ 570799 h 2848"/>
              <a:gd name="T88" fmla="*/ 1430326 w 3900"/>
              <a:gd name="T89" fmla="*/ 639987 h 2848"/>
              <a:gd name="T90" fmla="*/ 1427536 w 3900"/>
              <a:gd name="T91" fmla="*/ 742095 h 2848"/>
              <a:gd name="T92" fmla="*/ 1422513 w 3900"/>
              <a:gd name="T93" fmla="*/ 795659 h 2848"/>
              <a:gd name="T94" fmla="*/ 1380658 w 3900"/>
              <a:gd name="T95" fmla="*/ 875449 h 2848"/>
              <a:gd name="T96" fmla="*/ 1367823 w 3900"/>
              <a:gd name="T97" fmla="*/ 917854 h 2848"/>
              <a:gd name="T98" fmla="*/ 1570401 w 3900"/>
              <a:gd name="T99" fmla="*/ 1030005 h 2848"/>
              <a:gd name="T100" fmla="*/ 1655785 w 3900"/>
              <a:gd name="T101" fmla="*/ 1064041 h 2848"/>
              <a:gd name="T102" fmla="*/ 1818741 w 3900"/>
              <a:gd name="T103" fmla="*/ 1122070 h 2848"/>
              <a:gd name="T104" fmla="*/ 1889057 w 3900"/>
              <a:gd name="T105" fmla="*/ 1145504 h 2848"/>
              <a:gd name="T106" fmla="*/ 1927006 w 3900"/>
              <a:gd name="T107" fmla="*/ 1167265 h 2848"/>
              <a:gd name="T108" fmla="*/ 2053129 w 3900"/>
              <a:gd name="T109" fmla="*/ 1305082 h 2848"/>
              <a:gd name="T110" fmla="*/ 2114517 w 3900"/>
              <a:gd name="T111" fmla="*/ 1375386 h 2848"/>
              <a:gd name="T112" fmla="*/ 2138513 w 3900"/>
              <a:gd name="T113" fmla="*/ 1437320 h 2848"/>
              <a:gd name="T114" fmla="*/ 2176462 w 3900"/>
              <a:gd name="T115" fmla="*/ 1589087 h 284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900" h="2848">
                <a:moveTo>
                  <a:pt x="3900" y="2848"/>
                </a:moveTo>
                <a:lnTo>
                  <a:pt x="3900" y="2848"/>
                </a:lnTo>
                <a:lnTo>
                  <a:pt x="0" y="2848"/>
                </a:lnTo>
                <a:lnTo>
                  <a:pt x="9" y="2817"/>
                </a:lnTo>
                <a:lnTo>
                  <a:pt x="19" y="2785"/>
                </a:lnTo>
                <a:lnTo>
                  <a:pt x="30" y="2756"/>
                </a:lnTo>
                <a:lnTo>
                  <a:pt x="42" y="2728"/>
                </a:lnTo>
                <a:lnTo>
                  <a:pt x="68" y="2672"/>
                </a:lnTo>
                <a:lnTo>
                  <a:pt x="96" y="2618"/>
                </a:lnTo>
                <a:lnTo>
                  <a:pt x="125" y="2567"/>
                </a:lnTo>
                <a:lnTo>
                  <a:pt x="157" y="2519"/>
                </a:lnTo>
                <a:lnTo>
                  <a:pt x="216" y="2423"/>
                </a:lnTo>
                <a:lnTo>
                  <a:pt x="226" y="2404"/>
                </a:lnTo>
                <a:lnTo>
                  <a:pt x="235" y="2386"/>
                </a:lnTo>
                <a:lnTo>
                  <a:pt x="251" y="2348"/>
                </a:lnTo>
                <a:lnTo>
                  <a:pt x="266" y="2311"/>
                </a:lnTo>
                <a:lnTo>
                  <a:pt x="275" y="2294"/>
                </a:lnTo>
                <a:lnTo>
                  <a:pt x="286" y="2276"/>
                </a:lnTo>
                <a:lnTo>
                  <a:pt x="305" y="2248"/>
                </a:lnTo>
                <a:lnTo>
                  <a:pt x="327" y="2222"/>
                </a:lnTo>
                <a:lnTo>
                  <a:pt x="352" y="2194"/>
                </a:lnTo>
                <a:lnTo>
                  <a:pt x="380" y="2168"/>
                </a:lnTo>
                <a:lnTo>
                  <a:pt x="407" y="2142"/>
                </a:lnTo>
                <a:lnTo>
                  <a:pt x="437" y="2118"/>
                </a:lnTo>
                <a:lnTo>
                  <a:pt x="467" y="2093"/>
                </a:lnTo>
                <a:lnTo>
                  <a:pt x="494" y="2074"/>
                </a:lnTo>
                <a:lnTo>
                  <a:pt x="528" y="2051"/>
                </a:lnTo>
                <a:lnTo>
                  <a:pt x="561" y="2032"/>
                </a:lnTo>
                <a:lnTo>
                  <a:pt x="595" y="2011"/>
                </a:lnTo>
                <a:lnTo>
                  <a:pt x="632" y="1994"/>
                </a:lnTo>
                <a:lnTo>
                  <a:pt x="667" y="1977"/>
                </a:lnTo>
                <a:lnTo>
                  <a:pt x="703" y="1961"/>
                </a:lnTo>
                <a:lnTo>
                  <a:pt x="738" y="1947"/>
                </a:lnTo>
                <a:lnTo>
                  <a:pt x="773" y="1935"/>
                </a:lnTo>
                <a:lnTo>
                  <a:pt x="813" y="1922"/>
                </a:lnTo>
                <a:lnTo>
                  <a:pt x="851" y="1912"/>
                </a:lnTo>
                <a:lnTo>
                  <a:pt x="933" y="1893"/>
                </a:lnTo>
                <a:lnTo>
                  <a:pt x="1015" y="1875"/>
                </a:lnTo>
                <a:lnTo>
                  <a:pt x="1097" y="1856"/>
                </a:lnTo>
                <a:lnTo>
                  <a:pt x="1139" y="1846"/>
                </a:lnTo>
                <a:lnTo>
                  <a:pt x="1179" y="1834"/>
                </a:lnTo>
                <a:lnTo>
                  <a:pt x="1217" y="1821"/>
                </a:lnTo>
                <a:lnTo>
                  <a:pt x="1257" y="1806"/>
                </a:lnTo>
                <a:lnTo>
                  <a:pt x="1294" y="1790"/>
                </a:lnTo>
                <a:lnTo>
                  <a:pt x="1330" y="1771"/>
                </a:lnTo>
                <a:lnTo>
                  <a:pt x="1367" y="1750"/>
                </a:lnTo>
                <a:lnTo>
                  <a:pt x="1400" y="1726"/>
                </a:lnTo>
                <a:lnTo>
                  <a:pt x="1393" y="1710"/>
                </a:lnTo>
                <a:lnTo>
                  <a:pt x="1388" y="1694"/>
                </a:lnTo>
                <a:lnTo>
                  <a:pt x="1379" y="1661"/>
                </a:lnTo>
                <a:lnTo>
                  <a:pt x="1372" y="1630"/>
                </a:lnTo>
                <a:lnTo>
                  <a:pt x="1367" y="1597"/>
                </a:lnTo>
                <a:lnTo>
                  <a:pt x="1363" y="1563"/>
                </a:lnTo>
                <a:lnTo>
                  <a:pt x="1358" y="1532"/>
                </a:lnTo>
                <a:lnTo>
                  <a:pt x="1349" y="1499"/>
                </a:lnTo>
                <a:lnTo>
                  <a:pt x="1344" y="1483"/>
                </a:lnTo>
                <a:lnTo>
                  <a:pt x="1337" y="1468"/>
                </a:lnTo>
                <a:lnTo>
                  <a:pt x="1335" y="1455"/>
                </a:lnTo>
                <a:lnTo>
                  <a:pt x="1334" y="1447"/>
                </a:lnTo>
                <a:lnTo>
                  <a:pt x="1330" y="1440"/>
                </a:lnTo>
                <a:lnTo>
                  <a:pt x="1325" y="1429"/>
                </a:lnTo>
                <a:lnTo>
                  <a:pt x="1318" y="1424"/>
                </a:lnTo>
                <a:lnTo>
                  <a:pt x="1304" y="1414"/>
                </a:lnTo>
                <a:lnTo>
                  <a:pt x="1299" y="1410"/>
                </a:lnTo>
                <a:lnTo>
                  <a:pt x="1292" y="1403"/>
                </a:lnTo>
                <a:lnTo>
                  <a:pt x="1287" y="1396"/>
                </a:lnTo>
                <a:lnTo>
                  <a:pt x="1281" y="1384"/>
                </a:lnTo>
                <a:lnTo>
                  <a:pt x="1278" y="1361"/>
                </a:lnTo>
                <a:lnTo>
                  <a:pt x="1274" y="1339"/>
                </a:lnTo>
                <a:lnTo>
                  <a:pt x="1273" y="1312"/>
                </a:lnTo>
                <a:lnTo>
                  <a:pt x="1273" y="1286"/>
                </a:lnTo>
                <a:lnTo>
                  <a:pt x="1273" y="1236"/>
                </a:lnTo>
                <a:lnTo>
                  <a:pt x="1274" y="1189"/>
                </a:lnTo>
                <a:lnTo>
                  <a:pt x="1278" y="1159"/>
                </a:lnTo>
                <a:lnTo>
                  <a:pt x="1283" y="1131"/>
                </a:lnTo>
                <a:lnTo>
                  <a:pt x="1294" y="1075"/>
                </a:lnTo>
                <a:lnTo>
                  <a:pt x="1299" y="1049"/>
                </a:lnTo>
                <a:lnTo>
                  <a:pt x="1304" y="1021"/>
                </a:lnTo>
                <a:lnTo>
                  <a:pt x="1304" y="993"/>
                </a:lnTo>
                <a:lnTo>
                  <a:pt x="1302" y="966"/>
                </a:lnTo>
                <a:lnTo>
                  <a:pt x="1301" y="950"/>
                </a:lnTo>
                <a:lnTo>
                  <a:pt x="1295" y="936"/>
                </a:lnTo>
                <a:lnTo>
                  <a:pt x="1283" y="908"/>
                </a:lnTo>
                <a:lnTo>
                  <a:pt x="1271" y="882"/>
                </a:lnTo>
                <a:lnTo>
                  <a:pt x="1266" y="868"/>
                </a:lnTo>
                <a:lnTo>
                  <a:pt x="1261" y="854"/>
                </a:lnTo>
                <a:lnTo>
                  <a:pt x="1259" y="842"/>
                </a:lnTo>
                <a:lnTo>
                  <a:pt x="1259" y="828"/>
                </a:lnTo>
                <a:lnTo>
                  <a:pt x="1257" y="802"/>
                </a:lnTo>
                <a:lnTo>
                  <a:pt x="1257" y="776"/>
                </a:lnTo>
                <a:lnTo>
                  <a:pt x="1257" y="762"/>
                </a:lnTo>
                <a:lnTo>
                  <a:pt x="1254" y="749"/>
                </a:lnTo>
                <a:lnTo>
                  <a:pt x="1247" y="716"/>
                </a:lnTo>
                <a:lnTo>
                  <a:pt x="1236" y="687"/>
                </a:lnTo>
                <a:lnTo>
                  <a:pt x="1229" y="659"/>
                </a:lnTo>
                <a:lnTo>
                  <a:pt x="1227" y="645"/>
                </a:lnTo>
                <a:lnTo>
                  <a:pt x="1226" y="631"/>
                </a:lnTo>
                <a:lnTo>
                  <a:pt x="1229" y="603"/>
                </a:lnTo>
                <a:lnTo>
                  <a:pt x="1234" y="572"/>
                </a:lnTo>
                <a:lnTo>
                  <a:pt x="1243" y="537"/>
                </a:lnTo>
                <a:lnTo>
                  <a:pt x="1254" y="505"/>
                </a:lnTo>
                <a:lnTo>
                  <a:pt x="1261" y="492"/>
                </a:lnTo>
                <a:lnTo>
                  <a:pt x="1268" y="479"/>
                </a:lnTo>
                <a:lnTo>
                  <a:pt x="1287" y="455"/>
                </a:lnTo>
                <a:lnTo>
                  <a:pt x="1306" y="429"/>
                </a:lnTo>
                <a:lnTo>
                  <a:pt x="1315" y="415"/>
                </a:lnTo>
                <a:lnTo>
                  <a:pt x="1323" y="401"/>
                </a:lnTo>
                <a:lnTo>
                  <a:pt x="1330" y="385"/>
                </a:lnTo>
                <a:lnTo>
                  <a:pt x="1335" y="368"/>
                </a:lnTo>
                <a:lnTo>
                  <a:pt x="1339" y="352"/>
                </a:lnTo>
                <a:lnTo>
                  <a:pt x="1344" y="338"/>
                </a:lnTo>
                <a:lnTo>
                  <a:pt x="1363" y="307"/>
                </a:lnTo>
                <a:lnTo>
                  <a:pt x="1384" y="279"/>
                </a:lnTo>
                <a:lnTo>
                  <a:pt x="1407" y="254"/>
                </a:lnTo>
                <a:lnTo>
                  <a:pt x="1433" y="230"/>
                </a:lnTo>
                <a:lnTo>
                  <a:pt x="1459" y="209"/>
                </a:lnTo>
                <a:lnTo>
                  <a:pt x="1487" y="190"/>
                </a:lnTo>
                <a:lnTo>
                  <a:pt x="1546" y="150"/>
                </a:lnTo>
                <a:lnTo>
                  <a:pt x="1597" y="115"/>
                </a:lnTo>
                <a:lnTo>
                  <a:pt x="1647" y="80"/>
                </a:lnTo>
                <a:lnTo>
                  <a:pt x="1671" y="64"/>
                </a:lnTo>
                <a:lnTo>
                  <a:pt x="1694" y="51"/>
                </a:lnTo>
                <a:lnTo>
                  <a:pt x="1715" y="38"/>
                </a:lnTo>
                <a:lnTo>
                  <a:pt x="1734" y="31"/>
                </a:lnTo>
                <a:lnTo>
                  <a:pt x="1757" y="24"/>
                </a:lnTo>
                <a:lnTo>
                  <a:pt x="1778" y="21"/>
                </a:lnTo>
                <a:lnTo>
                  <a:pt x="1823" y="17"/>
                </a:lnTo>
                <a:lnTo>
                  <a:pt x="1866" y="16"/>
                </a:lnTo>
                <a:lnTo>
                  <a:pt x="1887" y="14"/>
                </a:lnTo>
                <a:lnTo>
                  <a:pt x="1908" y="10"/>
                </a:lnTo>
                <a:lnTo>
                  <a:pt x="1931" y="5"/>
                </a:lnTo>
                <a:lnTo>
                  <a:pt x="1952" y="3"/>
                </a:lnTo>
                <a:lnTo>
                  <a:pt x="1994" y="0"/>
                </a:lnTo>
                <a:lnTo>
                  <a:pt x="2034" y="0"/>
                </a:lnTo>
                <a:lnTo>
                  <a:pt x="2077" y="0"/>
                </a:lnTo>
                <a:lnTo>
                  <a:pt x="2098" y="10"/>
                </a:lnTo>
                <a:lnTo>
                  <a:pt x="2114" y="19"/>
                </a:lnTo>
                <a:lnTo>
                  <a:pt x="2129" y="30"/>
                </a:lnTo>
                <a:lnTo>
                  <a:pt x="2147" y="42"/>
                </a:lnTo>
                <a:lnTo>
                  <a:pt x="2162" y="54"/>
                </a:lnTo>
                <a:lnTo>
                  <a:pt x="2176" y="59"/>
                </a:lnTo>
                <a:lnTo>
                  <a:pt x="2208" y="66"/>
                </a:lnTo>
                <a:lnTo>
                  <a:pt x="2225" y="70"/>
                </a:lnTo>
                <a:lnTo>
                  <a:pt x="2243" y="71"/>
                </a:lnTo>
                <a:lnTo>
                  <a:pt x="2279" y="77"/>
                </a:lnTo>
                <a:lnTo>
                  <a:pt x="2316" y="80"/>
                </a:lnTo>
                <a:lnTo>
                  <a:pt x="2331" y="82"/>
                </a:lnTo>
                <a:lnTo>
                  <a:pt x="2345" y="85"/>
                </a:lnTo>
                <a:lnTo>
                  <a:pt x="2352" y="89"/>
                </a:lnTo>
                <a:lnTo>
                  <a:pt x="2359" y="96"/>
                </a:lnTo>
                <a:lnTo>
                  <a:pt x="2364" y="105"/>
                </a:lnTo>
                <a:lnTo>
                  <a:pt x="2371" y="115"/>
                </a:lnTo>
                <a:lnTo>
                  <a:pt x="2375" y="129"/>
                </a:lnTo>
                <a:lnTo>
                  <a:pt x="2378" y="143"/>
                </a:lnTo>
                <a:lnTo>
                  <a:pt x="2382" y="160"/>
                </a:lnTo>
                <a:lnTo>
                  <a:pt x="2382" y="178"/>
                </a:lnTo>
                <a:lnTo>
                  <a:pt x="2390" y="180"/>
                </a:lnTo>
                <a:lnTo>
                  <a:pt x="2397" y="183"/>
                </a:lnTo>
                <a:lnTo>
                  <a:pt x="2410" y="190"/>
                </a:lnTo>
                <a:lnTo>
                  <a:pt x="2420" y="200"/>
                </a:lnTo>
                <a:lnTo>
                  <a:pt x="2427" y="213"/>
                </a:lnTo>
                <a:lnTo>
                  <a:pt x="2434" y="227"/>
                </a:lnTo>
                <a:lnTo>
                  <a:pt x="2439" y="241"/>
                </a:lnTo>
                <a:lnTo>
                  <a:pt x="2451" y="268"/>
                </a:lnTo>
                <a:lnTo>
                  <a:pt x="2481" y="321"/>
                </a:lnTo>
                <a:lnTo>
                  <a:pt x="2495" y="345"/>
                </a:lnTo>
                <a:lnTo>
                  <a:pt x="2507" y="373"/>
                </a:lnTo>
                <a:lnTo>
                  <a:pt x="2523" y="404"/>
                </a:lnTo>
                <a:lnTo>
                  <a:pt x="2540" y="434"/>
                </a:lnTo>
                <a:lnTo>
                  <a:pt x="2573" y="497"/>
                </a:lnTo>
                <a:lnTo>
                  <a:pt x="2589" y="528"/>
                </a:lnTo>
                <a:lnTo>
                  <a:pt x="2601" y="561"/>
                </a:lnTo>
                <a:lnTo>
                  <a:pt x="2612" y="594"/>
                </a:lnTo>
                <a:lnTo>
                  <a:pt x="2617" y="612"/>
                </a:lnTo>
                <a:lnTo>
                  <a:pt x="2619" y="631"/>
                </a:lnTo>
                <a:lnTo>
                  <a:pt x="2622" y="662"/>
                </a:lnTo>
                <a:lnTo>
                  <a:pt x="2620" y="695"/>
                </a:lnTo>
                <a:lnTo>
                  <a:pt x="2617" y="727"/>
                </a:lnTo>
                <a:lnTo>
                  <a:pt x="2613" y="756"/>
                </a:lnTo>
                <a:lnTo>
                  <a:pt x="2603" y="816"/>
                </a:lnTo>
                <a:lnTo>
                  <a:pt x="2599" y="845"/>
                </a:lnTo>
                <a:lnTo>
                  <a:pt x="2598" y="875"/>
                </a:lnTo>
                <a:lnTo>
                  <a:pt x="2601" y="896"/>
                </a:lnTo>
                <a:lnTo>
                  <a:pt x="2606" y="917"/>
                </a:lnTo>
                <a:lnTo>
                  <a:pt x="2610" y="938"/>
                </a:lnTo>
                <a:lnTo>
                  <a:pt x="2612" y="948"/>
                </a:lnTo>
                <a:lnTo>
                  <a:pt x="2612" y="959"/>
                </a:lnTo>
                <a:lnTo>
                  <a:pt x="2610" y="980"/>
                </a:lnTo>
                <a:lnTo>
                  <a:pt x="2606" y="1000"/>
                </a:lnTo>
                <a:lnTo>
                  <a:pt x="2599" y="1023"/>
                </a:lnTo>
                <a:lnTo>
                  <a:pt x="2592" y="1048"/>
                </a:lnTo>
                <a:lnTo>
                  <a:pt x="2577" y="1095"/>
                </a:lnTo>
                <a:lnTo>
                  <a:pt x="2570" y="1121"/>
                </a:lnTo>
                <a:lnTo>
                  <a:pt x="2563" y="1147"/>
                </a:lnTo>
                <a:lnTo>
                  <a:pt x="2558" y="1183"/>
                </a:lnTo>
                <a:lnTo>
                  <a:pt x="2556" y="1220"/>
                </a:lnTo>
                <a:lnTo>
                  <a:pt x="2556" y="1257"/>
                </a:lnTo>
                <a:lnTo>
                  <a:pt x="2558" y="1293"/>
                </a:lnTo>
                <a:lnTo>
                  <a:pt x="2558" y="1330"/>
                </a:lnTo>
                <a:lnTo>
                  <a:pt x="2558" y="1363"/>
                </a:lnTo>
                <a:lnTo>
                  <a:pt x="2556" y="1396"/>
                </a:lnTo>
                <a:lnTo>
                  <a:pt x="2552" y="1410"/>
                </a:lnTo>
                <a:lnTo>
                  <a:pt x="2549" y="1426"/>
                </a:lnTo>
                <a:lnTo>
                  <a:pt x="2545" y="1440"/>
                </a:lnTo>
                <a:lnTo>
                  <a:pt x="2538" y="1454"/>
                </a:lnTo>
                <a:lnTo>
                  <a:pt x="2525" y="1482"/>
                </a:lnTo>
                <a:lnTo>
                  <a:pt x="2490" y="1539"/>
                </a:lnTo>
                <a:lnTo>
                  <a:pt x="2474" y="1569"/>
                </a:lnTo>
                <a:lnTo>
                  <a:pt x="2467" y="1584"/>
                </a:lnTo>
                <a:lnTo>
                  <a:pt x="2460" y="1598"/>
                </a:lnTo>
                <a:lnTo>
                  <a:pt x="2457" y="1614"/>
                </a:lnTo>
                <a:lnTo>
                  <a:pt x="2453" y="1630"/>
                </a:lnTo>
                <a:lnTo>
                  <a:pt x="2451" y="1645"/>
                </a:lnTo>
                <a:lnTo>
                  <a:pt x="2451" y="1663"/>
                </a:lnTo>
                <a:lnTo>
                  <a:pt x="2638" y="1759"/>
                </a:lnTo>
                <a:lnTo>
                  <a:pt x="2760" y="1821"/>
                </a:lnTo>
                <a:lnTo>
                  <a:pt x="2814" y="1846"/>
                </a:lnTo>
                <a:lnTo>
                  <a:pt x="2855" y="1865"/>
                </a:lnTo>
                <a:lnTo>
                  <a:pt x="2911" y="1886"/>
                </a:lnTo>
                <a:lnTo>
                  <a:pt x="2939" y="1896"/>
                </a:lnTo>
                <a:lnTo>
                  <a:pt x="2967" y="1907"/>
                </a:lnTo>
                <a:lnTo>
                  <a:pt x="3033" y="1928"/>
                </a:lnTo>
                <a:lnTo>
                  <a:pt x="3122" y="1959"/>
                </a:lnTo>
                <a:lnTo>
                  <a:pt x="3259" y="2011"/>
                </a:lnTo>
                <a:lnTo>
                  <a:pt x="3292" y="2022"/>
                </a:lnTo>
                <a:lnTo>
                  <a:pt x="3325" y="2031"/>
                </a:lnTo>
                <a:lnTo>
                  <a:pt x="3357" y="2041"/>
                </a:lnTo>
                <a:lnTo>
                  <a:pt x="3371" y="2046"/>
                </a:lnTo>
                <a:lnTo>
                  <a:pt x="3385" y="2053"/>
                </a:lnTo>
                <a:lnTo>
                  <a:pt x="3413" y="2065"/>
                </a:lnTo>
                <a:lnTo>
                  <a:pt x="3440" y="2081"/>
                </a:lnTo>
                <a:lnTo>
                  <a:pt x="3453" y="2092"/>
                </a:lnTo>
                <a:lnTo>
                  <a:pt x="3468" y="2105"/>
                </a:lnTo>
                <a:lnTo>
                  <a:pt x="3507" y="2144"/>
                </a:lnTo>
                <a:lnTo>
                  <a:pt x="3548" y="2191"/>
                </a:lnTo>
                <a:lnTo>
                  <a:pt x="3595" y="2243"/>
                </a:lnTo>
                <a:lnTo>
                  <a:pt x="3679" y="2339"/>
                </a:lnTo>
                <a:lnTo>
                  <a:pt x="3726" y="2395"/>
                </a:lnTo>
                <a:lnTo>
                  <a:pt x="3749" y="2417"/>
                </a:lnTo>
                <a:lnTo>
                  <a:pt x="3769" y="2440"/>
                </a:lnTo>
                <a:lnTo>
                  <a:pt x="3789" y="2465"/>
                </a:lnTo>
                <a:lnTo>
                  <a:pt x="3796" y="2478"/>
                </a:lnTo>
                <a:lnTo>
                  <a:pt x="3803" y="2492"/>
                </a:lnTo>
                <a:lnTo>
                  <a:pt x="3820" y="2533"/>
                </a:lnTo>
                <a:lnTo>
                  <a:pt x="3832" y="2576"/>
                </a:lnTo>
                <a:lnTo>
                  <a:pt x="3844" y="2623"/>
                </a:lnTo>
                <a:lnTo>
                  <a:pt x="3856" y="2668"/>
                </a:lnTo>
                <a:lnTo>
                  <a:pt x="3877" y="2763"/>
                </a:lnTo>
                <a:lnTo>
                  <a:pt x="3888" y="2806"/>
                </a:lnTo>
                <a:lnTo>
                  <a:pt x="3900" y="2848"/>
                </a:lnTo>
                <a:close/>
              </a:path>
            </a:pathLst>
          </a:custGeom>
          <a:solidFill>
            <a:srgbClr val="D60093"/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8707771" y="3744510"/>
            <a:ext cx="588599" cy="438689"/>
          </a:xfrm>
          <a:custGeom>
            <a:avLst/>
            <a:gdLst>
              <a:gd name="T0" fmla="*/ 1968500 w 3840"/>
              <a:gd name="T1" fmla="*/ 1372129 h 2862"/>
              <a:gd name="T2" fmla="*/ 1896533 w 3840"/>
              <a:gd name="T3" fmla="*/ 1307571 h 2862"/>
              <a:gd name="T4" fmla="*/ 1769533 w 3840"/>
              <a:gd name="T5" fmla="*/ 1250421 h 2862"/>
              <a:gd name="T6" fmla="*/ 1676929 w 3840"/>
              <a:gd name="T7" fmla="*/ 1209146 h 2862"/>
              <a:gd name="T8" fmla="*/ 1556279 w 3840"/>
              <a:gd name="T9" fmla="*/ 1180042 h 2862"/>
              <a:gd name="T10" fmla="*/ 1529292 w 3840"/>
              <a:gd name="T11" fmla="*/ 1172104 h 2862"/>
              <a:gd name="T12" fmla="*/ 1451504 w 3840"/>
              <a:gd name="T13" fmla="*/ 1147233 h 2862"/>
              <a:gd name="T14" fmla="*/ 1339321 w 3840"/>
              <a:gd name="T15" fmla="*/ 1120246 h 2862"/>
              <a:gd name="T16" fmla="*/ 1291167 w 3840"/>
              <a:gd name="T17" fmla="*/ 1095904 h 2862"/>
              <a:gd name="T18" fmla="*/ 1325033 w 3840"/>
              <a:gd name="T19" fmla="*/ 869950 h 2862"/>
              <a:gd name="T20" fmla="*/ 1397529 w 3840"/>
              <a:gd name="T21" fmla="*/ 776288 h 2862"/>
              <a:gd name="T22" fmla="*/ 1459442 w 3840"/>
              <a:gd name="T23" fmla="*/ 678392 h 2862"/>
              <a:gd name="T24" fmla="*/ 1463146 w 3840"/>
              <a:gd name="T25" fmla="*/ 622829 h 2862"/>
              <a:gd name="T26" fmla="*/ 1433513 w 3840"/>
              <a:gd name="T27" fmla="*/ 560917 h 2862"/>
              <a:gd name="T28" fmla="*/ 1420283 w 3840"/>
              <a:gd name="T29" fmla="*/ 485775 h 2862"/>
              <a:gd name="T30" fmla="*/ 1391179 w 3840"/>
              <a:gd name="T31" fmla="*/ 334433 h 2862"/>
              <a:gd name="T32" fmla="*/ 1301221 w 3840"/>
              <a:gd name="T33" fmla="*/ 166688 h 2862"/>
              <a:gd name="T34" fmla="*/ 1252538 w 3840"/>
              <a:gd name="T35" fmla="*/ 116417 h 2862"/>
              <a:gd name="T36" fmla="*/ 1214438 w 3840"/>
              <a:gd name="T37" fmla="*/ 88371 h 2862"/>
              <a:gd name="T38" fmla="*/ 1122363 w 3840"/>
              <a:gd name="T39" fmla="*/ 50271 h 2862"/>
              <a:gd name="T40" fmla="*/ 1025525 w 3840"/>
              <a:gd name="T41" fmla="*/ 3704 h 2862"/>
              <a:gd name="T42" fmla="*/ 933979 w 3840"/>
              <a:gd name="T43" fmla="*/ 0 h 2862"/>
              <a:gd name="T44" fmla="*/ 801158 w 3840"/>
              <a:gd name="T45" fmla="*/ 32279 h 2862"/>
              <a:gd name="T46" fmla="*/ 669396 w 3840"/>
              <a:gd name="T47" fmla="*/ 119062 h 2862"/>
              <a:gd name="T48" fmla="*/ 552450 w 3840"/>
              <a:gd name="T49" fmla="*/ 365125 h 2862"/>
              <a:gd name="T50" fmla="*/ 547688 w 3840"/>
              <a:gd name="T51" fmla="*/ 376238 h 2862"/>
              <a:gd name="T52" fmla="*/ 520700 w 3840"/>
              <a:gd name="T53" fmla="*/ 456142 h 2862"/>
              <a:gd name="T54" fmla="*/ 478896 w 3840"/>
              <a:gd name="T55" fmla="*/ 614892 h 2862"/>
              <a:gd name="T56" fmla="*/ 445029 w 3840"/>
              <a:gd name="T57" fmla="*/ 751417 h 2862"/>
              <a:gd name="T58" fmla="*/ 447146 w 3840"/>
              <a:gd name="T59" fmla="*/ 842962 h 2862"/>
              <a:gd name="T60" fmla="*/ 450321 w 3840"/>
              <a:gd name="T61" fmla="*/ 903287 h 2862"/>
              <a:gd name="T62" fmla="*/ 508529 w 3840"/>
              <a:gd name="T63" fmla="*/ 1036637 h 2862"/>
              <a:gd name="T64" fmla="*/ 545042 w 3840"/>
              <a:gd name="T65" fmla="*/ 1087438 h 2862"/>
              <a:gd name="T66" fmla="*/ 595313 w 3840"/>
              <a:gd name="T67" fmla="*/ 1162050 h 2862"/>
              <a:gd name="T68" fmla="*/ 605367 w 3840"/>
              <a:gd name="T69" fmla="*/ 1136650 h 2862"/>
              <a:gd name="T70" fmla="*/ 667279 w 3840"/>
              <a:gd name="T71" fmla="*/ 1152525 h 2862"/>
              <a:gd name="T72" fmla="*/ 627063 w 3840"/>
              <a:gd name="T73" fmla="*/ 1180042 h 2862"/>
              <a:gd name="T74" fmla="*/ 537633 w 3840"/>
              <a:gd name="T75" fmla="*/ 1207558 h 2862"/>
              <a:gd name="T76" fmla="*/ 389996 w 3840"/>
              <a:gd name="T77" fmla="*/ 1250421 h 2862"/>
              <a:gd name="T78" fmla="*/ 193675 w 3840"/>
              <a:gd name="T79" fmla="*/ 1340379 h 2862"/>
              <a:gd name="T80" fmla="*/ 157163 w 3840"/>
              <a:gd name="T81" fmla="*/ 1370542 h 2862"/>
              <a:gd name="T82" fmla="*/ 122237 w 3840"/>
              <a:gd name="T83" fmla="*/ 1399646 h 2862"/>
              <a:gd name="T84" fmla="*/ 105304 w 3840"/>
              <a:gd name="T85" fmla="*/ 1414463 h 2862"/>
              <a:gd name="T86" fmla="*/ 0 w 3840"/>
              <a:gd name="T87" fmla="*/ 1507596 h 2862"/>
              <a:gd name="T88" fmla="*/ 507471 w 3840"/>
              <a:gd name="T89" fmla="*/ 1008592 h 2862"/>
              <a:gd name="T90" fmla="*/ 515937 w 3840"/>
              <a:gd name="T91" fmla="*/ 1029758 h 2862"/>
              <a:gd name="T92" fmla="*/ 557742 w 3840"/>
              <a:gd name="T93" fmla="*/ 1070504 h 2862"/>
              <a:gd name="T94" fmla="*/ 510117 w 3840"/>
              <a:gd name="T95" fmla="*/ 931333 h 2862"/>
              <a:gd name="T96" fmla="*/ 512233 w 3840"/>
              <a:gd name="T97" fmla="*/ 883708 h 2862"/>
              <a:gd name="T98" fmla="*/ 569383 w 3840"/>
              <a:gd name="T99" fmla="*/ 1045633 h 2862"/>
              <a:gd name="T100" fmla="*/ 599017 w 3840"/>
              <a:gd name="T101" fmla="*/ 962025 h 2862"/>
              <a:gd name="T102" fmla="*/ 626004 w 3840"/>
              <a:gd name="T103" fmla="*/ 1090083 h 2862"/>
              <a:gd name="T104" fmla="*/ 612246 w 3840"/>
              <a:gd name="T105" fmla="*/ 1092200 h 2862"/>
              <a:gd name="T106" fmla="*/ 687388 w 3840"/>
              <a:gd name="T107" fmla="*/ 1134004 h 2862"/>
              <a:gd name="T108" fmla="*/ 760413 w 3840"/>
              <a:gd name="T109" fmla="*/ 1132417 h 2862"/>
              <a:gd name="T110" fmla="*/ 768879 w 3840"/>
              <a:gd name="T111" fmla="*/ 1130829 h 2862"/>
              <a:gd name="T112" fmla="*/ 705379 w 3840"/>
              <a:gd name="T113" fmla="*/ 1098550 h 2862"/>
              <a:gd name="T114" fmla="*/ 655638 w 3840"/>
              <a:gd name="T115" fmla="*/ 1041400 h 2862"/>
              <a:gd name="T116" fmla="*/ 652463 w 3840"/>
              <a:gd name="T117" fmla="*/ 978429 h 2862"/>
              <a:gd name="T118" fmla="*/ 740833 w 3840"/>
              <a:gd name="T119" fmla="*/ 1073150 h 28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40" h="2862">
                <a:moveTo>
                  <a:pt x="3796" y="2735"/>
                </a:moveTo>
                <a:lnTo>
                  <a:pt x="3796" y="2735"/>
                </a:lnTo>
                <a:lnTo>
                  <a:pt x="3783" y="2700"/>
                </a:lnTo>
                <a:lnTo>
                  <a:pt x="3768" y="2663"/>
                </a:lnTo>
                <a:lnTo>
                  <a:pt x="3759" y="2645"/>
                </a:lnTo>
                <a:lnTo>
                  <a:pt x="3751" y="2632"/>
                </a:lnTo>
                <a:lnTo>
                  <a:pt x="3742" y="2622"/>
                </a:lnTo>
                <a:lnTo>
                  <a:pt x="3737" y="2618"/>
                </a:lnTo>
                <a:lnTo>
                  <a:pt x="3732" y="2615"/>
                </a:lnTo>
                <a:lnTo>
                  <a:pt x="3729" y="2613"/>
                </a:lnTo>
                <a:lnTo>
                  <a:pt x="3727" y="2610"/>
                </a:lnTo>
                <a:lnTo>
                  <a:pt x="3726" y="2603"/>
                </a:lnTo>
                <a:lnTo>
                  <a:pt x="3720" y="2593"/>
                </a:lnTo>
                <a:lnTo>
                  <a:pt x="3713" y="2582"/>
                </a:lnTo>
                <a:lnTo>
                  <a:pt x="3698" y="2566"/>
                </a:lnTo>
                <a:lnTo>
                  <a:pt x="3680" y="2550"/>
                </a:lnTo>
                <a:lnTo>
                  <a:pt x="3664" y="2536"/>
                </a:lnTo>
                <a:lnTo>
                  <a:pt x="3661" y="2534"/>
                </a:lnTo>
                <a:lnTo>
                  <a:pt x="3661" y="2533"/>
                </a:lnTo>
                <a:lnTo>
                  <a:pt x="3639" y="2508"/>
                </a:lnTo>
                <a:lnTo>
                  <a:pt x="3628" y="2497"/>
                </a:lnTo>
                <a:lnTo>
                  <a:pt x="3622" y="2493"/>
                </a:lnTo>
                <a:lnTo>
                  <a:pt x="3614" y="2489"/>
                </a:lnTo>
                <a:lnTo>
                  <a:pt x="3584" y="2471"/>
                </a:lnTo>
                <a:lnTo>
                  <a:pt x="3571" y="2462"/>
                </a:lnTo>
                <a:lnTo>
                  <a:pt x="3556" y="2452"/>
                </a:lnTo>
                <a:lnTo>
                  <a:pt x="3535" y="2436"/>
                </a:lnTo>
                <a:lnTo>
                  <a:pt x="3512" y="2423"/>
                </a:lnTo>
                <a:lnTo>
                  <a:pt x="3489" y="2410"/>
                </a:lnTo>
                <a:lnTo>
                  <a:pt x="3464" y="2399"/>
                </a:lnTo>
                <a:lnTo>
                  <a:pt x="3437" y="2389"/>
                </a:lnTo>
                <a:lnTo>
                  <a:pt x="3409" y="2380"/>
                </a:lnTo>
                <a:lnTo>
                  <a:pt x="3380" y="2372"/>
                </a:lnTo>
                <a:lnTo>
                  <a:pt x="3349" y="2366"/>
                </a:lnTo>
                <a:lnTo>
                  <a:pt x="3346" y="2364"/>
                </a:lnTo>
                <a:lnTo>
                  <a:pt x="3345" y="2364"/>
                </a:lnTo>
                <a:lnTo>
                  <a:pt x="3344" y="2363"/>
                </a:lnTo>
                <a:lnTo>
                  <a:pt x="3332" y="2355"/>
                </a:lnTo>
                <a:lnTo>
                  <a:pt x="3319" y="2348"/>
                </a:lnTo>
                <a:lnTo>
                  <a:pt x="3291" y="2338"/>
                </a:lnTo>
                <a:lnTo>
                  <a:pt x="3283" y="2335"/>
                </a:lnTo>
                <a:lnTo>
                  <a:pt x="3276" y="2332"/>
                </a:lnTo>
                <a:lnTo>
                  <a:pt x="3264" y="2325"/>
                </a:lnTo>
                <a:lnTo>
                  <a:pt x="3251" y="2317"/>
                </a:lnTo>
                <a:lnTo>
                  <a:pt x="3244" y="2314"/>
                </a:lnTo>
                <a:lnTo>
                  <a:pt x="3235" y="2313"/>
                </a:lnTo>
                <a:lnTo>
                  <a:pt x="3215" y="2303"/>
                </a:lnTo>
                <a:lnTo>
                  <a:pt x="3193" y="2294"/>
                </a:lnTo>
                <a:lnTo>
                  <a:pt x="3169" y="2285"/>
                </a:lnTo>
                <a:lnTo>
                  <a:pt x="3144" y="2278"/>
                </a:lnTo>
                <a:lnTo>
                  <a:pt x="3095" y="2265"/>
                </a:lnTo>
                <a:lnTo>
                  <a:pt x="3042" y="2254"/>
                </a:lnTo>
                <a:lnTo>
                  <a:pt x="3026" y="2250"/>
                </a:lnTo>
                <a:lnTo>
                  <a:pt x="3010" y="2246"/>
                </a:lnTo>
                <a:lnTo>
                  <a:pt x="2994" y="2244"/>
                </a:lnTo>
                <a:lnTo>
                  <a:pt x="2974" y="2243"/>
                </a:lnTo>
                <a:lnTo>
                  <a:pt x="2972" y="2243"/>
                </a:lnTo>
                <a:lnTo>
                  <a:pt x="2969" y="2240"/>
                </a:lnTo>
                <a:lnTo>
                  <a:pt x="2966" y="2237"/>
                </a:lnTo>
                <a:lnTo>
                  <a:pt x="2958" y="2234"/>
                </a:lnTo>
                <a:lnTo>
                  <a:pt x="2941" y="2230"/>
                </a:lnTo>
                <a:lnTo>
                  <a:pt x="2939" y="2228"/>
                </a:lnTo>
                <a:lnTo>
                  <a:pt x="2938" y="2227"/>
                </a:lnTo>
                <a:lnTo>
                  <a:pt x="2935" y="2227"/>
                </a:lnTo>
                <a:lnTo>
                  <a:pt x="2929" y="2227"/>
                </a:lnTo>
                <a:lnTo>
                  <a:pt x="2925" y="2227"/>
                </a:lnTo>
                <a:lnTo>
                  <a:pt x="2922" y="2227"/>
                </a:lnTo>
                <a:lnTo>
                  <a:pt x="2920" y="2224"/>
                </a:lnTo>
                <a:lnTo>
                  <a:pt x="2917" y="2222"/>
                </a:lnTo>
                <a:lnTo>
                  <a:pt x="2911" y="2219"/>
                </a:lnTo>
                <a:lnTo>
                  <a:pt x="2903" y="2218"/>
                </a:lnTo>
                <a:lnTo>
                  <a:pt x="2894" y="2218"/>
                </a:lnTo>
                <a:lnTo>
                  <a:pt x="2891" y="2218"/>
                </a:lnTo>
                <a:lnTo>
                  <a:pt x="2890" y="2215"/>
                </a:lnTo>
                <a:lnTo>
                  <a:pt x="2888" y="2212"/>
                </a:lnTo>
                <a:lnTo>
                  <a:pt x="2882" y="2211"/>
                </a:lnTo>
                <a:lnTo>
                  <a:pt x="2876" y="2209"/>
                </a:lnTo>
                <a:lnTo>
                  <a:pt x="2869" y="2209"/>
                </a:lnTo>
                <a:lnTo>
                  <a:pt x="2840" y="2199"/>
                </a:lnTo>
                <a:lnTo>
                  <a:pt x="2810" y="2189"/>
                </a:lnTo>
                <a:lnTo>
                  <a:pt x="2781" y="2180"/>
                </a:lnTo>
                <a:lnTo>
                  <a:pt x="2765" y="2175"/>
                </a:lnTo>
                <a:lnTo>
                  <a:pt x="2749" y="2171"/>
                </a:lnTo>
                <a:lnTo>
                  <a:pt x="2745" y="2171"/>
                </a:lnTo>
                <a:lnTo>
                  <a:pt x="2743" y="2170"/>
                </a:lnTo>
                <a:lnTo>
                  <a:pt x="2743" y="2168"/>
                </a:lnTo>
                <a:lnTo>
                  <a:pt x="2737" y="2165"/>
                </a:lnTo>
                <a:lnTo>
                  <a:pt x="2730" y="2162"/>
                </a:lnTo>
                <a:lnTo>
                  <a:pt x="2715" y="2159"/>
                </a:lnTo>
                <a:lnTo>
                  <a:pt x="2699" y="2156"/>
                </a:lnTo>
                <a:lnTo>
                  <a:pt x="2693" y="2155"/>
                </a:lnTo>
                <a:lnTo>
                  <a:pt x="2687" y="2151"/>
                </a:lnTo>
                <a:lnTo>
                  <a:pt x="2654" y="2136"/>
                </a:lnTo>
                <a:lnTo>
                  <a:pt x="2636" y="2129"/>
                </a:lnTo>
                <a:lnTo>
                  <a:pt x="2619" y="2124"/>
                </a:lnTo>
                <a:lnTo>
                  <a:pt x="2600" y="2120"/>
                </a:lnTo>
                <a:lnTo>
                  <a:pt x="2578" y="2117"/>
                </a:lnTo>
                <a:lnTo>
                  <a:pt x="2556" y="2115"/>
                </a:lnTo>
                <a:lnTo>
                  <a:pt x="2531" y="2117"/>
                </a:lnTo>
                <a:lnTo>
                  <a:pt x="2518" y="2117"/>
                </a:lnTo>
                <a:lnTo>
                  <a:pt x="2501" y="2117"/>
                </a:lnTo>
                <a:lnTo>
                  <a:pt x="2484" y="2115"/>
                </a:lnTo>
                <a:lnTo>
                  <a:pt x="2477" y="2112"/>
                </a:lnTo>
                <a:lnTo>
                  <a:pt x="2472" y="2110"/>
                </a:lnTo>
                <a:lnTo>
                  <a:pt x="2471" y="2107"/>
                </a:lnTo>
                <a:lnTo>
                  <a:pt x="2468" y="2105"/>
                </a:lnTo>
                <a:lnTo>
                  <a:pt x="2460" y="2104"/>
                </a:lnTo>
                <a:lnTo>
                  <a:pt x="2453" y="2102"/>
                </a:lnTo>
                <a:lnTo>
                  <a:pt x="2452" y="2101"/>
                </a:lnTo>
                <a:lnTo>
                  <a:pt x="2450" y="2098"/>
                </a:lnTo>
                <a:lnTo>
                  <a:pt x="2440" y="2071"/>
                </a:lnTo>
                <a:lnTo>
                  <a:pt x="2433" y="2044"/>
                </a:lnTo>
                <a:lnTo>
                  <a:pt x="2427" y="2014"/>
                </a:lnTo>
                <a:lnTo>
                  <a:pt x="2422" y="1984"/>
                </a:lnTo>
                <a:lnTo>
                  <a:pt x="2418" y="1951"/>
                </a:lnTo>
                <a:lnTo>
                  <a:pt x="2415" y="1918"/>
                </a:lnTo>
                <a:lnTo>
                  <a:pt x="2411" y="1852"/>
                </a:lnTo>
                <a:lnTo>
                  <a:pt x="2425" y="1830"/>
                </a:lnTo>
                <a:lnTo>
                  <a:pt x="2437" y="1807"/>
                </a:lnTo>
                <a:lnTo>
                  <a:pt x="2447" y="1780"/>
                </a:lnTo>
                <a:lnTo>
                  <a:pt x="2457" y="1754"/>
                </a:lnTo>
                <a:lnTo>
                  <a:pt x="2474" y="1698"/>
                </a:lnTo>
                <a:lnTo>
                  <a:pt x="2490" y="1643"/>
                </a:lnTo>
                <a:lnTo>
                  <a:pt x="2504" y="1644"/>
                </a:lnTo>
                <a:lnTo>
                  <a:pt x="2523" y="1645"/>
                </a:lnTo>
                <a:lnTo>
                  <a:pt x="2541" y="1645"/>
                </a:lnTo>
                <a:lnTo>
                  <a:pt x="2556" y="1643"/>
                </a:lnTo>
                <a:lnTo>
                  <a:pt x="2561" y="1638"/>
                </a:lnTo>
                <a:lnTo>
                  <a:pt x="2567" y="1634"/>
                </a:lnTo>
                <a:lnTo>
                  <a:pt x="2573" y="1629"/>
                </a:lnTo>
                <a:lnTo>
                  <a:pt x="2578" y="1622"/>
                </a:lnTo>
                <a:lnTo>
                  <a:pt x="2585" y="1609"/>
                </a:lnTo>
                <a:lnTo>
                  <a:pt x="2589" y="1593"/>
                </a:lnTo>
                <a:lnTo>
                  <a:pt x="2598" y="1561"/>
                </a:lnTo>
                <a:lnTo>
                  <a:pt x="2604" y="1544"/>
                </a:lnTo>
                <a:lnTo>
                  <a:pt x="2610" y="1531"/>
                </a:lnTo>
                <a:lnTo>
                  <a:pt x="2641" y="1467"/>
                </a:lnTo>
                <a:lnTo>
                  <a:pt x="2655" y="1435"/>
                </a:lnTo>
                <a:lnTo>
                  <a:pt x="2668" y="1401"/>
                </a:lnTo>
                <a:lnTo>
                  <a:pt x="2693" y="1373"/>
                </a:lnTo>
                <a:lnTo>
                  <a:pt x="2705" y="1359"/>
                </a:lnTo>
                <a:lnTo>
                  <a:pt x="2715" y="1344"/>
                </a:lnTo>
                <a:lnTo>
                  <a:pt x="2721" y="1334"/>
                </a:lnTo>
                <a:lnTo>
                  <a:pt x="2728" y="1326"/>
                </a:lnTo>
                <a:lnTo>
                  <a:pt x="2734" y="1316"/>
                </a:lnTo>
                <a:lnTo>
                  <a:pt x="2740" y="1306"/>
                </a:lnTo>
                <a:lnTo>
                  <a:pt x="2747" y="1297"/>
                </a:lnTo>
                <a:lnTo>
                  <a:pt x="2755" y="1288"/>
                </a:lnTo>
                <a:lnTo>
                  <a:pt x="2758" y="1282"/>
                </a:lnTo>
                <a:lnTo>
                  <a:pt x="2761" y="1277"/>
                </a:lnTo>
                <a:lnTo>
                  <a:pt x="2762" y="1269"/>
                </a:lnTo>
                <a:lnTo>
                  <a:pt x="2762" y="1260"/>
                </a:lnTo>
                <a:lnTo>
                  <a:pt x="2764" y="1253"/>
                </a:lnTo>
                <a:lnTo>
                  <a:pt x="2765" y="1246"/>
                </a:lnTo>
                <a:lnTo>
                  <a:pt x="2765" y="1230"/>
                </a:lnTo>
                <a:lnTo>
                  <a:pt x="2768" y="1217"/>
                </a:lnTo>
                <a:lnTo>
                  <a:pt x="2769" y="1202"/>
                </a:lnTo>
                <a:lnTo>
                  <a:pt x="2769" y="1195"/>
                </a:lnTo>
                <a:lnTo>
                  <a:pt x="2769" y="1189"/>
                </a:lnTo>
                <a:lnTo>
                  <a:pt x="2768" y="1181"/>
                </a:lnTo>
                <a:lnTo>
                  <a:pt x="2765" y="1177"/>
                </a:lnTo>
                <a:lnTo>
                  <a:pt x="2762" y="1162"/>
                </a:lnTo>
                <a:lnTo>
                  <a:pt x="2759" y="1151"/>
                </a:lnTo>
                <a:lnTo>
                  <a:pt x="2755" y="1139"/>
                </a:lnTo>
                <a:lnTo>
                  <a:pt x="2752" y="1124"/>
                </a:lnTo>
                <a:lnTo>
                  <a:pt x="2749" y="1110"/>
                </a:lnTo>
                <a:lnTo>
                  <a:pt x="2746" y="1096"/>
                </a:lnTo>
                <a:lnTo>
                  <a:pt x="2745" y="1091"/>
                </a:lnTo>
                <a:lnTo>
                  <a:pt x="2742" y="1085"/>
                </a:lnTo>
                <a:lnTo>
                  <a:pt x="2737" y="1080"/>
                </a:lnTo>
                <a:lnTo>
                  <a:pt x="2730" y="1079"/>
                </a:lnTo>
                <a:lnTo>
                  <a:pt x="2725" y="1073"/>
                </a:lnTo>
                <a:lnTo>
                  <a:pt x="2720" y="1069"/>
                </a:lnTo>
                <a:lnTo>
                  <a:pt x="2709" y="1060"/>
                </a:lnTo>
                <a:lnTo>
                  <a:pt x="2706" y="1060"/>
                </a:lnTo>
                <a:lnTo>
                  <a:pt x="2704" y="1057"/>
                </a:lnTo>
                <a:lnTo>
                  <a:pt x="2704" y="1053"/>
                </a:lnTo>
                <a:lnTo>
                  <a:pt x="2704" y="1042"/>
                </a:lnTo>
                <a:lnTo>
                  <a:pt x="2704" y="1032"/>
                </a:lnTo>
                <a:lnTo>
                  <a:pt x="2702" y="1029"/>
                </a:lnTo>
                <a:lnTo>
                  <a:pt x="2699" y="1026"/>
                </a:lnTo>
                <a:lnTo>
                  <a:pt x="2701" y="1010"/>
                </a:lnTo>
                <a:lnTo>
                  <a:pt x="2701" y="995"/>
                </a:lnTo>
                <a:lnTo>
                  <a:pt x="2698" y="981"/>
                </a:lnTo>
                <a:lnTo>
                  <a:pt x="2696" y="969"/>
                </a:lnTo>
                <a:lnTo>
                  <a:pt x="2689" y="944"/>
                </a:lnTo>
                <a:lnTo>
                  <a:pt x="2684" y="918"/>
                </a:lnTo>
                <a:lnTo>
                  <a:pt x="2683" y="903"/>
                </a:lnTo>
                <a:lnTo>
                  <a:pt x="2682" y="896"/>
                </a:lnTo>
                <a:lnTo>
                  <a:pt x="2679" y="890"/>
                </a:lnTo>
                <a:lnTo>
                  <a:pt x="2674" y="875"/>
                </a:lnTo>
                <a:lnTo>
                  <a:pt x="2670" y="861"/>
                </a:lnTo>
                <a:lnTo>
                  <a:pt x="2664" y="827"/>
                </a:lnTo>
                <a:lnTo>
                  <a:pt x="2660" y="793"/>
                </a:lnTo>
                <a:lnTo>
                  <a:pt x="2655" y="760"/>
                </a:lnTo>
                <a:lnTo>
                  <a:pt x="2652" y="725"/>
                </a:lnTo>
                <a:lnTo>
                  <a:pt x="2646" y="691"/>
                </a:lnTo>
                <a:lnTo>
                  <a:pt x="2639" y="660"/>
                </a:lnTo>
                <a:lnTo>
                  <a:pt x="2635" y="646"/>
                </a:lnTo>
                <a:lnTo>
                  <a:pt x="2629" y="632"/>
                </a:lnTo>
                <a:lnTo>
                  <a:pt x="2620" y="597"/>
                </a:lnTo>
                <a:lnTo>
                  <a:pt x="2610" y="565"/>
                </a:lnTo>
                <a:lnTo>
                  <a:pt x="2598" y="534"/>
                </a:lnTo>
                <a:lnTo>
                  <a:pt x="2583" y="504"/>
                </a:lnTo>
                <a:lnTo>
                  <a:pt x="2569" y="476"/>
                </a:lnTo>
                <a:lnTo>
                  <a:pt x="2554" y="448"/>
                </a:lnTo>
                <a:lnTo>
                  <a:pt x="2520" y="395"/>
                </a:lnTo>
                <a:lnTo>
                  <a:pt x="2512" y="386"/>
                </a:lnTo>
                <a:lnTo>
                  <a:pt x="2504" y="376"/>
                </a:lnTo>
                <a:lnTo>
                  <a:pt x="2491" y="354"/>
                </a:lnTo>
                <a:lnTo>
                  <a:pt x="2477" y="332"/>
                </a:lnTo>
                <a:lnTo>
                  <a:pt x="2469" y="324"/>
                </a:lnTo>
                <a:lnTo>
                  <a:pt x="2459" y="315"/>
                </a:lnTo>
                <a:lnTo>
                  <a:pt x="2455" y="306"/>
                </a:lnTo>
                <a:lnTo>
                  <a:pt x="2449" y="299"/>
                </a:lnTo>
                <a:lnTo>
                  <a:pt x="2436" y="287"/>
                </a:lnTo>
                <a:lnTo>
                  <a:pt x="2425" y="274"/>
                </a:lnTo>
                <a:lnTo>
                  <a:pt x="2415" y="262"/>
                </a:lnTo>
                <a:lnTo>
                  <a:pt x="2405" y="250"/>
                </a:lnTo>
                <a:lnTo>
                  <a:pt x="2392" y="240"/>
                </a:lnTo>
                <a:lnTo>
                  <a:pt x="2387" y="234"/>
                </a:lnTo>
                <a:lnTo>
                  <a:pt x="2381" y="228"/>
                </a:lnTo>
                <a:lnTo>
                  <a:pt x="2374" y="223"/>
                </a:lnTo>
                <a:lnTo>
                  <a:pt x="2367" y="220"/>
                </a:lnTo>
                <a:lnTo>
                  <a:pt x="2364" y="214"/>
                </a:lnTo>
                <a:lnTo>
                  <a:pt x="2358" y="209"/>
                </a:lnTo>
                <a:lnTo>
                  <a:pt x="2346" y="203"/>
                </a:lnTo>
                <a:lnTo>
                  <a:pt x="2337" y="196"/>
                </a:lnTo>
                <a:lnTo>
                  <a:pt x="2329" y="190"/>
                </a:lnTo>
                <a:lnTo>
                  <a:pt x="2320" y="184"/>
                </a:lnTo>
                <a:lnTo>
                  <a:pt x="2311" y="179"/>
                </a:lnTo>
                <a:lnTo>
                  <a:pt x="2308" y="177"/>
                </a:lnTo>
                <a:lnTo>
                  <a:pt x="2307" y="176"/>
                </a:lnTo>
                <a:lnTo>
                  <a:pt x="2304" y="173"/>
                </a:lnTo>
                <a:lnTo>
                  <a:pt x="2299" y="173"/>
                </a:lnTo>
                <a:lnTo>
                  <a:pt x="2295" y="167"/>
                </a:lnTo>
                <a:lnTo>
                  <a:pt x="2292" y="164"/>
                </a:lnTo>
                <a:lnTo>
                  <a:pt x="2288" y="164"/>
                </a:lnTo>
                <a:lnTo>
                  <a:pt x="2273" y="152"/>
                </a:lnTo>
                <a:lnTo>
                  <a:pt x="2260" y="141"/>
                </a:lnTo>
                <a:lnTo>
                  <a:pt x="2252" y="135"/>
                </a:lnTo>
                <a:lnTo>
                  <a:pt x="2244" y="130"/>
                </a:lnTo>
                <a:lnTo>
                  <a:pt x="2235" y="126"/>
                </a:lnTo>
                <a:lnTo>
                  <a:pt x="2225" y="123"/>
                </a:lnTo>
                <a:lnTo>
                  <a:pt x="2207" y="114"/>
                </a:lnTo>
                <a:lnTo>
                  <a:pt x="2187" y="105"/>
                </a:lnTo>
                <a:lnTo>
                  <a:pt x="2166" y="101"/>
                </a:lnTo>
                <a:lnTo>
                  <a:pt x="2144" y="97"/>
                </a:lnTo>
                <a:lnTo>
                  <a:pt x="2121" y="95"/>
                </a:lnTo>
                <a:lnTo>
                  <a:pt x="2096" y="95"/>
                </a:lnTo>
                <a:lnTo>
                  <a:pt x="2069" y="97"/>
                </a:lnTo>
                <a:lnTo>
                  <a:pt x="2043" y="100"/>
                </a:lnTo>
                <a:lnTo>
                  <a:pt x="2027" y="76"/>
                </a:lnTo>
                <a:lnTo>
                  <a:pt x="2017" y="64"/>
                </a:lnTo>
                <a:lnTo>
                  <a:pt x="2006" y="54"/>
                </a:lnTo>
                <a:lnTo>
                  <a:pt x="1996" y="45"/>
                </a:lnTo>
                <a:lnTo>
                  <a:pt x="1984" y="37"/>
                </a:lnTo>
                <a:lnTo>
                  <a:pt x="1971" y="29"/>
                </a:lnTo>
                <a:lnTo>
                  <a:pt x="1957" y="22"/>
                </a:lnTo>
                <a:lnTo>
                  <a:pt x="1952" y="15"/>
                </a:lnTo>
                <a:lnTo>
                  <a:pt x="1946" y="10"/>
                </a:lnTo>
                <a:lnTo>
                  <a:pt x="1938" y="7"/>
                </a:lnTo>
                <a:lnTo>
                  <a:pt x="1929" y="4"/>
                </a:lnTo>
                <a:lnTo>
                  <a:pt x="1919" y="3"/>
                </a:lnTo>
                <a:lnTo>
                  <a:pt x="1907" y="3"/>
                </a:lnTo>
                <a:lnTo>
                  <a:pt x="1883" y="3"/>
                </a:lnTo>
                <a:lnTo>
                  <a:pt x="1864" y="3"/>
                </a:lnTo>
                <a:lnTo>
                  <a:pt x="1860" y="1"/>
                </a:lnTo>
                <a:lnTo>
                  <a:pt x="1854" y="0"/>
                </a:lnTo>
                <a:lnTo>
                  <a:pt x="1841" y="0"/>
                </a:lnTo>
                <a:lnTo>
                  <a:pt x="1826" y="1"/>
                </a:lnTo>
                <a:lnTo>
                  <a:pt x="1813" y="0"/>
                </a:lnTo>
                <a:lnTo>
                  <a:pt x="1794" y="0"/>
                </a:lnTo>
                <a:lnTo>
                  <a:pt x="1779" y="1"/>
                </a:lnTo>
                <a:lnTo>
                  <a:pt x="1765" y="0"/>
                </a:lnTo>
                <a:lnTo>
                  <a:pt x="1750" y="0"/>
                </a:lnTo>
                <a:lnTo>
                  <a:pt x="1744" y="1"/>
                </a:lnTo>
                <a:lnTo>
                  <a:pt x="1738" y="3"/>
                </a:lnTo>
                <a:lnTo>
                  <a:pt x="1715" y="9"/>
                </a:lnTo>
                <a:lnTo>
                  <a:pt x="1690" y="13"/>
                </a:lnTo>
                <a:lnTo>
                  <a:pt x="1667" y="18"/>
                </a:lnTo>
                <a:lnTo>
                  <a:pt x="1656" y="20"/>
                </a:lnTo>
                <a:lnTo>
                  <a:pt x="1646" y="25"/>
                </a:lnTo>
                <a:lnTo>
                  <a:pt x="1637" y="25"/>
                </a:lnTo>
                <a:lnTo>
                  <a:pt x="1604" y="32"/>
                </a:lnTo>
                <a:lnTo>
                  <a:pt x="1573" y="40"/>
                </a:lnTo>
                <a:lnTo>
                  <a:pt x="1544" y="50"/>
                </a:lnTo>
                <a:lnTo>
                  <a:pt x="1514" y="61"/>
                </a:lnTo>
                <a:lnTo>
                  <a:pt x="1460" y="86"/>
                </a:lnTo>
                <a:lnTo>
                  <a:pt x="1406" y="111"/>
                </a:lnTo>
                <a:lnTo>
                  <a:pt x="1397" y="119"/>
                </a:lnTo>
                <a:lnTo>
                  <a:pt x="1385" y="124"/>
                </a:lnTo>
                <a:lnTo>
                  <a:pt x="1375" y="129"/>
                </a:lnTo>
                <a:lnTo>
                  <a:pt x="1366" y="136"/>
                </a:lnTo>
                <a:lnTo>
                  <a:pt x="1352" y="145"/>
                </a:lnTo>
                <a:lnTo>
                  <a:pt x="1337" y="154"/>
                </a:lnTo>
                <a:lnTo>
                  <a:pt x="1325" y="165"/>
                </a:lnTo>
                <a:lnTo>
                  <a:pt x="1314" y="176"/>
                </a:lnTo>
                <a:lnTo>
                  <a:pt x="1289" y="199"/>
                </a:lnTo>
                <a:lnTo>
                  <a:pt x="1265" y="225"/>
                </a:lnTo>
                <a:lnTo>
                  <a:pt x="1243" y="250"/>
                </a:lnTo>
                <a:lnTo>
                  <a:pt x="1223" y="278"/>
                </a:lnTo>
                <a:lnTo>
                  <a:pt x="1204" y="307"/>
                </a:lnTo>
                <a:lnTo>
                  <a:pt x="1185" y="337"/>
                </a:lnTo>
                <a:lnTo>
                  <a:pt x="1167" y="367"/>
                </a:lnTo>
                <a:lnTo>
                  <a:pt x="1151" y="400"/>
                </a:lnTo>
                <a:lnTo>
                  <a:pt x="1136" y="432"/>
                </a:lnTo>
                <a:lnTo>
                  <a:pt x="1122" y="466"/>
                </a:lnTo>
                <a:lnTo>
                  <a:pt x="1107" y="499"/>
                </a:lnTo>
                <a:lnTo>
                  <a:pt x="1094" y="534"/>
                </a:lnTo>
                <a:lnTo>
                  <a:pt x="1071" y="606"/>
                </a:lnTo>
                <a:lnTo>
                  <a:pt x="1049" y="681"/>
                </a:lnTo>
                <a:lnTo>
                  <a:pt x="1046" y="685"/>
                </a:lnTo>
                <a:lnTo>
                  <a:pt x="1044" y="690"/>
                </a:lnTo>
                <a:lnTo>
                  <a:pt x="1043" y="700"/>
                </a:lnTo>
                <a:lnTo>
                  <a:pt x="1038" y="703"/>
                </a:lnTo>
                <a:lnTo>
                  <a:pt x="1038" y="706"/>
                </a:lnTo>
                <a:lnTo>
                  <a:pt x="1040" y="709"/>
                </a:lnTo>
                <a:lnTo>
                  <a:pt x="1041" y="711"/>
                </a:lnTo>
                <a:lnTo>
                  <a:pt x="1044" y="717"/>
                </a:lnTo>
                <a:lnTo>
                  <a:pt x="1044" y="719"/>
                </a:lnTo>
                <a:lnTo>
                  <a:pt x="1043" y="722"/>
                </a:lnTo>
                <a:lnTo>
                  <a:pt x="1041" y="717"/>
                </a:lnTo>
                <a:lnTo>
                  <a:pt x="1041" y="714"/>
                </a:lnTo>
                <a:lnTo>
                  <a:pt x="1038" y="713"/>
                </a:lnTo>
                <a:lnTo>
                  <a:pt x="1035" y="711"/>
                </a:lnTo>
                <a:lnTo>
                  <a:pt x="1032" y="726"/>
                </a:lnTo>
                <a:lnTo>
                  <a:pt x="1027" y="739"/>
                </a:lnTo>
                <a:lnTo>
                  <a:pt x="1027" y="742"/>
                </a:lnTo>
                <a:lnTo>
                  <a:pt x="1024" y="748"/>
                </a:lnTo>
                <a:lnTo>
                  <a:pt x="1021" y="754"/>
                </a:lnTo>
                <a:lnTo>
                  <a:pt x="1018" y="767"/>
                </a:lnTo>
                <a:lnTo>
                  <a:pt x="1009" y="791"/>
                </a:lnTo>
                <a:lnTo>
                  <a:pt x="1002" y="814"/>
                </a:lnTo>
                <a:lnTo>
                  <a:pt x="997" y="826"/>
                </a:lnTo>
                <a:lnTo>
                  <a:pt x="991" y="837"/>
                </a:lnTo>
                <a:lnTo>
                  <a:pt x="987" y="849"/>
                </a:lnTo>
                <a:lnTo>
                  <a:pt x="984" y="862"/>
                </a:lnTo>
                <a:lnTo>
                  <a:pt x="972" y="902"/>
                </a:lnTo>
                <a:lnTo>
                  <a:pt x="959" y="940"/>
                </a:lnTo>
                <a:lnTo>
                  <a:pt x="950" y="963"/>
                </a:lnTo>
                <a:lnTo>
                  <a:pt x="945" y="990"/>
                </a:lnTo>
                <a:lnTo>
                  <a:pt x="939" y="1016"/>
                </a:lnTo>
                <a:lnTo>
                  <a:pt x="934" y="1044"/>
                </a:lnTo>
                <a:lnTo>
                  <a:pt x="923" y="1098"/>
                </a:lnTo>
                <a:lnTo>
                  <a:pt x="917" y="1124"/>
                </a:lnTo>
                <a:lnTo>
                  <a:pt x="909" y="1149"/>
                </a:lnTo>
                <a:lnTo>
                  <a:pt x="907" y="1155"/>
                </a:lnTo>
                <a:lnTo>
                  <a:pt x="905" y="1162"/>
                </a:lnTo>
                <a:lnTo>
                  <a:pt x="904" y="1177"/>
                </a:lnTo>
                <a:lnTo>
                  <a:pt x="904" y="1184"/>
                </a:lnTo>
                <a:lnTo>
                  <a:pt x="901" y="1190"/>
                </a:lnTo>
                <a:lnTo>
                  <a:pt x="898" y="1198"/>
                </a:lnTo>
                <a:lnTo>
                  <a:pt x="898" y="1205"/>
                </a:lnTo>
                <a:lnTo>
                  <a:pt x="880" y="1255"/>
                </a:lnTo>
                <a:lnTo>
                  <a:pt x="863" y="1304"/>
                </a:lnTo>
                <a:lnTo>
                  <a:pt x="857" y="1331"/>
                </a:lnTo>
                <a:lnTo>
                  <a:pt x="849" y="1359"/>
                </a:lnTo>
                <a:lnTo>
                  <a:pt x="845" y="1386"/>
                </a:lnTo>
                <a:lnTo>
                  <a:pt x="842" y="1417"/>
                </a:lnTo>
                <a:lnTo>
                  <a:pt x="841" y="1420"/>
                </a:lnTo>
                <a:lnTo>
                  <a:pt x="839" y="1423"/>
                </a:lnTo>
                <a:lnTo>
                  <a:pt x="839" y="1432"/>
                </a:lnTo>
                <a:lnTo>
                  <a:pt x="839" y="1442"/>
                </a:lnTo>
                <a:lnTo>
                  <a:pt x="839" y="1451"/>
                </a:lnTo>
                <a:lnTo>
                  <a:pt x="839" y="1464"/>
                </a:lnTo>
                <a:lnTo>
                  <a:pt x="839" y="1477"/>
                </a:lnTo>
                <a:lnTo>
                  <a:pt x="842" y="1501"/>
                </a:lnTo>
                <a:lnTo>
                  <a:pt x="842" y="1549"/>
                </a:lnTo>
                <a:lnTo>
                  <a:pt x="842" y="1561"/>
                </a:lnTo>
                <a:lnTo>
                  <a:pt x="842" y="1574"/>
                </a:lnTo>
                <a:lnTo>
                  <a:pt x="842" y="1584"/>
                </a:lnTo>
                <a:lnTo>
                  <a:pt x="844" y="1588"/>
                </a:lnTo>
                <a:lnTo>
                  <a:pt x="845" y="1593"/>
                </a:lnTo>
                <a:lnTo>
                  <a:pt x="845" y="1618"/>
                </a:lnTo>
                <a:lnTo>
                  <a:pt x="845" y="1628"/>
                </a:lnTo>
                <a:lnTo>
                  <a:pt x="845" y="1640"/>
                </a:lnTo>
                <a:lnTo>
                  <a:pt x="845" y="1650"/>
                </a:lnTo>
                <a:lnTo>
                  <a:pt x="846" y="1654"/>
                </a:lnTo>
                <a:lnTo>
                  <a:pt x="848" y="1657"/>
                </a:lnTo>
                <a:lnTo>
                  <a:pt x="848" y="1676"/>
                </a:lnTo>
                <a:lnTo>
                  <a:pt x="851" y="1678"/>
                </a:lnTo>
                <a:lnTo>
                  <a:pt x="851" y="1681"/>
                </a:lnTo>
                <a:lnTo>
                  <a:pt x="852" y="1689"/>
                </a:lnTo>
                <a:lnTo>
                  <a:pt x="851" y="1698"/>
                </a:lnTo>
                <a:lnTo>
                  <a:pt x="851" y="1707"/>
                </a:lnTo>
                <a:lnTo>
                  <a:pt x="864" y="1751"/>
                </a:lnTo>
                <a:lnTo>
                  <a:pt x="877" y="1795"/>
                </a:lnTo>
                <a:lnTo>
                  <a:pt x="885" y="1815"/>
                </a:lnTo>
                <a:lnTo>
                  <a:pt x="893" y="1836"/>
                </a:lnTo>
                <a:lnTo>
                  <a:pt x="902" y="1855"/>
                </a:lnTo>
                <a:lnTo>
                  <a:pt x="912" y="1872"/>
                </a:lnTo>
                <a:lnTo>
                  <a:pt x="920" y="1887"/>
                </a:lnTo>
                <a:lnTo>
                  <a:pt x="923" y="1896"/>
                </a:lnTo>
                <a:lnTo>
                  <a:pt x="926" y="1903"/>
                </a:lnTo>
                <a:lnTo>
                  <a:pt x="933" y="1912"/>
                </a:lnTo>
                <a:lnTo>
                  <a:pt x="939" y="1921"/>
                </a:lnTo>
                <a:lnTo>
                  <a:pt x="950" y="1940"/>
                </a:lnTo>
                <a:lnTo>
                  <a:pt x="961" y="1959"/>
                </a:lnTo>
                <a:lnTo>
                  <a:pt x="971" y="1978"/>
                </a:lnTo>
                <a:lnTo>
                  <a:pt x="972" y="1984"/>
                </a:lnTo>
                <a:lnTo>
                  <a:pt x="975" y="1988"/>
                </a:lnTo>
                <a:lnTo>
                  <a:pt x="978" y="1992"/>
                </a:lnTo>
                <a:lnTo>
                  <a:pt x="981" y="1995"/>
                </a:lnTo>
                <a:lnTo>
                  <a:pt x="987" y="2001"/>
                </a:lnTo>
                <a:lnTo>
                  <a:pt x="991" y="2006"/>
                </a:lnTo>
                <a:lnTo>
                  <a:pt x="996" y="2013"/>
                </a:lnTo>
                <a:lnTo>
                  <a:pt x="999" y="2020"/>
                </a:lnTo>
                <a:lnTo>
                  <a:pt x="999" y="2023"/>
                </a:lnTo>
                <a:lnTo>
                  <a:pt x="1013" y="2041"/>
                </a:lnTo>
                <a:lnTo>
                  <a:pt x="1030" y="2055"/>
                </a:lnTo>
                <a:lnTo>
                  <a:pt x="1057" y="2083"/>
                </a:lnTo>
                <a:lnTo>
                  <a:pt x="1085" y="2111"/>
                </a:lnTo>
                <a:lnTo>
                  <a:pt x="1097" y="2126"/>
                </a:lnTo>
                <a:lnTo>
                  <a:pt x="1110" y="2140"/>
                </a:lnTo>
                <a:lnTo>
                  <a:pt x="1112" y="2145"/>
                </a:lnTo>
                <a:lnTo>
                  <a:pt x="1113" y="2149"/>
                </a:lnTo>
                <a:lnTo>
                  <a:pt x="1113" y="2161"/>
                </a:lnTo>
                <a:lnTo>
                  <a:pt x="1113" y="2172"/>
                </a:lnTo>
                <a:lnTo>
                  <a:pt x="1113" y="2184"/>
                </a:lnTo>
                <a:lnTo>
                  <a:pt x="1116" y="2189"/>
                </a:lnTo>
                <a:lnTo>
                  <a:pt x="1119" y="2193"/>
                </a:lnTo>
                <a:lnTo>
                  <a:pt x="1122" y="2196"/>
                </a:lnTo>
                <a:lnTo>
                  <a:pt x="1125" y="2196"/>
                </a:lnTo>
                <a:lnTo>
                  <a:pt x="1129" y="2196"/>
                </a:lnTo>
                <a:lnTo>
                  <a:pt x="1131" y="2193"/>
                </a:lnTo>
                <a:lnTo>
                  <a:pt x="1135" y="2193"/>
                </a:lnTo>
                <a:lnTo>
                  <a:pt x="1135" y="2180"/>
                </a:lnTo>
                <a:lnTo>
                  <a:pt x="1135" y="2167"/>
                </a:lnTo>
                <a:lnTo>
                  <a:pt x="1135" y="2153"/>
                </a:lnTo>
                <a:lnTo>
                  <a:pt x="1135" y="2149"/>
                </a:lnTo>
                <a:lnTo>
                  <a:pt x="1138" y="2143"/>
                </a:lnTo>
                <a:lnTo>
                  <a:pt x="1142" y="2145"/>
                </a:lnTo>
                <a:lnTo>
                  <a:pt x="1144" y="2145"/>
                </a:lnTo>
                <a:lnTo>
                  <a:pt x="1144" y="2148"/>
                </a:lnTo>
                <a:lnTo>
                  <a:pt x="1156" y="2151"/>
                </a:lnTo>
                <a:lnTo>
                  <a:pt x="1167" y="2155"/>
                </a:lnTo>
                <a:lnTo>
                  <a:pt x="1177" y="2158"/>
                </a:lnTo>
                <a:lnTo>
                  <a:pt x="1183" y="2162"/>
                </a:lnTo>
                <a:lnTo>
                  <a:pt x="1199" y="2162"/>
                </a:lnTo>
                <a:lnTo>
                  <a:pt x="1205" y="2165"/>
                </a:lnTo>
                <a:lnTo>
                  <a:pt x="1207" y="2167"/>
                </a:lnTo>
                <a:lnTo>
                  <a:pt x="1208" y="2168"/>
                </a:lnTo>
                <a:lnTo>
                  <a:pt x="1211" y="2168"/>
                </a:lnTo>
                <a:lnTo>
                  <a:pt x="1230" y="2170"/>
                </a:lnTo>
                <a:lnTo>
                  <a:pt x="1248" y="2172"/>
                </a:lnTo>
                <a:lnTo>
                  <a:pt x="1255" y="2175"/>
                </a:lnTo>
                <a:lnTo>
                  <a:pt x="1261" y="2178"/>
                </a:lnTo>
                <a:lnTo>
                  <a:pt x="1267" y="2184"/>
                </a:lnTo>
                <a:lnTo>
                  <a:pt x="1270" y="2190"/>
                </a:lnTo>
                <a:lnTo>
                  <a:pt x="1271" y="2193"/>
                </a:lnTo>
                <a:lnTo>
                  <a:pt x="1273" y="2194"/>
                </a:lnTo>
                <a:lnTo>
                  <a:pt x="1276" y="2197"/>
                </a:lnTo>
                <a:lnTo>
                  <a:pt x="1277" y="2199"/>
                </a:lnTo>
                <a:lnTo>
                  <a:pt x="1267" y="2205"/>
                </a:lnTo>
                <a:lnTo>
                  <a:pt x="1254" y="2209"/>
                </a:lnTo>
                <a:lnTo>
                  <a:pt x="1240" y="2212"/>
                </a:lnTo>
                <a:lnTo>
                  <a:pt x="1227" y="2215"/>
                </a:lnTo>
                <a:lnTo>
                  <a:pt x="1207" y="2222"/>
                </a:lnTo>
                <a:lnTo>
                  <a:pt x="1185" y="2230"/>
                </a:lnTo>
                <a:lnTo>
                  <a:pt x="1141" y="2243"/>
                </a:lnTo>
                <a:lnTo>
                  <a:pt x="1129" y="2247"/>
                </a:lnTo>
                <a:lnTo>
                  <a:pt x="1116" y="2252"/>
                </a:lnTo>
                <a:lnTo>
                  <a:pt x="1103" y="2256"/>
                </a:lnTo>
                <a:lnTo>
                  <a:pt x="1088" y="2257"/>
                </a:lnTo>
                <a:lnTo>
                  <a:pt x="1075" y="2263"/>
                </a:lnTo>
                <a:lnTo>
                  <a:pt x="1059" y="2268"/>
                </a:lnTo>
                <a:lnTo>
                  <a:pt x="1043" y="2272"/>
                </a:lnTo>
                <a:lnTo>
                  <a:pt x="1027" y="2276"/>
                </a:lnTo>
                <a:lnTo>
                  <a:pt x="1025" y="2278"/>
                </a:lnTo>
                <a:lnTo>
                  <a:pt x="1022" y="2279"/>
                </a:lnTo>
                <a:lnTo>
                  <a:pt x="1016" y="2282"/>
                </a:lnTo>
                <a:lnTo>
                  <a:pt x="1009" y="2284"/>
                </a:lnTo>
                <a:lnTo>
                  <a:pt x="1006" y="2284"/>
                </a:lnTo>
                <a:lnTo>
                  <a:pt x="1005" y="2282"/>
                </a:lnTo>
                <a:lnTo>
                  <a:pt x="977" y="2294"/>
                </a:lnTo>
                <a:lnTo>
                  <a:pt x="948" y="2303"/>
                </a:lnTo>
                <a:lnTo>
                  <a:pt x="886" y="2320"/>
                </a:lnTo>
                <a:lnTo>
                  <a:pt x="823" y="2336"/>
                </a:lnTo>
                <a:lnTo>
                  <a:pt x="762" y="2354"/>
                </a:lnTo>
                <a:lnTo>
                  <a:pt x="757" y="2357"/>
                </a:lnTo>
                <a:lnTo>
                  <a:pt x="751" y="2360"/>
                </a:lnTo>
                <a:lnTo>
                  <a:pt x="745" y="2361"/>
                </a:lnTo>
                <a:lnTo>
                  <a:pt x="737" y="2363"/>
                </a:lnTo>
                <a:lnTo>
                  <a:pt x="703" y="2376"/>
                </a:lnTo>
                <a:lnTo>
                  <a:pt x="668" y="2389"/>
                </a:lnTo>
                <a:lnTo>
                  <a:pt x="598" y="2414"/>
                </a:lnTo>
                <a:lnTo>
                  <a:pt x="562" y="2426"/>
                </a:lnTo>
                <a:lnTo>
                  <a:pt x="529" y="2440"/>
                </a:lnTo>
                <a:lnTo>
                  <a:pt x="495" y="2455"/>
                </a:lnTo>
                <a:lnTo>
                  <a:pt x="463" y="2470"/>
                </a:lnTo>
                <a:lnTo>
                  <a:pt x="457" y="2476"/>
                </a:lnTo>
                <a:lnTo>
                  <a:pt x="450" y="2480"/>
                </a:lnTo>
                <a:lnTo>
                  <a:pt x="432" y="2486"/>
                </a:lnTo>
                <a:lnTo>
                  <a:pt x="407" y="2505"/>
                </a:lnTo>
                <a:lnTo>
                  <a:pt x="379" y="2522"/>
                </a:lnTo>
                <a:lnTo>
                  <a:pt x="366" y="2533"/>
                </a:lnTo>
                <a:lnTo>
                  <a:pt x="354" y="2543"/>
                </a:lnTo>
                <a:lnTo>
                  <a:pt x="344" y="2553"/>
                </a:lnTo>
                <a:lnTo>
                  <a:pt x="337" y="2563"/>
                </a:lnTo>
                <a:lnTo>
                  <a:pt x="331" y="2563"/>
                </a:lnTo>
                <a:lnTo>
                  <a:pt x="325" y="2565"/>
                </a:lnTo>
                <a:lnTo>
                  <a:pt x="322" y="2569"/>
                </a:lnTo>
                <a:lnTo>
                  <a:pt x="319" y="2574"/>
                </a:lnTo>
                <a:lnTo>
                  <a:pt x="316" y="2578"/>
                </a:lnTo>
                <a:lnTo>
                  <a:pt x="312" y="2582"/>
                </a:lnTo>
                <a:lnTo>
                  <a:pt x="306" y="2584"/>
                </a:lnTo>
                <a:lnTo>
                  <a:pt x="300" y="2584"/>
                </a:lnTo>
                <a:lnTo>
                  <a:pt x="297" y="2587"/>
                </a:lnTo>
                <a:lnTo>
                  <a:pt x="297" y="2590"/>
                </a:lnTo>
                <a:lnTo>
                  <a:pt x="299" y="2594"/>
                </a:lnTo>
                <a:lnTo>
                  <a:pt x="302" y="2597"/>
                </a:lnTo>
                <a:lnTo>
                  <a:pt x="302" y="2598"/>
                </a:lnTo>
                <a:lnTo>
                  <a:pt x="300" y="2600"/>
                </a:lnTo>
                <a:lnTo>
                  <a:pt x="294" y="2598"/>
                </a:lnTo>
                <a:lnTo>
                  <a:pt x="290" y="2598"/>
                </a:lnTo>
                <a:lnTo>
                  <a:pt x="284" y="2600"/>
                </a:lnTo>
                <a:lnTo>
                  <a:pt x="280" y="2603"/>
                </a:lnTo>
                <a:lnTo>
                  <a:pt x="269" y="2610"/>
                </a:lnTo>
                <a:lnTo>
                  <a:pt x="261" y="2619"/>
                </a:lnTo>
                <a:lnTo>
                  <a:pt x="245" y="2638"/>
                </a:lnTo>
                <a:lnTo>
                  <a:pt x="237" y="2644"/>
                </a:lnTo>
                <a:lnTo>
                  <a:pt x="234" y="2645"/>
                </a:lnTo>
                <a:lnTo>
                  <a:pt x="231" y="2645"/>
                </a:lnTo>
                <a:lnTo>
                  <a:pt x="234" y="2647"/>
                </a:lnTo>
                <a:lnTo>
                  <a:pt x="237" y="2648"/>
                </a:lnTo>
                <a:lnTo>
                  <a:pt x="237" y="2651"/>
                </a:lnTo>
                <a:lnTo>
                  <a:pt x="237" y="2654"/>
                </a:lnTo>
                <a:lnTo>
                  <a:pt x="236" y="2656"/>
                </a:lnTo>
                <a:lnTo>
                  <a:pt x="233" y="2657"/>
                </a:lnTo>
                <a:lnTo>
                  <a:pt x="230" y="2659"/>
                </a:lnTo>
                <a:lnTo>
                  <a:pt x="226" y="2659"/>
                </a:lnTo>
                <a:lnTo>
                  <a:pt x="228" y="2653"/>
                </a:lnTo>
                <a:lnTo>
                  <a:pt x="228" y="2650"/>
                </a:lnTo>
                <a:lnTo>
                  <a:pt x="228" y="2645"/>
                </a:lnTo>
                <a:lnTo>
                  <a:pt x="199" y="2673"/>
                </a:lnTo>
                <a:lnTo>
                  <a:pt x="168" y="2700"/>
                </a:lnTo>
                <a:lnTo>
                  <a:pt x="135" y="2723"/>
                </a:lnTo>
                <a:lnTo>
                  <a:pt x="117" y="2735"/>
                </a:lnTo>
                <a:lnTo>
                  <a:pt x="100" y="2745"/>
                </a:lnTo>
                <a:lnTo>
                  <a:pt x="67" y="2773"/>
                </a:lnTo>
                <a:lnTo>
                  <a:pt x="51" y="2786"/>
                </a:lnTo>
                <a:lnTo>
                  <a:pt x="32" y="2796"/>
                </a:lnTo>
                <a:lnTo>
                  <a:pt x="19" y="2808"/>
                </a:lnTo>
                <a:lnTo>
                  <a:pt x="13" y="2815"/>
                </a:lnTo>
                <a:lnTo>
                  <a:pt x="9" y="2821"/>
                </a:lnTo>
                <a:lnTo>
                  <a:pt x="4" y="2830"/>
                </a:lnTo>
                <a:lnTo>
                  <a:pt x="1" y="2839"/>
                </a:lnTo>
                <a:lnTo>
                  <a:pt x="0" y="2849"/>
                </a:lnTo>
                <a:lnTo>
                  <a:pt x="1" y="2862"/>
                </a:lnTo>
                <a:lnTo>
                  <a:pt x="2263" y="2862"/>
                </a:lnTo>
                <a:lnTo>
                  <a:pt x="2851" y="2862"/>
                </a:lnTo>
                <a:lnTo>
                  <a:pt x="3840" y="2862"/>
                </a:lnTo>
                <a:lnTo>
                  <a:pt x="3840" y="2847"/>
                </a:lnTo>
                <a:lnTo>
                  <a:pt x="3839" y="2833"/>
                </a:lnTo>
                <a:lnTo>
                  <a:pt x="3833" y="2817"/>
                </a:lnTo>
                <a:lnTo>
                  <a:pt x="3827" y="2801"/>
                </a:lnTo>
                <a:lnTo>
                  <a:pt x="3811" y="2768"/>
                </a:lnTo>
                <a:lnTo>
                  <a:pt x="3796" y="2735"/>
                </a:lnTo>
                <a:close/>
                <a:moveTo>
                  <a:pt x="959" y="1906"/>
                </a:moveTo>
                <a:lnTo>
                  <a:pt x="959" y="1906"/>
                </a:lnTo>
                <a:lnTo>
                  <a:pt x="956" y="1909"/>
                </a:lnTo>
                <a:lnTo>
                  <a:pt x="955" y="1909"/>
                </a:lnTo>
                <a:lnTo>
                  <a:pt x="953" y="1908"/>
                </a:lnTo>
                <a:lnTo>
                  <a:pt x="953" y="1903"/>
                </a:lnTo>
                <a:lnTo>
                  <a:pt x="958" y="1903"/>
                </a:lnTo>
                <a:lnTo>
                  <a:pt x="959" y="1900"/>
                </a:lnTo>
                <a:lnTo>
                  <a:pt x="967" y="1913"/>
                </a:lnTo>
                <a:lnTo>
                  <a:pt x="974" y="1927"/>
                </a:lnTo>
                <a:lnTo>
                  <a:pt x="980" y="1940"/>
                </a:lnTo>
                <a:lnTo>
                  <a:pt x="983" y="1947"/>
                </a:lnTo>
                <a:lnTo>
                  <a:pt x="984" y="1956"/>
                </a:lnTo>
                <a:lnTo>
                  <a:pt x="975" y="1946"/>
                </a:lnTo>
                <a:lnTo>
                  <a:pt x="968" y="1935"/>
                </a:lnTo>
                <a:lnTo>
                  <a:pt x="962" y="1922"/>
                </a:lnTo>
                <a:lnTo>
                  <a:pt x="961" y="1915"/>
                </a:lnTo>
                <a:lnTo>
                  <a:pt x="959" y="1906"/>
                </a:lnTo>
                <a:close/>
                <a:moveTo>
                  <a:pt x="1113" y="2076"/>
                </a:moveTo>
                <a:lnTo>
                  <a:pt x="1113" y="2076"/>
                </a:lnTo>
                <a:lnTo>
                  <a:pt x="1112" y="2077"/>
                </a:lnTo>
                <a:lnTo>
                  <a:pt x="1109" y="2079"/>
                </a:lnTo>
                <a:lnTo>
                  <a:pt x="1103" y="2076"/>
                </a:lnTo>
                <a:lnTo>
                  <a:pt x="1094" y="2071"/>
                </a:lnTo>
                <a:lnTo>
                  <a:pt x="1087" y="2063"/>
                </a:lnTo>
                <a:lnTo>
                  <a:pt x="1069" y="2044"/>
                </a:lnTo>
                <a:lnTo>
                  <a:pt x="1054" y="2023"/>
                </a:lnTo>
                <a:lnTo>
                  <a:pt x="1043" y="2006"/>
                </a:lnTo>
                <a:lnTo>
                  <a:pt x="1034" y="1987"/>
                </a:lnTo>
                <a:lnTo>
                  <a:pt x="1025" y="1969"/>
                </a:lnTo>
                <a:lnTo>
                  <a:pt x="1018" y="1953"/>
                </a:lnTo>
                <a:lnTo>
                  <a:pt x="1005" y="1929"/>
                </a:lnTo>
                <a:lnTo>
                  <a:pt x="993" y="1903"/>
                </a:lnTo>
                <a:lnTo>
                  <a:pt x="984" y="1875"/>
                </a:lnTo>
                <a:lnTo>
                  <a:pt x="980" y="1861"/>
                </a:lnTo>
                <a:lnTo>
                  <a:pt x="978" y="1845"/>
                </a:lnTo>
                <a:lnTo>
                  <a:pt x="971" y="1807"/>
                </a:lnTo>
                <a:lnTo>
                  <a:pt x="965" y="1766"/>
                </a:lnTo>
                <a:lnTo>
                  <a:pt x="964" y="1760"/>
                </a:lnTo>
                <a:lnTo>
                  <a:pt x="962" y="1754"/>
                </a:lnTo>
                <a:lnTo>
                  <a:pt x="962" y="1741"/>
                </a:lnTo>
                <a:lnTo>
                  <a:pt x="962" y="1726"/>
                </a:lnTo>
                <a:lnTo>
                  <a:pt x="962" y="1713"/>
                </a:lnTo>
                <a:lnTo>
                  <a:pt x="959" y="1700"/>
                </a:lnTo>
                <a:lnTo>
                  <a:pt x="958" y="1684"/>
                </a:lnTo>
                <a:lnTo>
                  <a:pt x="959" y="1667"/>
                </a:lnTo>
                <a:lnTo>
                  <a:pt x="962" y="1654"/>
                </a:lnTo>
                <a:lnTo>
                  <a:pt x="962" y="1629"/>
                </a:lnTo>
                <a:lnTo>
                  <a:pt x="965" y="1638"/>
                </a:lnTo>
                <a:lnTo>
                  <a:pt x="967" y="1648"/>
                </a:lnTo>
                <a:lnTo>
                  <a:pt x="968" y="1670"/>
                </a:lnTo>
                <a:lnTo>
                  <a:pt x="972" y="1700"/>
                </a:lnTo>
                <a:lnTo>
                  <a:pt x="978" y="1729"/>
                </a:lnTo>
                <a:lnTo>
                  <a:pt x="986" y="1757"/>
                </a:lnTo>
                <a:lnTo>
                  <a:pt x="993" y="1783"/>
                </a:lnTo>
                <a:lnTo>
                  <a:pt x="1011" y="1836"/>
                </a:lnTo>
                <a:lnTo>
                  <a:pt x="1030" y="1886"/>
                </a:lnTo>
                <a:lnTo>
                  <a:pt x="1043" y="1903"/>
                </a:lnTo>
                <a:lnTo>
                  <a:pt x="1049" y="1913"/>
                </a:lnTo>
                <a:lnTo>
                  <a:pt x="1049" y="1918"/>
                </a:lnTo>
                <a:lnTo>
                  <a:pt x="1049" y="1922"/>
                </a:lnTo>
                <a:lnTo>
                  <a:pt x="1054" y="1937"/>
                </a:lnTo>
                <a:lnTo>
                  <a:pt x="1060" y="1950"/>
                </a:lnTo>
                <a:lnTo>
                  <a:pt x="1076" y="1976"/>
                </a:lnTo>
                <a:lnTo>
                  <a:pt x="1093" y="2001"/>
                </a:lnTo>
                <a:lnTo>
                  <a:pt x="1107" y="2028"/>
                </a:lnTo>
                <a:lnTo>
                  <a:pt x="1110" y="2030"/>
                </a:lnTo>
                <a:lnTo>
                  <a:pt x="1113" y="2035"/>
                </a:lnTo>
                <a:lnTo>
                  <a:pt x="1113" y="2041"/>
                </a:lnTo>
                <a:lnTo>
                  <a:pt x="1113" y="2048"/>
                </a:lnTo>
                <a:lnTo>
                  <a:pt x="1113" y="2063"/>
                </a:lnTo>
                <a:lnTo>
                  <a:pt x="1113" y="2070"/>
                </a:lnTo>
                <a:lnTo>
                  <a:pt x="1113" y="2076"/>
                </a:lnTo>
                <a:close/>
                <a:moveTo>
                  <a:pt x="1138" y="1833"/>
                </a:moveTo>
                <a:lnTo>
                  <a:pt x="1138" y="1833"/>
                </a:lnTo>
                <a:lnTo>
                  <a:pt x="1135" y="1826"/>
                </a:lnTo>
                <a:lnTo>
                  <a:pt x="1132" y="1818"/>
                </a:lnTo>
                <a:lnTo>
                  <a:pt x="1131" y="1809"/>
                </a:lnTo>
                <a:lnTo>
                  <a:pt x="1129" y="1802"/>
                </a:lnTo>
                <a:lnTo>
                  <a:pt x="1132" y="1804"/>
                </a:lnTo>
                <a:lnTo>
                  <a:pt x="1135" y="1807"/>
                </a:lnTo>
                <a:lnTo>
                  <a:pt x="1136" y="1811"/>
                </a:lnTo>
                <a:lnTo>
                  <a:pt x="1138" y="1815"/>
                </a:lnTo>
                <a:lnTo>
                  <a:pt x="1139" y="1826"/>
                </a:lnTo>
                <a:lnTo>
                  <a:pt x="1138" y="1833"/>
                </a:lnTo>
                <a:close/>
                <a:moveTo>
                  <a:pt x="1202" y="2249"/>
                </a:moveTo>
                <a:lnTo>
                  <a:pt x="1202" y="2249"/>
                </a:lnTo>
                <a:close/>
                <a:moveTo>
                  <a:pt x="1157" y="2045"/>
                </a:moveTo>
                <a:lnTo>
                  <a:pt x="1157" y="2045"/>
                </a:lnTo>
                <a:lnTo>
                  <a:pt x="1183" y="2060"/>
                </a:lnTo>
                <a:lnTo>
                  <a:pt x="1197" y="2067"/>
                </a:lnTo>
                <a:lnTo>
                  <a:pt x="1208" y="2074"/>
                </a:lnTo>
                <a:lnTo>
                  <a:pt x="1218" y="2085"/>
                </a:lnTo>
                <a:lnTo>
                  <a:pt x="1229" y="2096"/>
                </a:lnTo>
                <a:lnTo>
                  <a:pt x="1235" y="2110"/>
                </a:lnTo>
                <a:lnTo>
                  <a:pt x="1239" y="2126"/>
                </a:lnTo>
                <a:lnTo>
                  <a:pt x="1210" y="2114"/>
                </a:lnTo>
                <a:lnTo>
                  <a:pt x="1195" y="2108"/>
                </a:lnTo>
                <a:lnTo>
                  <a:pt x="1182" y="2101"/>
                </a:lnTo>
                <a:lnTo>
                  <a:pt x="1172" y="2092"/>
                </a:lnTo>
                <a:lnTo>
                  <a:pt x="1167" y="2086"/>
                </a:lnTo>
                <a:lnTo>
                  <a:pt x="1163" y="2080"/>
                </a:lnTo>
                <a:lnTo>
                  <a:pt x="1160" y="2073"/>
                </a:lnTo>
                <a:lnTo>
                  <a:pt x="1157" y="2064"/>
                </a:lnTo>
                <a:lnTo>
                  <a:pt x="1157" y="2055"/>
                </a:lnTo>
                <a:lnTo>
                  <a:pt x="1157" y="2045"/>
                </a:lnTo>
                <a:close/>
                <a:moveTo>
                  <a:pt x="1301" y="2190"/>
                </a:moveTo>
                <a:lnTo>
                  <a:pt x="1301" y="2190"/>
                </a:lnTo>
                <a:lnTo>
                  <a:pt x="1298" y="2186"/>
                </a:lnTo>
                <a:lnTo>
                  <a:pt x="1296" y="2180"/>
                </a:lnTo>
                <a:lnTo>
                  <a:pt x="1293" y="2168"/>
                </a:lnTo>
                <a:lnTo>
                  <a:pt x="1290" y="2155"/>
                </a:lnTo>
                <a:lnTo>
                  <a:pt x="1289" y="2149"/>
                </a:lnTo>
                <a:lnTo>
                  <a:pt x="1286" y="2143"/>
                </a:lnTo>
                <a:lnTo>
                  <a:pt x="1289" y="2143"/>
                </a:lnTo>
                <a:lnTo>
                  <a:pt x="1292" y="2142"/>
                </a:lnTo>
                <a:lnTo>
                  <a:pt x="1299" y="2143"/>
                </a:lnTo>
                <a:lnTo>
                  <a:pt x="1306" y="2148"/>
                </a:lnTo>
                <a:lnTo>
                  <a:pt x="1314" y="2153"/>
                </a:lnTo>
                <a:lnTo>
                  <a:pt x="1328" y="2167"/>
                </a:lnTo>
                <a:lnTo>
                  <a:pt x="1342" y="2178"/>
                </a:lnTo>
                <a:lnTo>
                  <a:pt x="1334" y="2184"/>
                </a:lnTo>
                <a:lnTo>
                  <a:pt x="1325" y="2187"/>
                </a:lnTo>
                <a:lnTo>
                  <a:pt x="1314" y="2190"/>
                </a:lnTo>
                <a:lnTo>
                  <a:pt x="1301" y="2190"/>
                </a:lnTo>
                <a:close/>
                <a:moveTo>
                  <a:pt x="1451" y="2140"/>
                </a:moveTo>
                <a:lnTo>
                  <a:pt x="1451" y="2140"/>
                </a:lnTo>
                <a:lnTo>
                  <a:pt x="1445" y="2140"/>
                </a:lnTo>
                <a:lnTo>
                  <a:pt x="1440" y="2142"/>
                </a:lnTo>
                <a:lnTo>
                  <a:pt x="1437" y="2140"/>
                </a:lnTo>
                <a:lnTo>
                  <a:pt x="1434" y="2140"/>
                </a:lnTo>
                <a:lnTo>
                  <a:pt x="1434" y="2137"/>
                </a:lnTo>
                <a:lnTo>
                  <a:pt x="1434" y="2134"/>
                </a:lnTo>
                <a:lnTo>
                  <a:pt x="1441" y="2136"/>
                </a:lnTo>
                <a:lnTo>
                  <a:pt x="1447" y="2137"/>
                </a:lnTo>
                <a:lnTo>
                  <a:pt x="1448" y="2137"/>
                </a:lnTo>
                <a:lnTo>
                  <a:pt x="1450" y="2136"/>
                </a:lnTo>
                <a:lnTo>
                  <a:pt x="1451" y="2133"/>
                </a:lnTo>
                <a:lnTo>
                  <a:pt x="1451" y="2129"/>
                </a:lnTo>
                <a:lnTo>
                  <a:pt x="1454" y="2130"/>
                </a:lnTo>
                <a:lnTo>
                  <a:pt x="1456" y="2130"/>
                </a:lnTo>
                <a:lnTo>
                  <a:pt x="1454" y="2133"/>
                </a:lnTo>
                <a:lnTo>
                  <a:pt x="1453" y="2137"/>
                </a:lnTo>
                <a:lnTo>
                  <a:pt x="1451" y="2139"/>
                </a:lnTo>
                <a:lnTo>
                  <a:pt x="1451" y="2140"/>
                </a:lnTo>
                <a:close/>
                <a:moveTo>
                  <a:pt x="1459" y="2101"/>
                </a:moveTo>
                <a:lnTo>
                  <a:pt x="1459" y="2101"/>
                </a:lnTo>
                <a:lnTo>
                  <a:pt x="1445" y="2101"/>
                </a:lnTo>
                <a:lnTo>
                  <a:pt x="1434" y="2101"/>
                </a:lnTo>
                <a:lnTo>
                  <a:pt x="1421" y="2101"/>
                </a:lnTo>
                <a:lnTo>
                  <a:pt x="1416" y="2099"/>
                </a:lnTo>
                <a:lnTo>
                  <a:pt x="1412" y="2098"/>
                </a:lnTo>
                <a:lnTo>
                  <a:pt x="1397" y="2096"/>
                </a:lnTo>
                <a:lnTo>
                  <a:pt x="1383" y="2093"/>
                </a:lnTo>
                <a:lnTo>
                  <a:pt x="1356" y="2086"/>
                </a:lnTo>
                <a:lnTo>
                  <a:pt x="1333" y="2076"/>
                </a:lnTo>
                <a:lnTo>
                  <a:pt x="1311" y="2064"/>
                </a:lnTo>
                <a:lnTo>
                  <a:pt x="1298" y="2057"/>
                </a:lnTo>
                <a:lnTo>
                  <a:pt x="1286" y="2048"/>
                </a:lnTo>
                <a:lnTo>
                  <a:pt x="1277" y="2044"/>
                </a:lnTo>
                <a:lnTo>
                  <a:pt x="1270" y="2038"/>
                </a:lnTo>
                <a:lnTo>
                  <a:pt x="1262" y="2030"/>
                </a:lnTo>
                <a:lnTo>
                  <a:pt x="1257" y="2023"/>
                </a:lnTo>
                <a:lnTo>
                  <a:pt x="1252" y="2014"/>
                </a:lnTo>
                <a:lnTo>
                  <a:pt x="1248" y="2006"/>
                </a:lnTo>
                <a:lnTo>
                  <a:pt x="1245" y="1995"/>
                </a:lnTo>
                <a:lnTo>
                  <a:pt x="1242" y="1984"/>
                </a:lnTo>
                <a:lnTo>
                  <a:pt x="1239" y="1968"/>
                </a:lnTo>
                <a:lnTo>
                  <a:pt x="1238" y="1950"/>
                </a:lnTo>
                <a:lnTo>
                  <a:pt x="1235" y="1931"/>
                </a:lnTo>
                <a:lnTo>
                  <a:pt x="1230" y="1913"/>
                </a:lnTo>
                <a:lnTo>
                  <a:pt x="1226" y="1908"/>
                </a:lnTo>
                <a:lnTo>
                  <a:pt x="1223" y="1899"/>
                </a:lnTo>
                <a:lnTo>
                  <a:pt x="1221" y="1890"/>
                </a:lnTo>
                <a:lnTo>
                  <a:pt x="1221" y="1880"/>
                </a:lnTo>
                <a:lnTo>
                  <a:pt x="1218" y="1874"/>
                </a:lnTo>
                <a:lnTo>
                  <a:pt x="1217" y="1867"/>
                </a:lnTo>
                <a:lnTo>
                  <a:pt x="1218" y="1852"/>
                </a:lnTo>
                <a:lnTo>
                  <a:pt x="1224" y="1852"/>
                </a:lnTo>
                <a:lnTo>
                  <a:pt x="1233" y="1849"/>
                </a:lnTo>
                <a:lnTo>
                  <a:pt x="1243" y="1847"/>
                </a:lnTo>
                <a:lnTo>
                  <a:pt x="1267" y="1849"/>
                </a:lnTo>
                <a:lnTo>
                  <a:pt x="1280" y="1881"/>
                </a:lnTo>
                <a:lnTo>
                  <a:pt x="1287" y="1896"/>
                </a:lnTo>
                <a:lnTo>
                  <a:pt x="1295" y="1912"/>
                </a:lnTo>
                <a:lnTo>
                  <a:pt x="1303" y="1925"/>
                </a:lnTo>
                <a:lnTo>
                  <a:pt x="1314" y="1938"/>
                </a:lnTo>
                <a:lnTo>
                  <a:pt x="1324" y="1951"/>
                </a:lnTo>
                <a:lnTo>
                  <a:pt x="1336" y="1962"/>
                </a:lnTo>
                <a:lnTo>
                  <a:pt x="1352" y="1978"/>
                </a:lnTo>
                <a:lnTo>
                  <a:pt x="1366" y="1995"/>
                </a:lnTo>
                <a:lnTo>
                  <a:pt x="1383" y="2011"/>
                </a:lnTo>
                <a:lnTo>
                  <a:pt x="1400" y="2028"/>
                </a:lnTo>
                <a:lnTo>
                  <a:pt x="1412" y="2038"/>
                </a:lnTo>
                <a:lnTo>
                  <a:pt x="1425" y="2047"/>
                </a:lnTo>
                <a:lnTo>
                  <a:pt x="1451" y="2067"/>
                </a:lnTo>
                <a:lnTo>
                  <a:pt x="1451" y="2080"/>
                </a:lnTo>
                <a:lnTo>
                  <a:pt x="1453" y="2088"/>
                </a:lnTo>
                <a:lnTo>
                  <a:pt x="1456" y="2092"/>
                </a:lnTo>
                <a:lnTo>
                  <a:pt x="1457" y="2092"/>
                </a:lnTo>
                <a:lnTo>
                  <a:pt x="1459" y="2095"/>
                </a:lnTo>
                <a:lnTo>
                  <a:pt x="1459" y="2101"/>
                </a:lnTo>
                <a:close/>
              </a:path>
            </a:pathLst>
          </a:custGeom>
          <a:solidFill>
            <a:srgbClr val="D60093"/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53312" y="1584961"/>
            <a:ext cx="8948928" cy="82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additional institutional agent youths nominated increased the probability of entering college, after controlling for wide range of factors</a:t>
            </a:r>
          </a:p>
        </p:txBody>
      </p:sp>
    </p:spTree>
    <p:extLst>
      <p:ext uri="{BB962C8B-B14F-4D97-AF65-F5344CB8AC3E}">
        <p14:creationId xmlns:p14="http://schemas.microsoft.com/office/powerpoint/2010/main" val="213010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B234-3D39-460B-BC79-4F202EF7F8C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37588" y="1706880"/>
            <a:ext cx="8229600" cy="2545080"/>
          </a:xfrm>
        </p:spPr>
        <p:txBody>
          <a:bodyPr>
            <a:noAutofit/>
          </a:bodyPr>
          <a:lstStyle/>
          <a:p>
            <a:pPr algn="ctr"/>
            <a:r>
              <a:rPr lang="en-US" i="1" dirty="0"/>
              <a:t>PART </a:t>
            </a:r>
            <a:r>
              <a:rPr lang="en-US" i="1" dirty="0" smtClean="0"/>
              <a:t>3: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Foster youths’ experiences and activities while in college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912" t="6508" r="61972" b="87491"/>
          <a:stretch/>
        </p:blipFill>
        <p:spPr>
          <a:xfrm>
            <a:off x="7988524" y="5667375"/>
            <a:ext cx="2965988" cy="7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52" y="426720"/>
            <a:ext cx="9692640" cy="822642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2" y="1427722"/>
            <a:ext cx="8620065" cy="1528838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Examine how foster youth were managing the transition to college</a:t>
            </a:r>
          </a:p>
          <a:p>
            <a:r>
              <a:rPr lang="en-US" sz="3200" dirty="0" smtClean="0"/>
              <a:t>Examine differences by foster care status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12" t="6508" r="61972" b="87491"/>
          <a:stretch/>
        </p:blipFill>
        <p:spPr>
          <a:xfrm>
            <a:off x="7988524" y="5848351"/>
            <a:ext cx="2965988" cy="7091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94232" y="3322320"/>
            <a:ext cx="9692640" cy="822642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Data Used for </a:t>
            </a:r>
            <a:r>
              <a:rPr lang="en-US" dirty="0"/>
              <a:t>t</a:t>
            </a:r>
            <a:r>
              <a:rPr lang="en-US" dirty="0" smtClean="0"/>
              <a:t>his Analysis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22831" y="4319513"/>
            <a:ext cx="8620065" cy="1528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Second (age 19) interviews of longitudinal youth study (n=611)</a:t>
            </a:r>
          </a:p>
        </p:txBody>
      </p:sp>
    </p:spTree>
    <p:extLst>
      <p:ext uri="{BB962C8B-B14F-4D97-AF65-F5344CB8AC3E}">
        <p14:creationId xmlns:p14="http://schemas.microsoft.com/office/powerpoint/2010/main" val="26143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Youth are Paying for College (n=268)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479710"/>
              </p:ext>
            </p:extLst>
          </p:nvPr>
        </p:nvGraphicFramePr>
        <p:xfrm>
          <a:off x="1219199" y="2017697"/>
          <a:ext cx="8864602" cy="3261502"/>
        </p:xfrm>
        <a:graphic>
          <a:graphicData uri="http://schemas.openxmlformats.org/drawingml/2006/table">
            <a:tbl>
              <a:tblPr/>
              <a:tblGrid>
                <a:gridCol w="4722940"/>
                <a:gridCol w="1089911"/>
                <a:gridCol w="1089911"/>
                <a:gridCol w="1089911"/>
                <a:gridCol w="871929"/>
              </a:tblGrid>
              <a:tr h="5964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Overall (%)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 Care (%)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 of Care (%)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</a:t>
                      </a:r>
                      <a:endParaRPr kumimoji="0" lang="en-US" altLang="en-US" sz="17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Paying for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College (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can select more than 1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508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ETV grant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54.3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55.1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49.9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n.s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344488" marR="0" lvl="1" indent="-293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Other scholarships, fellowships, or grants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71.0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73.0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58.6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n.s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342900" indent="-342900" defTabSz="912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defTabSz="9128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166688" marR="0" lvl="1" indent="-1158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Student loans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174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8.2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15.2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n.s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166688" marR="0" lvl="1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Own earnings from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employment or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savings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31.9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30.0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43.0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n.s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742950" marR="0" lvl="1" indent="-692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6688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Money from a relative, friend, other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8.4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5.7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25.1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&lt;.001</a:t>
                      </a:r>
                      <a:endParaRPr lang="en-US" sz="1800" dirty="0"/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342900" indent="-342900" defTabSz="912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685800" defTabSz="9128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166688" marR="0" lvl="3" indent="-1158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Money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from another source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11.0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12.5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1.7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.016</a:t>
                      </a:r>
                      <a:endParaRPr lang="en-US" sz="1800" dirty="0"/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6519446"/>
            <a:ext cx="962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 Includes both youth who were enrolled at W2 and youth who were enrolled since W1.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562600"/>
            <a:ext cx="979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Among youth at age 19 who had finished high school (n=448), 36% said they did not know what an ETV grant 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76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Participation in Campus Activities to Support Academics (n=268)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6352402"/>
            <a:ext cx="962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 Includes both youth who were enrolled at W2 and youth who were enrolled since W1.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669846"/>
              </p:ext>
            </p:extLst>
          </p:nvPr>
        </p:nvGraphicFramePr>
        <p:xfrm>
          <a:off x="965199" y="2353897"/>
          <a:ext cx="8864602" cy="2987138"/>
        </p:xfrm>
        <a:graphic>
          <a:graphicData uri="http://schemas.openxmlformats.org/drawingml/2006/table">
            <a:tbl>
              <a:tblPr/>
              <a:tblGrid>
                <a:gridCol w="4722940"/>
                <a:gridCol w="1089911"/>
                <a:gridCol w="1089911"/>
                <a:gridCol w="1089911"/>
                <a:gridCol w="871929"/>
              </a:tblGrid>
              <a:tr h="5964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Overall (%)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 Care (%)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 of Care (%)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</a:t>
                      </a:r>
                      <a:endParaRPr kumimoji="0" lang="en-US" altLang="en-US" sz="17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342900" indent="-342900" defTabSz="912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defTabSz="9128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2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Involvement in campus support for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F.Y.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50.3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55.1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21.9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.002</a:t>
                      </a:r>
                      <a:endParaRPr lang="en-US" sz="1800" dirty="0"/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Involvement in other college activities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742950" marR="0" lvl="1" indent="-398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Tutoring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35.2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34.5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39.4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n.s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742950" marR="0" lvl="1" indent="-398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TRIO/EOP student support services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19.3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20.6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11.4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n.s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742950" marR="0" lvl="1" indent="-398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Academic advising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51.6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53.4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40.6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n.s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3444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Meeting with professors outside class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54.8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57.0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41.9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n.s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400" y="5562600"/>
            <a:ext cx="979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Among youth in college (n=268), 29% said they were not sure if their college offered a campus-based program for foster care youth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51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with the Transition to College (n=268)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781823"/>
              </p:ext>
            </p:extLst>
          </p:nvPr>
        </p:nvGraphicFramePr>
        <p:xfrm>
          <a:off x="2946399" y="1763694"/>
          <a:ext cx="5812851" cy="4840305"/>
        </p:xfrm>
        <a:graphic>
          <a:graphicData uri="http://schemas.openxmlformats.org/drawingml/2006/table">
            <a:tbl>
              <a:tblPr/>
              <a:tblGrid>
                <a:gridCol w="4722940"/>
                <a:gridCol w="1089911"/>
              </a:tblGrid>
              <a:tr h="624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Overall (%)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8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Paying for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College (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can select more than 1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</a:tr>
              <a:tr h="37474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508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Classes harder than youth was used to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44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</a:tr>
              <a:tr h="65578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344488" marR="0" lvl="1" indent="-293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Difficult organizing time to finish all responsibilities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62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</a:tr>
              <a:tr h="374743">
                <a:tc>
                  <a:txBody>
                    <a:bodyPr/>
                    <a:lstStyle>
                      <a:lvl1pPr marL="342900" indent="-342900" defTabSz="912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defTabSz="9128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166688" marR="0" lvl="1" indent="-1158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Hard making friends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174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</a:tr>
              <a:tr h="65578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166688" marR="0" lvl="1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Did not know how youth was going to afford college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</a:tr>
              <a:tr h="65578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742950" marR="0" lvl="1" indent="-692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6688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Youth did not know if he/she would have transportation to and from college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E7"/>
                    </a:solidFill>
                  </a:tcPr>
                </a:tc>
              </a:tr>
              <a:tr h="374743">
                <a:tc>
                  <a:txBody>
                    <a:bodyPr/>
                    <a:lstStyle>
                      <a:lvl1pPr marL="342900" indent="-342900" defTabSz="912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685800" defTabSz="9128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166688" marR="0" lvl="3" indent="-1158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Had to balance school and work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</a:tr>
              <a:tr h="655783">
                <a:tc>
                  <a:txBody>
                    <a:bodyPr/>
                    <a:lstStyle/>
                    <a:p>
                      <a:pPr marL="166688" marR="0" lvl="3" indent="-1158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Had to balance school and being a parent (n=33)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7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1832" y="990600"/>
            <a:ext cx="7848600" cy="2000250"/>
          </a:xfrm>
        </p:spPr>
        <p:txBody>
          <a:bodyPr>
            <a:noAutofit/>
          </a:bodyPr>
          <a:lstStyle/>
          <a:p>
            <a:r>
              <a:rPr lang="en-US" sz="4000" dirty="0" smtClean="0"/>
              <a:t>California Youth Transitions to Adulthood Study (</a:t>
            </a:r>
            <a:r>
              <a:rPr lang="en-US" sz="4000" dirty="0" err="1" smtClean="0"/>
              <a:t>CalYOUTH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015" y="4375964"/>
            <a:ext cx="4977865" cy="1267004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600" b="1" dirty="0"/>
              <a:t>Nathanael Okpych, </a:t>
            </a:r>
            <a:r>
              <a:rPr lang="en-US" sz="2600" b="1" dirty="0" smtClean="0"/>
              <a:t>PhD</a:t>
            </a:r>
            <a:endParaRPr lang="en-US" sz="2600" b="1" dirty="0"/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600" dirty="0"/>
              <a:t>CalYOUTH Project Director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600" dirty="0" smtClean="0"/>
              <a:t>University of Connecticut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912" t="6508" r="43027" b="84965"/>
          <a:stretch/>
        </p:blipFill>
        <p:spPr>
          <a:xfrm>
            <a:off x="6279986" y="5905500"/>
            <a:ext cx="5912014" cy="85760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888255" y="4375964"/>
            <a:ext cx="5145505" cy="1267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3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600" b="1" dirty="0" smtClean="0"/>
              <a:t>Adrianna Torres-</a:t>
            </a:r>
            <a:r>
              <a:rPr lang="en-US" sz="2600" b="1" dirty="0" err="1" smtClean="0"/>
              <a:t>García</a:t>
            </a:r>
            <a:r>
              <a:rPr lang="en-US" sz="2600" b="1" dirty="0" smtClean="0"/>
              <a:t>, BA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600" dirty="0" smtClean="0"/>
              <a:t>CalYOUTH Research Assistant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600" dirty="0" smtClean="0"/>
              <a:t>University of Chicago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194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 welfare workers appear to be a good gauge of youths readiness, but youth’s perceptions not as much.</a:t>
            </a:r>
          </a:p>
          <a:p>
            <a:r>
              <a:rPr lang="en-US" dirty="0" smtClean="0"/>
              <a:t>Workers are in a good position to assist youth in making realistic plans for the future according to youth’s resources (e.g. academic achievement, economic resources). </a:t>
            </a:r>
          </a:p>
          <a:p>
            <a:r>
              <a:rPr lang="en-US" dirty="0" smtClean="0"/>
              <a:t>Some youth expected to have a difficult time enrolling in college (e.g., young parents, youth with academic difficulties)</a:t>
            </a:r>
          </a:p>
          <a:p>
            <a:r>
              <a:rPr lang="en-US" dirty="0" smtClean="0"/>
              <a:t>Connections to institutional agents important predictor of going to college</a:t>
            </a:r>
          </a:p>
          <a:p>
            <a:r>
              <a:rPr lang="en-US" dirty="0" smtClean="0"/>
              <a:t>Supports in college: about half said they were in FC program. About half said they received ETV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Tuned…What’s to Come with CalYOUTH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Analysis of impact on college entry and college persistence using administrative data (20,000 foster youth)</a:t>
            </a:r>
          </a:p>
          <a:p>
            <a:r>
              <a:rPr lang="en-US" sz="2400" dirty="0" smtClean="0"/>
              <a:t>Identification of colleges in California foster youth most commonly attend</a:t>
            </a:r>
          </a:p>
          <a:p>
            <a:r>
              <a:rPr lang="en-US" sz="2400" dirty="0" smtClean="0"/>
              <a:t>Findings from third interview wave, when participants are 21 years old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04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55" y="299508"/>
            <a:ext cx="10058400" cy="856827"/>
          </a:xfrm>
        </p:spPr>
        <p:txBody>
          <a:bodyPr/>
          <a:lstStyle/>
          <a:p>
            <a:r>
              <a:rPr lang="en-US" b="1" dirty="0" smtClean="0"/>
              <a:t>CalYOUTH in the Loop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55" y="1427748"/>
            <a:ext cx="5982868" cy="516555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Who: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1"/>
                </a:solidFill>
              </a:rPr>
              <a:t>Chapin </a:t>
            </a:r>
            <a:r>
              <a:rPr lang="en-US" dirty="0">
                <a:solidFill>
                  <a:schemeClr val="accent1"/>
                </a:solidFill>
              </a:rPr>
              <a:t>Hall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i.e. </a:t>
            </a:r>
            <a:r>
              <a:rPr lang="en-US" dirty="0" smtClean="0">
                <a:solidFill>
                  <a:schemeClr val="accent1"/>
                </a:solidFill>
              </a:rPr>
              <a:t>communications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What:</a:t>
            </a:r>
            <a:r>
              <a:rPr lang="en-US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Create </a:t>
            </a:r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feedback loop </a:t>
            </a:r>
            <a:r>
              <a:rPr lang="en-US" dirty="0"/>
              <a:t>between young people </a:t>
            </a: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in </a:t>
            </a:r>
            <a:r>
              <a:rPr lang="en-US" dirty="0"/>
              <a:t>foster care and </a:t>
            </a:r>
            <a:r>
              <a:rPr lang="en-US" dirty="0" smtClean="0"/>
              <a:t>those working with them</a:t>
            </a:r>
            <a:endParaRPr lang="en-US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How: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Share </a:t>
            </a:r>
            <a:r>
              <a:rPr lang="en-US" dirty="0" smtClean="0"/>
              <a:t>selected findings </a:t>
            </a:r>
            <a:r>
              <a:rPr lang="en-US" dirty="0"/>
              <a:t>of the </a:t>
            </a:r>
            <a:r>
              <a:rPr lang="en-US" dirty="0">
                <a:solidFill>
                  <a:schemeClr val="accent1"/>
                </a:solidFill>
              </a:rPr>
              <a:t>California Youth Transitions to Adulthood Study (CalYOUTH) </a:t>
            </a:r>
            <a:r>
              <a:rPr lang="en-US" dirty="0"/>
              <a:t>and incorporate youth feedback/</a:t>
            </a:r>
            <a:r>
              <a:rPr lang="en-US" dirty="0" smtClean="0"/>
              <a:t>input</a:t>
            </a:r>
            <a:endParaRPr lang="en-US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Why?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Incorporate </a:t>
            </a:r>
            <a:r>
              <a:rPr lang="en-US" dirty="0"/>
              <a:t>input to create </a:t>
            </a:r>
            <a:r>
              <a:rPr lang="en-US" dirty="0" smtClean="0"/>
              <a:t>policies and practices that best meet their needs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Increase engagement with young people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Identify best methods of </a:t>
            </a:r>
            <a:r>
              <a:rPr lang="en-US" dirty="0" smtClean="0"/>
              <a:t>communication </a:t>
            </a:r>
            <a:r>
              <a:rPr lang="en-US" dirty="0"/>
              <a:t>for continuous feedback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000" spc="1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/>
          </a:p>
          <a:p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511649" y="910528"/>
          <a:ext cx="5097143" cy="362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46973" y="60148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collect feedback?</a:t>
            </a:r>
            <a:endParaRPr lang="en-US" dirty="0"/>
          </a:p>
        </p:txBody>
      </p:sp>
      <p:pic>
        <p:nvPicPr>
          <p:cNvPr id="2050" name="Picture 2" descr="https://lh4.googleusercontent.com/FRNMKLpScc4XqU98HF0Lhd7AcRsJoUlqUWJh0NK10i83-Vx4z4DtJNQWHBU9j_CbBKLcdErjSL5wFn_WE4UjUMJQXlc90yrYuD0pSum-myQLGHP58-xGXeBephRhyxDAX4RqmsSdM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61" y="2971800"/>
            <a:ext cx="5135031" cy="360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4.googleusercontent.com/6pc6O1xGCfUgAlybIpK1-nvrDyM95-K3SaGRreX3z8RHc8iRh6nxb0xxWhmfXVe7i_3pm66wcPy3WEvwdXzRqzYMFVHeWwCHZ1DVojHnW5XO9r2r_QfJtW2aOcT1Qgt-fxtkhrzfT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39" y="2923130"/>
            <a:ext cx="4150673" cy="36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3292" y="2303585"/>
            <a:ext cx="364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CalYOUTH in </a:t>
            </a:r>
            <a:r>
              <a:rPr lang="en-US" smtClean="0">
                <a:solidFill>
                  <a:srgbClr val="C00000"/>
                </a:solidFill>
              </a:rPr>
              <a:t>the Loop Website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0375" y="2303585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CalYOUTH in </a:t>
            </a:r>
            <a:r>
              <a:rPr lang="en-US" smtClean="0">
                <a:solidFill>
                  <a:srgbClr val="C00000"/>
                </a:solidFill>
              </a:rPr>
              <a:t>the Loop Survey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76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trying to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2" fontAlgn="base"/>
            <a:r>
              <a:rPr lang="en-US" sz="2000" dirty="0" smtClean="0"/>
              <a:t>The CalYOUTH Study tells us outcomes </a:t>
            </a:r>
            <a:r>
              <a:rPr lang="mr-IN" sz="2000" dirty="0" smtClean="0"/>
              <a:t>–</a:t>
            </a:r>
            <a:r>
              <a:rPr lang="en-US" sz="2000" dirty="0" smtClean="0"/>
              <a:t> CalYOUTH in the Loop wants to learn more in the youth’s own words and learn how to better listen to youth voice</a:t>
            </a:r>
          </a:p>
          <a:p>
            <a:pPr lvl="2" fontAlgn="base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4" y="3276775"/>
            <a:ext cx="5798204" cy="2919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87" y="4229668"/>
            <a:ext cx="4757503" cy="241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08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4846320" cy="4351337"/>
          </a:xfrm>
        </p:spPr>
        <p:txBody>
          <a:bodyPr/>
          <a:lstStyle/>
          <a:p>
            <a:r>
              <a:rPr lang="en-US" dirty="0"/>
              <a:t>Direct emails to youth</a:t>
            </a:r>
          </a:p>
          <a:p>
            <a:r>
              <a:rPr lang="en-US" dirty="0"/>
              <a:t>Direct emails to service providers</a:t>
            </a:r>
          </a:p>
          <a:p>
            <a:r>
              <a:rPr lang="en-US" dirty="0"/>
              <a:t>Personal Calls and emails with service providers</a:t>
            </a:r>
          </a:p>
          <a:p>
            <a:r>
              <a:rPr lang="en-US" dirty="0"/>
              <a:t>In-Person contact with service providers</a:t>
            </a:r>
          </a:p>
          <a:p>
            <a:r>
              <a:rPr lang="en-US" b="1" dirty="0"/>
              <a:t>Peer-to-peer outreach (Youth Perspective Recruiters</a:t>
            </a:r>
            <a:r>
              <a:rPr lang="en-US" b="1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opy of K.I.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92" y="18288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86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Perspective Recruiters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47" y="1949260"/>
            <a:ext cx="3357557" cy="4351338"/>
          </a:xfrm>
        </p:spPr>
      </p:pic>
      <p:sp>
        <p:nvSpPr>
          <p:cNvPr id="5" name="TextBox 4"/>
          <p:cNvSpPr txBox="1"/>
          <p:nvPr/>
        </p:nvSpPr>
        <p:spPr>
          <a:xfrm>
            <a:off x="1319918" y="1844703"/>
            <a:ext cx="55341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Peer to Peer Outreach Strategies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encourage youth to share survey with their peers,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CalYOUTH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the Loop created a Youth Perspective Recruiter (YPR) position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YPRs had to participate in a short orientation where they learned more about the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CalYOUTH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Transitions to Adulthood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Study.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Youth who participated in this activity were compensated with a stipend for recruiting at least 5 of their peers to take the survey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04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Loop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b="1" dirty="0" smtClean="0"/>
              <a:t>Survey fatigue</a:t>
            </a:r>
          </a:p>
          <a:p>
            <a:pPr fontAlgn="base"/>
            <a:r>
              <a:rPr lang="en-US" dirty="0" smtClean="0"/>
              <a:t>Youth and intermediaries are asked to respond to surveys or requests for feedback by many different parties for different purposes beyond their immediate self-interest (i.e. “long term policy change,” vs. immediate changes in their personal situation)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Social media </a:t>
            </a:r>
            <a:r>
              <a:rPr lang="en-US" b="1" dirty="0" smtClean="0"/>
              <a:t>limitations</a:t>
            </a:r>
          </a:p>
          <a:p>
            <a:pPr fontAlgn="base"/>
            <a:r>
              <a:rPr lang="en-US" dirty="0" smtClean="0"/>
              <a:t>Youth interact with the social media profiles that their social networks also interact with</a:t>
            </a:r>
          </a:p>
          <a:p>
            <a:pPr lvl="1" fontAlgn="base"/>
            <a:r>
              <a:rPr lang="en-US" dirty="0" smtClean="0"/>
              <a:t>Popular brands</a:t>
            </a:r>
          </a:p>
          <a:p>
            <a:pPr lvl="1" fontAlgn="base"/>
            <a:r>
              <a:rPr lang="en-US" dirty="0" smtClean="0"/>
              <a:t>Original creative content pages</a:t>
            </a:r>
          </a:p>
          <a:p>
            <a:pPr marL="0" indent="0" algn="ctr" fontAlgn="base">
              <a:buNone/>
            </a:pPr>
            <a:r>
              <a:rPr lang="en-US" b="1" dirty="0" smtClean="0"/>
              <a:t>Our relatively small digital project struggled to gain traction on social media. Peer-to-peer outreach strategies and intermediary relationships were more effective.</a:t>
            </a:r>
          </a:p>
          <a:p>
            <a:pPr fontAlgn="base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9533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 and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College support organizations are trustworthy, tight-knit communities that encourage youth to provide feedback</a:t>
            </a:r>
          </a:p>
          <a:p>
            <a:r>
              <a:rPr lang="en-US" b="1" dirty="0" smtClean="0"/>
              <a:t>Youth Perspective Recruiters were previously involved in other advocacy organizations and were enthusiastic to develop skills related to elevating youth voice. </a:t>
            </a:r>
          </a:p>
          <a:p>
            <a:r>
              <a:rPr lang="en-US" b="1" dirty="0" smtClean="0"/>
              <a:t>Communicating with other peers about foster care was personally enriching for YPRs.</a:t>
            </a:r>
          </a:p>
          <a:p>
            <a:r>
              <a:rPr lang="en-US" b="1" dirty="0" smtClean="0"/>
              <a:t>YPR position created opportunities to develop youth agency and leadership.</a:t>
            </a:r>
          </a:p>
          <a:p>
            <a:r>
              <a:rPr lang="en-US" b="1" dirty="0" smtClean="0"/>
              <a:t>After orientation, YPRs could share information from the </a:t>
            </a:r>
            <a:r>
              <a:rPr lang="en-US" b="1" dirty="0" err="1" smtClean="0"/>
              <a:t>CalYOUTH</a:t>
            </a:r>
            <a:r>
              <a:rPr lang="en-US" b="1" dirty="0" smtClean="0"/>
              <a:t> study in a more informal way, and spread knowledge of its results and effects, leading to greater familiarity with youth advocacy efforts and resources.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>
                <a:latin typeface="+mj-lt"/>
              </a:rPr>
              <a:t>Feedback loops in these contexts were not just “another survey” into the “feedback void.”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477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Bridging the Information Gap on Higher Ed </a:t>
            </a:r>
            <a:r>
              <a:rPr lang="en-US" sz="3600" dirty="0"/>
              <a:t>O</a:t>
            </a:r>
            <a:r>
              <a:rPr lang="en-US" sz="3600" dirty="0" smtClean="0"/>
              <a:t>pportunities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College Success Foundation</a:t>
            </a:r>
          </a:p>
          <a:p>
            <a:pPr lvl="1"/>
            <a:r>
              <a:rPr lang="en-US" sz="2600" dirty="0" smtClean="0"/>
              <a:t>Sought to inform more foster youth about Washington State program and scholarship that paid for former foster youth’s college credits at most Washington State Colleges.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Led focus groups in Seattle and Spokane to gather insights to create new materials (e.g., video) to increase awareness and enrollment</a:t>
            </a:r>
          </a:p>
          <a:p>
            <a:pPr lvl="1"/>
            <a:endParaRPr lang="en-US" sz="26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099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0705" y="1993423"/>
            <a:ext cx="8605626" cy="4733948"/>
          </a:xfrm>
        </p:spPr>
        <p:txBody>
          <a:bodyPr>
            <a:noAutofit/>
          </a:bodyPr>
          <a:lstStyle/>
          <a:p>
            <a:r>
              <a:rPr lang="en-US" sz="2400" dirty="0" smtClean="0"/>
              <a:t>Evaluation of the impact of California Fostering Connections to Success Act (AB 12) on outcomes for foster youth</a:t>
            </a:r>
          </a:p>
          <a:p>
            <a:r>
              <a:rPr lang="en-US" sz="2400" dirty="0" smtClean="0"/>
              <a:t>Public/private funders</a:t>
            </a:r>
          </a:p>
          <a:p>
            <a:r>
              <a:rPr lang="en-US" sz="2400" dirty="0" smtClean="0"/>
              <a:t>Study includes: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ollection of data from transition-age foster youth </a:t>
            </a:r>
          </a:p>
          <a:p>
            <a:pPr marL="274320" lvl="1" indent="0">
              <a:buNone/>
            </a:pPr>
            <a:r>
              <a:rPr lang="en-US" sz="2400" dirty="0" smtClean="0"/>
              <a:t>(3 interview waves)</a:t>
            </a:r>
          </a:p>
          <a:p>
            <a:pPr lvl="1"/>
            <a:r>
              <a:rPr lang="en-US" sz="2400" dirty="0"/>
              <a:t>Collection of data from </a:t>
            </a:r>
            <a:r>
              <a:rPr lang="en-US" sz="2400" dirty="0" smtClean="0"/>
              <a:t>child </a:t>
            </a:r>
            <a:r>
              <a:rPr lang="en-US" sz="2400" dirty="0"/>
              <a:t>welfare </a:t>
            </a:r>
            <a:r>
              <a:rPr lang="en-US" sz="2400" dirty="0" smtClean="0"/>
              <a:t>workers (2 surveys)</a:t>
            </a:r>
          </a:p>
          <a:p>
            <a:pPr lvl="1"/>
            <a:r>
              <a:rPr lang="en-US" sz="2400" dirty="0" smtClean="0"/>
              <a:t>Analysis of administrative program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912" t="6508" r="61972" b="87491"/>
          <a:stretch/>
        </p:blipFill>
        <p:spPr>
          <a:xfrm>
            <a:off x="9226012" y="6148873"/>
            <a:ext cx="2965988" cy="7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 </a:t>
            </a:r>
            <a:r>
              <a:rPr lang="en-US" dirty="0"/>
              <a:t>I</a:t>
            </a:r>
            <a:r>
              <a:rPr lang="en-US" dirty="0" smtClean="0"/>
              <a:t>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In your opinion, what </a:t>
            </a:r>
            <a:r>
              <a:rPr lang="en-US" b="1" dirty="0" smtClean="0"/>
              <a:t>barriers face </a:t>
            </a:r>
            <a:r>
              <a:rPr lang="en-US" b="1" dirty="0"/>
              <a:t>alumni of </a:t>
            </a:r>
            <a:r>
              <a:rPr lang="en-US" b="1" dirty="0" smtClean="0"/>
              <a:t>foster care to enroll in college?</a:t>
            </a:r>
            <a:endParaRPr lang="en-US" dirty="0" smtClean="0"/>
          </a:p>
          <a:p>
            <a:r>
              <a:rPr lang="en-US" b="1" dirty="0" smtClean="0"/>
              <a:t>Not knowing </a:t>
            </a:r>
            <a:r>
              <a:rPr lang="en-US" dirty="0"/>
              <a:t>about </a:t>
            </a:r>
            <a:r>
              <a:rPr lang="en-US" dirty="0" smtClean="0"/>
              <a:t>scholarships</a:t>
            </a:r>
          </a:p>
          <a:p>
            <a:r>
              <a:rPr lang="en-US" b="1" dirty="0"/>
              <a:t>Swayed by peers </a:t>
            </a:r>
            <a:r>
              <a:rPr lang="en-US" dirty="0"/>
              <a:t>into thinking college is not important/financial aid is not </a:t>
            </a:r>
            <a:r>
              <a:rPr lang="en-US" dirty="0" smtClean="0"/>
              <a:t>possible</a:t>
            </a:r>
          </a:p>
          <a:p>
            <a:r>
              <a:rPr lang="en-US" dirty="0"/>
              <a:t>“I aged out </a:t>
            </a:r>
            <a:r>
              <a:rPr lang="en-US" b="1" dirty="0"/>
              <a:t>before I knew </a:t>
            </a:r>
            <a:r>
              <a:rPr lang="en-US" b="1" dirty="0" smtClean="0"/>
              <a:t>it </a:t>
            </a:r>
            <a:r>
              <a:rPr lang="en-US" dirty="0" smtClean="0"/>
              <a:t>(college support funds) </a:t>
            </a:r>
            <a:r>
              <a:rPr lang="en-US" dirty="0"/>
              <a:t>existed…</a:t>
            </a:r>
            <a:r>
              <a:rPr lang="en-US" dirty="0" smtClean="0"/>
              <a:t>”</a:t>
            </a:r>
          </a:p>
          <a:p>
            <a:r>
              <a:rPr lang="en-US" dirty="0"/>
              <a:t>“Didn’t know how much money is out there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Being a first generation college student: </a:t>
            </a:r>
            <a:r>
              <a:rPr lang="en-US" b="1" dirty="0" smtClean="0"/>
              <a:t>no family history, no role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Understanding </a:t>
            </a:r>
            <a:r>
              <a:rPr lang="en-US" dirty="0"/>
              <a:t>what degree to pursue - how to pick a </a:t>
            </a:r>
            <a:r>
              <a:rPr lang="en-US" dirty="0" smtClean="0"/>
              <a:t>major, what to do in college</a:t>
            </a:r>
            <a:endParaRPr lang="en-US" dirty="0"/>
          </a:p>
          <a:p>
            <a:pPr fontAlgn="base"/>
            <a:r>
              <a:rPr lang="en-US" dirty="0" smtClean="0"/>
              <a:t>Difficult </a:t>
            </a:r>
            <a:r>
              <a:rPr lang="en-US" dirty="0"/>
              <a:t>to </a:t>
            </a:r>
            <a:r>
              <a:rPr lang="en-US" b="1" dirty="0"/>
              <a:t>find </a:t>
            </a:r>
            <a:r>
              <a:rPr lang="en-US" b="1" dirty="0" smtClean="0"/>
              <a:t>resources and support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04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and Materials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9300" y="5985546"/>
            <a:ext cx="3111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Link: https://youtu.be/gcmK5PR1Ea8</a:t>
            </a:r>
          </a:p>
        </p:txBody>
      </p:sp>
      <p:pic>
        <p:nvPicPr>
          <p:cNvPr id="5" name="gcmK5PR1Ea8"/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16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What are some actionable steps that can be taken to close the </a:t>
            </a:r>
            <a:r>
              <a:rPr lang="en-US" sz="2600" b="1" i="1" dirty="0" smtClean="0"/>
              <a:t>information and communications gap </a:t>
            </a:r>
            <a:r>
              <a:rPr lang="en-US" sz="2600" dirty="0" smtClean="0"/>
              <a:t>identified by the </a:t>
            </a:r>
            <a:r>
              <a:rPr lang="en-US" sz="2600" dirty="0" err="1" smtClean="0"/>
              <a:t>CalYOUTH</a:t>
            </a:r>
            <a:r>
              <a:rPr lang="en-US" sz="2600" dirty="0" smtClean="0"/>
              <a:t> study</a:t>
            </a:r>
            <a:r>
              <a:rPr lang="en-US" sz="3200" dirty="0" smtClean="0"/>
              <a:t>?</a:t>
            </a:r>
          </a:p>
          <a:p>
            <a:r>
              <a:rPr lang="en-US" sz="2600" dirty="0" smtClean="0"/>
              <a:t>What role should child welfare workers play? College campus professionals?</a:t>
            </a:r>
          </a:p>
          <a:p>
            <a:r>
              <a:rPr lang="en-US" sz="2600" dirty="0" smtClean="0"/>
              <a:t>What are biggest barriers you see?</a:t>
            </a:r>
          </a:p>
          <a:p>
            <a:r>
              <a:rPr lang="en-US" sz="2400" dirty="0" smtClean="0"/>
              <a:t>Are there new insights on methods, materials or messages from the </a:t>
            </a:r>
            <a:r>
              <a:rPr lang="en-US" sz="2400" dirty="0" err="1" smtClean="0"/>
              <a:t>CalYOUTH</a:t>
            </a:r>
            <a:r>
              <a:rPr lang="en-US" sz="2400" dirty="0" smtClean="0"/>
              <a:t> in the Loop findings that can be incorporated?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883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We’re Sharing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1917" y="2057400"/>
            <a:ext cx="9544615" cy="36099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Foster youth’s and child </a:t>
            </a:r>
            <a:r>
              <a:rPr lang="en-US" sz="3200" dirty="0"/>
              <a:t>w</a:t>
            </a:r>
            <a:r>
              <a:rPr lang="en-US" sz="3200" dirty="0" smtClean="0"/>
              <a:t>elfare workers’ perceptions of youth’s readiness to go to college</a:t>
            </a:r>
          </a:p>
          <a:p>
            <a:r>
              <a:rPr lang="en-US" sz="3200" dirty="0" smtClean="0"/>
              <a:t>Social support and other predictors of college entry</a:t>
            </a:r>
          </a:p>
          <a:p>
            <a:r>
              <a:rPr lang="en-US" sz="3200" dirty="0" smtClean="0"/>
              <a:t>Foster youths’ experiences and activities while in college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12" t="6508" r="61972" b="87491"/>
          <a:stretch/>
        </p:blipFill>
        <p:spPr>
          <a:xfrm>
            <a:off x="7988524" y="5667375"/>
            <a:ext cx="2965988" cy="7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CalYOUTH Longitudinal Study of Foster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76450"/>
            <a:ext cx="9342120" cy="35909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Eligible youth between 16</a:t>
            </a:r>
            <a:r>
              <a:rPr lang="en-US" sz="2800" baseline="30000" dirty="0" smtClean="0"/>
              <a:t>3/4</a:t>
            </a:r>
            <a:r>
              <a:rPr lang="en-US" sz="2800" dirty="0" smtClean="0"/>
              <a:t> and 17</a:t>
            </a:r>
            <a:r>
              <a:rPr lang="en-US" sz="2800" baseline="30000" dirty="0" smtClean="0"/>
              <a:t>3/4</a:t>
            </a:r>
            <a:r>
              <a:rPr lang="en-US" sz="2800" dirty="0" smtClean="0"/>
              <a:t> years of age</a:t>
            </a:r>
          </a:p>
          <a:p>
            <a:r>
              <a:rPr lang="en-US" sz="2800" dirty="0" smtClean="0"/>
              <a:t>In care at least 6 months</a:t>
            </a:r>
          </a:p>
          <a:p>
            <a:r>
              <a:rPr lang="en-US" sz="2800" dirty="0" smtClean="0"/>
              <a:t>Sample </a:t>
            </a:r>
          </a:p>
          <a:p>
            <a:pPr lvl="1"/>
            <a:r>
              <a:rPr lang="en-US" sz="2800" dirty="0" smtClean="0"/>
              <a:t>Drawn from CDSS administrative data records</a:t>
            </a:r>
          </a:p>
          <a:p>
            <a:pPr lvl="1"/>
            <a:r>
              <a:rPr lang="en-US" sz="2800" dirty="0" smtClean="0"/>
              <a:t>Stratified by county based on number of eligible youth in each county</a:t>
            </a:r>
          </a:p>
          <a:p>
            <a:pPr lvl="1"/>
            <a:r>
              <a:rPr lang="en-US" sz="2800" dirty="0" smtClean="0"/>
              <a:t>Includes youth from 51 CA counties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912" t="6508" r="61972" b="87491"/>
          <a:stretch/>
        </p:blipFill>
        <p:spPr>
          <a:xfrm>
            <a:off x="7988524" y="5667375"/>
            <a:ext cx="2965988" cy="7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727" y="526472"/>
            <a:ext cx="9692640" cy="804631"/>
          </a:xfrm>
        </p:spPr>
        <p:txBody>
          <a:bodyPr>
            <a:normAutofit/>
          </a:bodyPr>
          <a:lstStyle/>
          <a:p>
            <a:r>
              <a:rPr lang="en-US" dirty="0" smtClean="0"/>
              <a:t>Longitudinal Study Interviews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404959"/>
              </p:ext>
            </p:extLst>
          </p:nvPr>
        </p:nvGraphicFramePr>
        <p:xfrm>
          <a:off x="868679" y="2159001"/>
          <a:ext cx="10207308" cy="3144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85"/>
                <a:gridCol w="1914651"/>
                <a:gridCol w="1701218"/>
                <a:gridCol w="1701218"/>
                <a:gridCol w="1701218"/>
                <a:gridCol w="1701218"/>
              </a:tblGrid>
              <a:tr h="11484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Interview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of </a:t>
                      </a:r>
                      <a:r>
                        <a:rPr lang="en-US" sz="1700" dirty="0" smtClean="0"/>
                        <a:t>Respondents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Eligible Youth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Respondents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 Rate</a:t>
                      </a:r>
                      <a:endParaRPr lang="en-US" dirty="0"/>
                    </a:p>
                  </a:txBody>
                  <a:tcPr/>
                </a:tc>
              </a:tr>
              <a:tr h="6653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Wave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763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727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95%</a:t>
                      </a:r>
                      <a:endParaRPr lang="en-US" sz="2400" dirty="0"/>
                    </a:p>
                  </a:txBody>
                  <a:tcPr/>
                </a:tc>
              </a:tr>
              <a:tr h="6653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Wave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611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84%</a:t>
                      </a:r>
                      <a:endParaRPr lang="en-US" sz="2400" dirty="0"/>
                    </a:p>
                  </a:txBody>
                  <a:tcPr/>
                </a:tc>
              </a:tr>
              <a:tr h="6653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Wave</a:t>
                      </a:r>
                      <a:r>
                        <a:rPr lang="en-US" sz="2400" baseline="0" dirty="0" smtClean="0"/>
                        <a:t> 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In Progress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721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--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83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457199"/>
            <a:ext cx="9692640" cy="84619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Second Child Welfare Worker Survey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516 foster youth in the longitudinal study were still in foster care in June 2015</a:t>
            </a:r>
          </a:p>
          <a:p>
            <a:r>
              <a:rPr lang="en-US" sz="2800" dirty="0" smtClean="0"/>
              <a:t>Asked 306 child welfare workers of these 516 youth to complete online survey</a:t>
            </a:r>
          </a:p>
          <a:p>
            <a:pPr lvl="1"/>
            <a:r>
              <a:rPr lang="en-US" sz="2400" dirty="0" smtClean="0"/>
              <a:t>Questions about the youth</a:t>
            </a:r>
          </a:p>
          <a:p>
            <a:pPr lvl="1"/>
            <a:r>
              <a:rPr lang="en-US" sz="2400" dirty="0" smtClean="0"/>
              <a:t>Questions about services in worker’s county</a:t>
            </a:r>
          </a:p>
          <a:p>
            <a:r>
              <a:rPr lang="en-US" sz="2600" dirty="0" smtClean="0"/>
              <a:t>By October 2015, </a:t>
            </a:r>
            <a:r>
              <a:rPr lang="en-US" sz="2600" b="1" dirty="0" smtClean="0"/>
              <a:t>295</a:t>
            </a:r>
            <a:r>
              <a:rPr lang="en-US" sz="2600" dirty="0" smtClean="0"/>
              <a:t> </a:t>
            </a:r>
            <a:r>
              <a:rPr lang="en-US" sz="2600" b="1" dirty="0" smtClean="0"/>
              <a:t>workers</a:t>
            </a:r>
            <a:r>
              <a:rPr lang="en-US" sz="2600" dirty="0" smtClean="0"/>
              <a:t> completed surveys about </a:t>
            </a:r>
            <a:r>
              <a:rPr lang="en-US" sz="2600" b="1" dirty="0" smtClean="0"/>
              <a:t>493 youth </a:t>
            </a:r>
            <a:r>
              <a:rPr lang="en-US" sz="2600" dirty="0" smtClean="0"/>
              <a:t>(95% response rate)</a:t>
            </a:r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6726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348" y="1082040"/>
            <a:ext cx="8229600" cy="3886200"/>
          </a:xfrm>
        </p:spPr>
        <p:txBody>
          <a:bodyPr>
            <a:noAutofit/>
          </a:bodyPr>
          <a:lstStyle/>
          <a:p>
            <a:pPr algn="ctr"/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>PART 1:</a:t>
            </a:r>
            <a:br>
              <a:rPr lang="en-US" sz="4800" i="1" dirty="0" smtClean="0"/>
            </a:br>
            <a:r>
              <a:rPr lang="en-US" sz="4800" dirty="0" smtClean="0"/>
              <a:t>Foster youth’s and child welfare worker’s perceptions </a:t>
            </a:r>
            <a:r>
              <a:rPr lang="en-US" sz="4800" dirty="0"/>
              <a:t>of </a:t>
            </a:r>
            <a:r>
              <a:rPr lang="en-US" sz="4800" dirty="0" smtClean="0"/>
              <a:t>youth’s </a:t>
            </a:r>
            <a:r>
              <a:rPr lang="en-US" sz="4800" dirty="0"/>
              <a:t>readiness to go to </a:t>
            </a:r>
            <a:r>
              <a:rPr lang="en-US" sz="4800" dirty="0" smtClean="0"/>
              <a:t>college</a:t>
            </a:r>
            <a:endParaRPr lang="en-US" sz="4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B234-3D39-460B-BC79-4F202EF7F8C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12" t="6508" r="61972" b="87491"/>
          <a:stretch/>
        </p:blipFill>
        <p:spPr>
          <a:xfrm>
            <a:off x="7988524" y="5667375"/>
            <a:ext cx="2965988" cy="7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9089</TotalTime>
  <Words>2502</Words>
  <Application>Microsoft Macintosh PowerPoint</Application>
  <PresentationFormat>Widescreen</PresentationFormat>
  <Paragraphs>417</Paragraphs>
  <Slides>42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Calibri</vt:lpstr>
      <vt:lpstr>Century Schoolbook</vt:lpstr>
      <vt:lpstr>Mangal</vt:lpstr>
      <vt:lpstr>Times New Roman</vt:lpstr>
      <vt:lpstr>Wingdings 2</vt:lpstr>
      <vt:lpstr>Arial</vt:lpstr>
      <vt:lpstr>View</vt:lpstr>
      <vt:lpstr>CalYOUTH: Communications Breaks and Bridges for Higher Education</vt:lpstr>
      <vt:lpstr>Today’s Session</vt:lpstr>
      <vt:lpstr>California Youth Transitions to Adulthood Study (CalYOUTH)</vt:lpstr>
      <vt:lpstr>Background</vt:lpstr>
      <vt:lpstr>What We’re Sharing Today</vt:lpstr>
      <vt:lpstr>CalYOUTH Longitudinal Study of Foster Youth</vt:lpstr>
      <vt:lpstr>Longitudinal Study Interviews</vt:lpstr>
      <vt:lpstr>Second Child Welfare Worker Survey</vt:lpstr>
      <vt:lpstr> PART 1: Foster youth’s and child welfare worker’s perceptions of youth’s readiness to go to college</vt:lpstr>
      <vt:lpstr>Purpose</vt:lpstr>
      <vt:lpstr>Data Used for this Analysis</vt:lpstr>
      <vt:lpstr>Survey Questions Used in Analysis</vt:lpstr>
      <vt:lpstr>Foster youth tended to give higher ratings than caseworkers on perceptions of youth’s preparedness</vt:lpstr>
      <vt:lpstr>Youth and caseworker agreement on perceptions of education preparedness (n=461)</vt:lpstr>
      <vt:lpstr>Regression Analysis: Predicting the Odds of Enrolling in College</vt:lpstr>
      <vt:lpstr>Regression Analysis: Summary of Findings</vt:lpstr>
      <vt:lpstr>PART 2: Social support and other predictors of college entry</vt:lpstr>
      <vt:lpstr>Purpose</vt:lpstr>
      <vt:lpstr>Data for this Analysis</vt:lpstr>
      <vt:lpstr>More than half of foster youth enrolled in college by age 19/20, most attended two-year colleges</vt:lpstr>
      <vt:lpstr>Summary of Significant Findings: Predictors of College Entry1</vt:lpstr>
      <vt:lpstr>Social Capital and College Entry</vt:lpstr>
      <vt:lpstr>About 46% of the 711 youth nominated 1 or more institutional agents</vt:lpstr>
      <vt:lpstr>Main Findings of Social Capital Analysis </vt:lpstr>
      <vt:lpstr>PART 3: Foster youths’ experiences and activities while in college</vt:lpstr>
      <vt:lpstr>Purpose</vt:lpstr>
      <vt:lpstr>How Youth are Paying for College (n=268)</vt:lpstr>
      <vt:lpstr>Participation in Campus Activities to Support Academics (n=268)</vt:lpstr>
      <vt:lpstr>Difficulties with the Transition to College (n=268)</vt:lpstr>
      <vt:lpstr>Summary &amp; Implications</vt:lpstr>
      <vt:lpstr>Stay Tuned…What’s to Come with CalYOUTH</vt:lpstr>
      <vt:lpstr>CalYOUTH in the Loop</vt:lpstr>
      <vt:lpstr>How do we collect feedback?</vt:lpstr>
      <vt:lpstr>What we are trying to learn</vt:lpstr>
      <vt:lpstr>Feedback Methods</vt:lpstr>
      <vt:lpstr>Youth Perspective Recruiters</vt:lpstr>
      <vt:lpstr>Feedback Loop Challenges</vt:lpstr>
      <vt:lpstr>Highlight and Insights</vt:lpstr>
      <vt:lpstr>Bridging the Information Gap on Higher Ed Opportunities</vt:lpstr>
      <vt:lpstr>Focus Group Insights</vt:lpstr>
      <vt:lpstr>Video and Materials</vt:lpstr>
      <vt:lpstr>Discussion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Genevieve Sublette</dc:creator>
  <cp:lastModifiedBy>Deborah Raucher</cp:lastModifiedBy>
  <cp:revision>276</cp:revision>
  <cp:lastPrinted>2015-10-19T20:36:41Z</cp:lastPrinted>
  <dcterms:created xsi:type="dcterms:W3CDTF">2015-07-17T01:25:49Z</dcterms:created>
  <dcterms:modified xsi:type="dcterms:W3CDTF">2017-09-11T21:57:40Z</dcterms:modified>
</cp:coreProperties>
</file>