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85" r:id="rId2"/>
    <p:sldId id="301" r:id="rId3"/>
    <p:sldId id="300" r:id="rId4"/>
    <p:sldId id="272" r:id="rId5"/>
    <p:sldId id="276" r:id="rId6"/>
    <p:sldId id="277" r:id="rId7"/>
    <p:sldId id="304" r:id="rId8"/>
    <p:sldId id="310" r:id="rId9"/>
    <p:sldId id="311" r:id="rId10"/>
    <p:sldId id="312" r:id="rId11"/>
    <p:sldId id="306" r:id="rId12"/>
    <p:sldId id="307" r:id="rId13"/>
    <p:sldId id="281" r:id="rId14"/>
    <p:sldId id="313" r:id="rId15"/>
    <p:sldId id="308" r:id="rId16"/>
    <p:sldId id="279" r:id="rId17"/>
    <p:sldId id="290" r:id="rId18"/>
    <p:sldId id="315" r:id="rId19"/>
    <p:sldId id="318" r:id="rId20"/>
    <p:sldId id="299" r:id="rId21"/>
    <p:sldId id="317" r:id="rId22"/>
    <p:sldId id="269" r:id="rId2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Casela" initials="KC" lastIdx="9" clrIdx="0">
    <p:extLst/>
  </p:cmAuthor>
  <p:cmAuthor id="2" name="Kathleen" initials="K"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750"/>
    <a:srgbClr val="000000"/>
    <a:srgbClr val="C420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2" autoAdjust="0"/>
    <p:restoredTop sz="72420" autoAdjust="0"/>
  </p:normalViewPr>
  <p:slideViewPr>
    <p:cSldViewPr snapToGrid="0" snapToObjects="1">
      <p:cViewPr varScale="1">
        <p:scale>
          <a:sx n="59" d="100"/>
          <a:sy n="59" d="100"/>
        </p:scale>
        <p:origin x="11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FF287-A834-4AD5-ACB4-E2497E9FBD3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EB9DC2D-D725-402B-AADC-81F131C313AC}">
      <dgm:prSet custT="1"/>
      <dgm:spPr/>
      <dgm:t>
        <a:bodyPr/>
        <a:lstStyle/>
        <a:p>
          <a:pPr rtl="0"/>
          <a:r>
            <a:rPr lang="en-US" sz="2500" b="1" dirty="0" smtClean="0">
              <a:solidFill>
                <a:srgbClr val="FF0000"/>
              </a:solidFill>
              <a:latin typeface="+mn-lt"/>
            </a:rPr>
            <a:t>Self</a:t>
          </a:r>
          <a:r>
            <a:rPr lang="en-US" sz="2500" b="1" dirty="0" smtClean="0">
              <a:latin typeface="+mn-lt"/>
            </a:rPr>
            <a:t> </a:t>
          </a:r>
          <a:r>
            <a:rPr lang="en-US" sz="2500" dirty="0" smtClean="0">
              <a:latin typeface="+mn-lt"/>
            </a:rPr>
            <a:t> </a:t>
          </a:r>
          <a:endParaRPr lang="en-US" sz="2500" dirty="0">
            <a:latin typeface="+mn-lt"/>
          </a:endParaRPr>
        </a:p>
      </dgm:t>
    </dgm:pt>
    <dgm:pt modelId="{65014B07-599F-4CDF-A085-DE52E7938F86}" type="parTrans" cxnId="{5CFDC14D-1B74-467E-A6CB-CE7C8F2782A3}">
      <dgm:prSet/>
      <dgm:spPr/>
      <dgm:t>
        <a:bodyPr/>
        <a:lstStyle/>
        <a:p>
          <a:endParaRPr lang="en-US"/>
        </a:p>
      </dgm:t>
    </dgm:pt>
    <dgm:pt modelId="{CC0436C6-2E69-43E9-B8F2-CA64E7CB67A1}" type="sibTrans" cxnId="{5CFDC14D-1B74-467E-A6CB-CE7C8F2782A3}">
      <dgm:prSet/>
      <dgm:spPr/>
      <dgm:t>
        <a:bodyPr/>
        <a:lstStyle/>
        <a:p>
          <a:endParaRPr lang="en-US"/>
        </a:p>
      </dgm:t>
    </dgm:pt>
    <dgm:pt modelId="{9AF52134-2F9F-433B-B436-5B985222A2C7}">
      <dgm:prSet custT="1"/>
      <dgm:spPr/>
      <dgm:t>
        <a:bodyPr/>
        <a:lstStyle/>
        <a:p>
          <a:pPr rtl="0"/>
          <a:r>
            <a:rPr lang="en-US" sz="2500" b="1" dirty="0" smtClean="0">
              <a:solidFill>
                <a:srgbClr val="FF0000"/>
              </a:solidFill>
            </a:rPr>
            <a:t>Public</a:t>
          </a:r>
          <a:endParaRPr lang="en-US" sz="2500" b="1" dirty="0">
            <a:solidFill>
              <a:srgbClr val="FF0000"/>
            </a:solidFill>
          </a:endParaRPr>
        </a:p>
      </dgm:t>
    </dgm:pt>
    <dgm:pt modelId="{B81EC936-3A7E-466B-9DD7-198B72D6A654}" type="parTrans" cxnId="{74B45A91-3E3E-4B62-A8D5-49882A1046D4}">
      <dgm:prSet/>
      <dgm:spPr/>
      <dgm:t>
        <a:bodyPr/>
        <a:lstStyle/>
        <a:p>
          <a:endParaRPr lang="en-US"/>
        </a:p>
      </dgm:t>
    </dgm:pt>
    <dgm:pt modelId="{1F40A06C-BB9B-48C8-B130-781CBEB98633}" type="sibTrans" cxnId="{74B45A91-3E3E-4B62-A8D5-49882A1046D4}">
      <dgm:prSet/>
      <dgm:spPr/>
      <dgm:t>
        <a:bodyPr/>
        <a:lstStyle/>
        <a:p>
          <a:endParaRPr lang="en-US"/>
        </a:p>
      </dgm:t>
    </dgm:pt>
    <dgm:pt modelId="{5F8B6B87-EF69-4C9E-9D71-719BFC7D0ED0}">
      <dgm:prSet custT="1"/>
      <dgm:spPr/>
      <dgm:t>
        <a:bodyPr/>
        <a:lstStyle/>
        <a:p>
          <a:pPr rtl="0"/>
          <a:r>
            <a:rPr lang="en-US" sz="2500" b="1" dirty="0" smtClean="0">
              <a:solidFill>
                <a:srgbClr val="FF0000"/>
              </a:solidFill>
            </a:rPr>
            <a:t>Structural</a:t>
          </a:r>
          <a:endParaRPr lang="en-US" sz="2500" b="1" dirty="0">
            <a:solidFill>
              <a:srgbClr val="FF0000"/>
            </a:solidFill>
          </a:endParaRPr>
        </a:p>
      </dgm:t>
    </dgm:pt>
    <dgm:pt modelId="{69879351-5E47-4522-8752-FAA847CD406B}" type="parTrans" cxnId="{0C7938D5-6589-4C1F-A57E-5444B4EBA7D0}">
      <dgm:prSet/>
      <dgm:spPr/>
      <dgm:t>
        <a:bodyPr/>
        <a:lstStyle/>
        <a:p>
          <a:endParaRPr lang="en-US"/>
        </a:p>
      </dgm:t>
    </dgm:pt>
    <dgm:pt modelId="{DCEC48CF-0F61-4260-A0FB-CA86AE4013A3}" type="sibTrans" cxnId="{0C7938D5-6589-4C1F-A57E-5444B4EBA7D0}">
      <dgm:prSet/>
      <dgm:spPr/>
      <dgm:t>
        <a:bodyPr/>
        <a:lstStyle/>
        <a:p>
          <a:endParaRPr lang="en-US"/>
        </a:p>
      </dgm:t>
    </dgm:pt>
    <dgm:pt modelId="{FA72822F-0A99-4D48-8B04-7B99DFD0D6A0}">
      <dgm:prSet custT="1"/>
      <dgm:spPr/>
      <dgm:t>
        <a:bodyPr/>
        <a:lstStyle/>
        <a:p>
          <a:pPr rtl="0"/>
          <a:r>
            <a:rPr lang="en-US" sz="2500" dirty="0" smtClean="0"/>
            <a:t>Stigma a person feels towards </a:t>
          </a:r>
          <a:r>
            <a:rPr lang="en-US" sz="2500" b="1" dirty="0" smtClean="0">
              <a:solidFill>
                <a:srgbClr val="002060"/>
              </a:solidFill>
            </a:rPr>
            <a:t>themselves</a:t>
          </a:r>
          <a:endParaRPr lang="en-US" sz="2500" b="1" dirty="0">
            <a:solidFill>
              <a:srgbClr val="002060"/>
            </a:solidFill>
          </a:endParaRPr>
        </a:p>
      </dgm:t>
    </dgm:pt>
    <dgm:pt modelId="{6C724AB1-B91D-44D4-95F1-42E06667FE46}" type="parTrans" cxnId="{3437A078-ED8A-4097-9A5C-B48BA3838E9C}">
      <dgm:prSet/>
      <dgm:spPr/>
      <dgm:t>
        <a:bodyPr/>
        <a:lstStyle/>
        <a:p>
          <a:endParaRPr lang="en-US"/>
        </a:p>
      </dgm:t>
    </dgm:pt>
    <dgm:pt modelId="{71C068B8-368B-4458-9693-93D72392CAE2}" type="sibTrans" cxnId="{3437A078-ED8A-4097-9A5C-B48BA3838E9C}">
      <dgm:prSet/>
      <dgm:spPr/>
      <dgm:t>
        <a:bodyPr/>
        <a:lstStyle/>
        <a:p>
          <a:endParaRPr lang="en-US"/>
        </a:p>
      </dgm:t>
    </dgm:pt>
    <dgm:pt modelId="{96AF35EA-067E-4675-A379-59FBFC0ECF9C}">
      <dgm:prSet custT="1"/>
      <dgm:spPr/>
      <dgm:t>
        <a:bodyPr/>
        <a:lstStyle/>
        <a:p>
          <a:pPr rtl="0"/>
          <a:r>
            <a:rPr lang="en-US" sz="2500" dirty="0" smtClean="0"/>
            <a:t>Stigma  that comes from the </a:t>
          </a:r>
          <a:r>
            <a:rPr lang="en-US" sz="2500" b="1" dirty="0" smtClean="0">
              <a:solidFill>
                <a:srgbClr val="002060"/>
              </a:solidFill>
            </a:rPr>
            <a:t>general public</a:t>
          </a:r>
          <a:endParaRPr lang="en-US" sz="2500" b="1" dirty="0">
            <a:solidFill>
              <a:srgbClr val="002060"/>
            </a:solidFill>
          </a:endParaRPr>
        </a:p>
      </dgm:t>
    </dgm:pt>
    <dgm:pt modelId="{E606E395-1D27-4771-A1EF-F5BAA49EEC27}" type="parTrans" cxnId="{63CC5E42-429D-4E1F-B59A-68C5119CBF0C}">
      <dgm:prSet/>
      <dgm:spPr/>
      <dgm:t>
        <a:bodyPr/>
        <a:lstStyle/>
        <a:p>
          <a:endParaRPr lang="en-US"/>
        </a:p>
      </dgm:t>
    </dgm:pt>
    <dgm:pt modelId="{5699ACC8-8348-4D27-BBB0-EF743EDB4DD2}" type="sibTrans" cxnId="{63CC5E42-429D-4E1F-B59A-68C5119CBF0C}">
      <dgm:prSet/>
      <dgm:spPr/>
      <dgm:t>
        <a:bodyPr/>
        <a:lstStyle/>
        <a:p>
          <a:endParaRPr lang="en-US"/>
        </a:p>
      </dgm:t>
    </dgm:pt>
    <dgm:pt modelId="{2E1B4B27-6006-4980-9D82-4D929FCAECF8}">
      <dgm:prSet custT="1"/>
      <dgm:spPr/>
      <dgm:t>
        <a:bodyPr/>
        <a:lstStyle/>
        <a:p>
          <a:pPr rtl="0"/>
          <a:r>
            <a:rPr lang="en-US" sz="2500" dirty="0" smtClean="0"/>
            <a:t>Stigma in the design of </a:t>
          </a:r>
          <a:r>
            <a:rPr lang="en-US" sz="2500" b="1" dirty="0" smtClean="0">
              <a:solidFill>
                <a:srgbClr val="002060"/>
              </a:solidFill>
            </a:rPr>
            <a:t>public and private institutions/ systems </a:t>
          </a:r>
          <a:endParaRPr lang="en-US" sz="2500" b="1" dirty="0">
            <a:solidFill>
              <a:srgbClr val="002060"/>
            </a:solidFill>
          </a:endParaRPr>
        </a:p>
      </dgm:t>
    </dgm:pt>
    <dgm:pt modelId="{C4889C5B-53A3-4C63-B9B6-83EC968B5837}" type="parTrans" cxnId="{3211F03F-24BC-46F6-9459-F2C034DFFF8F}">
      <dgm:prSet/>
      <dgm:spPr/>
      <dgm:t>
        <a:bodyPr/>
        <a:lstStyle/>
        <a:p>
          <a:endParaRPr lang="en-US"/>
        </a:p>
      </dgm:t>
    </dgm:pt>
    <dgm:pt modelId="{A9A206CA-9AD9-40BD-82EC-833ACB1DE8C9}" type="sibTrans" cxnId="{3211F03F-24BC-46F6-9459-F2C034DFFF8F}">
      <dgm:prSet/>
      <dgm:spPr/>
      <dgm:t>
        <a:bodyPr/>
        <a:lstStyle/>
        <a:p>
          <a:endParaRPr lang="en-US"/>
        </a:p>
      </dgm:t>
    </dgm:pt>
    <dgm:pt modelId="{56C69FF7-2046-49A6-9E63-9305739DBCE9}" type="pres">
      <dgm:prSet presAssocID="{567FF287-A834-4AD5-ACB4-E2497E9FBD3C}" presName="theList" presStyleCnt="0">
        <dgm:presLayoutVars>
          <dgm:dir/>
          <dgm:animLvl val="lvl"/>
          <dgm:resizeHandles val="exact"/>
        </dgm:presLayoutVars>
      </dgm:prSet>
      <dgm:spPr/>
      <dgm:t>
        <a:bodyPr/>
        <a:lstStyle/>
        <a:p>
          <a:endParaRPr lang="en-US"/>
        </a:p>
      </dgm:t>
    </dgm:pt>
    <dgm:pt modelId="{2D3E8E1E-2091-4835-B4FE-B30C25F804CB}" type="pres">
      <dgm:prSet presAssocID="{5EB9DC2D-D725-402B-AADC-81F131C313AC}" presName="compNode" presStyleCnt="0"/>
      <dgm:spPr/>
    </dgm:pt>
    <dgm:pt modelId="{D722C621-57F7-4855-886A-33E2D2C3AE8E}" type="pres">
      <dgm:prSet presAssocID="{5EB9DC2D-D725-402B-AADC-81F131C313AC}" presName="aNode" presStyleLbl="bgShp" presStyleIdx="0" presStyleCnt="3" custScaleX="71745" custScaleY="74762"/>
      <dgm:spPr/>
      <dgm:t>
        <a:bodyPr/>
        <a:lstStyle/>
        <a:p>
          <a:endParaRPr lang="en-US"/>
        </a:p>
      </dgm:t>
    </dgm:pt>
    <dgm:pt modelId="{CEC909C7-F629-440D-A285-DE304A976EB0}" type="pres">
      <dgm:prSet presAssocID="{5EB9DC2D-D725-402B-AADC-81F131C313AC}" presName="textNode" presStyleLbl="bgShp" presStyleIdx="0" presStyleCnt="3"/>
      <dgm:spPr/>
      <dgm:t>
        <a:bodyPr/>
        <a:lstStyle/>
        <a:p>
          <a:endParaRPr lang="en-US"/>
        </a:p>
      </dgm:t>
    </dgm:pt>
    <dgm:pt modelId="{A800DC75-D1C3-47E8-BA7F-E22BE6024B6D}" type="pres">
      <dgm:prSet presAssocID="{5EB9DC2D-D725-402B-AADC-81F131C313AC}" presName="compChildNode" presStyleCnt="0"/>
      <dgm:spPr/>
    </dgm:pt>
    <dgm:pt modelId="{20A64E16-BCE7-4752-BA84-4BB6C259C558}" type="pres">
      <dgm:prSet presAssocID="{5EB9DC2D-D725-402B-AADC-81F131C313AC}" presName="theInnerList" presStyleCnt="0"/>
      <dgm:spPr/>
    </dgm:pt>
    <dgm:pt modelId="{51CAD2E4-651C-44B5-A355-B132CCE7A7F3}" type="pres">
      <dgm:prSet presAssocID="{FA72822F-0A99-4D48-8B04-7B99DFD0D6A0}" presName="childNode" presStyleLbl="node1" presStyleIdx="0" presStyleCnt="3">
        <dgm:presLayoutVars>
          <dgm:bulletEnabled val="1"/>
        </dgm:presLayoutVars>
      </dgm:prSet>
      <dgm:spPr/>
      <dgm:t>
        <a:bodyPr/>
        <a:lstStyle/>
        <a:p>
          <a:endParaRPr lang="en-US"/>
        </a:p>
      </dgm:t>
    </dgm:pt>
    <dgm:pt modelId="{D17378ED-E652-4F9F-B5F1-C32535534C46}" type="pres">
      <dgm:prSet presAssocID="{5EB9DC2D-D725-402B-AADC-81F131C313AC}" presName="aSpace" presStyleCnt="0"/>
      <dgm:spPr/>
    </dgm:pt>
    <dgm:pt modelId="{0A5120FB-841E-47AC-8E21-4D56A680111F}" type="pres">
      <dgm:prSet presAssocID="{9AF52134-2F9F-433B-B436-5B985222A2C7}" presName="compNode" presStyleCnt="0"/>
      <dgm:spPr/>
    </dgm:pt>
    <dgm:pt modelId="{74424AAA-6D5E-4467-B327-F5C1E136CF5A}" type="pres">
      <dgm:prSet presAssocID="{9AF52134-2F9F-433B-B436-5B985222A2C7}" presName="aNode" presStyleLbl="bgShp" presStyleIdx="1" presStyleCnt="3" custScaleX="68880" custScaleY="76883"/>
      <dgm:spPr/>
      <dgm:t>
        <a:bodyPr/>
        <a:lstStyle/>
        <a:p>
          <a:endParaRPr lang="en-US"/>
        </a:p>
      </dgm:t>
    </dgm:pt>
    <dgm:pt modelId="{7ACBF10F-DCEE-4D63-8700-AB779AEEA0BC}" type="pres">
      <dgm:prSet presAssocID="{9AF52134-2F9F-433B-B436-5B985222A2C7}" presName="textNode" presStyleLbl="bgShp" presStyleIdx="1" presStyleCnt="3"/>
      <dgm:spPr/>
      <dgm:t>
        <a:bodyPr/>
        <a:lstStyle/>
        <a:p>
          <a:endParaRPr lang="en-US"/>
        </a:p>
      </dgm:t>
    </dgm:pt>
    <dgm:pt modelId="{8EC3A78E-8538-43AE-A1F7-1E3150DE0F75}" type="pres">
      <dgm:prSet presAssocID="{9AF52134-2F9F-433B-B436-5B985222A2C7}" presName="compChildNode" presStyleCnt="0"/>
      <dgm:spPr/>
    </dgm:pt>
    <dgm:pt modelId="{9168F4BD-C953-459A-ADFF-F3EC84B8DD79}" type="pres">
      <dgm:prSet presAssocID="{9AF52134-2F9F-433B-B436-5B985222A2C7}" presName="theInnerList" presStyleCnt="0"/>
      <dgm:spPr/>
    </dgm:pt>
    <dgm:pt modelId="{3F53E73A-9ACB-4413-9F18-BF6C6446BA01}" type="pres">
      <dgm:prSet presAssocID="{96AF35EA-067E-4675-A379-59FBFC0ECF9C}" presName="childNode" presStyleLbl="node1" presStyleIdx="1" presStyleCnt="3">
        <dgm:presLayoutVars>
          <dgm:bulletEnabled val="1"/>
        </dgm:presLayoutVars>
      </dgm:prSet>
      <dgm:spPr/>
      <dgm:t>
        <a:bodyPr/>
        <a:lstStyle/>
        <a:p>
          <a:endParaRPr lang="en-US"/>
        </a:p>
      </dgm:t>
    </dgm:pt>
    <dgm:pt modelId="{EE50B167-4328-46D3-80C6-6030C97D1625}" type="pres">
      <dgm:prSet presAssocID="{9AF52134-2F9F-433B-B436-5B985222A2C7}" presName="aSpace" presStyleCnt="0"/>
      <dgm:spPr/>
    </dgm:pt>
    <dgm:pt modelId="{4B26CD1F-BA0D-4A62-BB09-F6F30252CED8}" type="pres">
      <dgm:prSet presAssocID="{5F8B6B87-EF69-4C9E-9D71-719BFC7D0ED0}" presName="compNode" presStyleCnt="0"/>
      <dgm:spPr/>
    </dgm:pt>
    <dgm:pt modelId="{6086A756-065B-400F-AF6F-6CF7FBBE5903}" type="pres">
      <dgm:prSet presAssocID="{5F8B6B87-EF69-4C9E-9D71-719BFC7D0ED0}" presName="aNode" presStyleLbl="bgShp" presStyleIdx="2" presStyleCnt="3" custScaleX="64415" custScaleY="81429"/>
      <dgm:spPr/>
      <dgm:t>
        <a:bodyPr/>
        <a:lstStyle/>
        <a:p>
          <a:endParaRPr lang="en-US"/>
        </a:p>
      </dgm:t>
    </dgm:pt>
    <dgm:pt modelId="{DAC806AD-7606-40F6-9967-765D5E063D1E}" type="pres">
      <dgm:prSet presAssocID="{5F8B6B87-EF69-4C9E-9D71-719BFC7D0ED0}" presName="textNode" presStyleLbl="bgShp" presStyleIdx="2" presStyleCnt="3"/>
      <dgm:spPr/>
      <dgm:t>
        <a:bodyPr/>
        <a:lstStyle/>
        <a:p>
          <a:endParaRPr lang="en-US"/>
        </a:p>
      </dgm:t>
    </dgm:pt>
    <dgm:pt modelId="{344E46B6-BDE4-4170-BF8A-3FFDA5249794}" type="pres">
      <dgm:prSet presAssocID="{5F8B6B87-EF69-4C9E-9D71-719BFC7D0ED0}" presName="compChildNode" presStyleCnt="0"/>
      <dgm:spPr/>
    </dgm:pt>
    <dgm:pt modelId="{ECAB25B6-6BF5-4CE8-90DF-8D7F709DC8B5}" type="pres">
      <dgm:prSet presAssocID="{5F8B6B87-EF69-4C9E-9D71-719BFC7D0ED0}" presName="theInnerList" presStyleCnt="0"/>
      <dgm:spPr/>
    </dgm:pt>
    <dgm:pt modelId="{22A63512-2B6C-4CE7-80E8-79307FD9B14C}" type="pres">
      <dgm:prSet presAssocID="{2E1B4B27-6006-4980-9D82-4D929FCAECF8}" presName="childNode" presStyleLbl="node1" presStyleIdx="2" presStyleCnt="3">
        <dgm:presLayoutVars>
          <dgm:bulletEnabled val="1"/>
        </dgm:presLayoutVars>
      </dgm:prSet>
      <dgm:spPr/>
      <dgm:t>
        <a:bodyPr/>
        <a:lstStyle/>
        <a:p>
          <a:endParaRPr lang="en-US"/>
        </a:p>
      </dgm:t>
    </dgm:pt>
  </dgm:ptLst>
  <dgm:cxnLst>
    <dgm:cxn modelId="{99340F67-9976-41FD-9762-2A583B1B3238}" type="presOf" srcId="{567FF287-A834-4AD5-ACB4-E2497E9FBD3C}" destId="{56C69FF7-2046-49A6-9E63-9305739DBCE9}" srcOrd="0" destOrd="0" presId="urn:microsoft.com/office/officeart/2005/8/layout/lProcess2"/>
    <dgm:cxn modelId="{482EF51A-4DDD-4B89-A7F0-A52F356A7D20}" type="presOf" srcId="{9AF52134-2F9F-433B-B436-5B985222A2C7}" destId="{74424AAA-6D5E-4467-B327-F5C1E136CF5A}" srcOrd="0" destOrd="0" presId="urn:microsoft.com/office/officeart/2005/8/layout/lProcess2"/>
    <dgm:cxn modelId="{695702CC-26A6-415A-877B-C818CBC51D43}" type="presOf" srcId="{5EB9DC2D-D725-402B-AADC-81F131C313AC}" destId="{D722C621-57F7-4855-886A-33E2D2C3AE8E}" srcOrd="0" destOrd="0" presId="urn:microsoft.com/office/officeart/2005/8/layout/lProcess2"/>
    <dgm:cxn modelId="{5CFDC14D-1B74-467E-A6CB-CE7C8F2782A3}" srcId="{567FF287-A834-4AD5-ACB4-E2497E9FBD3C}" destId="{5EB9DC2D-D725-402B-AADC-81F131C313AC}" srcOrd="0" destOrd="0" parTransId="{65014B07-599F-4CDF-A085-DE52E7938F86}" sibTransId="{CC0436C6-2E69-43E9-B8F2-CA64E7CB67A1}"/>
    <dgm:cxn modelId="{74B45A91-3E3E-4B62-A8D5-49882A1046D4}" srcId="{567FF287-A834-4AD5-ACB4-E2497E9FBD3C}" destId="{9AF52134-2F9F-433B-B436-5B985222A2C7}" srcOrd="1" destOrd="0" parTransId="{B81EC936-3A7E-466B-9DD7-198B72D6A654}" sibTransId="{1F40A06C-BB9B-48C8-B130-781CBEB98633}"/>
    <dgm:cxn modelId="{0C7938D5-6589-4C1F-A57E-5444B4EBA7D0}" srcId="{567FF287-A834-4AD5-ACB4-E2497E9FBD3C}" destId="{5F8B6B87-EF69-4C9E-9D71-719BFC7D0ED0}" srcOrd="2" destOrd="0" parTransId="{69879351-5E47-4522-8752-FAA847CD406B}" sibTransId="{DCEC48CF-0F61-4260-A0FB-CA86AE4013A3}"/>
    <dgm:cxn modelId="{106C60A4-8D02-4AF0-B155-B05B41E86217}" type="presOf" srcId="{96AF35EA-067E-4675-A379-59FBFC0ECF9C}" destId="{3F53E73A-9ACB-4413-9F18-BF6C6446BA01}" srcOrd="0" destOrd="0" presId="urn:microsoft.com/office/officeart/2005/8/layout/lProcess2"/>
    <dgm:cxn modelId="{4412CEAB-8A72-4F43-ADA8-F549D9EE8034}" type="presOf" srcId="{FA72822F-0A99-4D48-8B04-7B99DFD0D6A0}" destId="{51CAD2E4-651C-44B5-A355-B132CCE7A7F3}" srcOrd="0" destOrd="0" presId="urn:microsoft.com/office/officeart/2005/8/layout/lProcess2"/>
    <dgm:cxn modelId="{5F64004E-A9C1-42F1-B0BF-99451E52B8F4}" type="presOf" srcId="{5F8B6B87-EF69-4C9E-9D71-719BFC7D0ED0}" destId="{DAC806AD-7606-40F6-9967-765D5E063D1E}" srcOrd="1" destOrd="0" presId="urn:microsoft.com/office/officeart/2005/8/layout/lProcess2"/>
    <dgm:cxn modelId="{8DB8F326-2864-42D6-A40E-C8D5CF4B2477}" type="presOf" srcId="{2E1B4B27-6006-4980-9D82-4D929FCAECF8}" destId="{22A63512-2B6C-4CE7-80E8-79307FD9B14C}" srcOrd="0" destOrd="0" presId="urn:microsoft.com/office/officeart/2005/8/layout/lProcess2"/>
    <dgm:cxn modelId="{3211F03F-24BC-46F6-9459-F2C034DFFF8F}" srcId="{5F8B6B87-EF69-4C9E-9D71-719BFC7D0ED0}" destId="{2E1B4B27-6006-4980-9D82-4D929FCAECF8}" srcOrd="0" destOrd="0" parTransId="{C4889C5B-53A3-4C63-B9B6-83EC968B5837}" sibTransId="{A9A206CA-9AD9-40BD-82EC-833ACB1DE8C9}"/>
    <dgm:cxn modelId="{63CC5E42-429D-4E1F-B59A-68C5119CBF0C}" srcId="{9AF52134-2F9F-433B-B436-5B985222A2C7}" destId="{96AF35EA-067E-4675-A379-59FBFC0ECF9C}" srcOrd="0" destOrd="0" parTransId="{E606E395-1D27-4771-A1EF-F5BAA49EEC27}" sibTransId="{5699ACC8-8348-4D27-BBB0-EF743EDB4DD2}"/>
    <dgm:cxn modelId="{610E3B0B-1D7C-4F2E-9DCE-3DD9DFBF8E9C}" type="presOf" srcId="{5F8B6B87-EF69-4C9E-9D71-719BFC7D0ED0}" destId="{6086A756-065B-400F-AF6F-6CF7FBBE5903}" srcOrd="0" destOrd="0" presId="urn:microsoft.com/office/officeart/2005/8/layout/lProcess2"/>
    <dgm:cxn modelId="{3437A078-ED8A-4097-9A5C-B48BA3838E9C}" srcId="{5EB9DC2D-D725-402B-AADC-81F131C313AC}" destId="{FA72822F-0A99-4D48-8B04-7B99DFD0D6A0}" srcOrd="0" destOrd="0" parTransId="{6C724AB1-B91D-44D4-95F1-42E06667FE46}" sibTransId="{71C068B8-368B-4458-9693-93D72392CAE2}"/>
    <dgm:cxn modelId="{D5918D99-CAC0-4A32-BD77-1802A3FA0732}" type="presOf" srcId="{5EB9DC2D-D725-402B-AADC-81F131C313AC}" destId="{CEC909C7-F629-440D-A285-DE304A976EB0}" srcOrd="1" destOrd="0" presId="urn:microsoft.com/office/officeart/2005/8/layout/lProcess2"/>
    <dgm:cxn modelId="{E916A275-844F-44B5-B864-14CAEEFBDD1F}" type="presOf" srcId="{9AF52134-2F9F-433B-B436-5B985222A2C7}" destId="{7ACBF10F-DCEE-4D63-8700-AB779AEEA0BC}" srcOrd="1" destOrd="0" presId="urn:microsoft.com/office/officeart/2005/8/layout/lProcess2"/>
    <dgm:cxn modelId="{E8ACBA14-E7E3-4D1B-875A-0598B68D38DA}" type="presParOf" srcId="{56C69FF7-2046-49A6-9E63-9305739DBCE9}" destId="{2D3E8E1E-2091-4835-B4FE-B30C25F804CB}" srcOrd="0" destOrd="0" presId="urn:microsoft.com/office/officeart/2005/8/layout/lProcess2"/>
    <dgm:cxn modelId="{DCB42812-248E-422D-B8F6-94747401D94D}" type="presParOf" srcId="{2D3E8E1E-2091-4835-B4FE-B30C25F804CB}" destId="{D722C621-57F7-4855-886A-33E2D2C3AE8E}" srcOrd="0" destOrd="0" presId="urn:microsoft.com/office/officeart/2005/8/layout/lProcess2"/>
    <dgm:cxn modelId="{BFCC6E30-8A85-4548-A7A1-90FA4D9EE348}" type="presParOf" srcId="{2D3E8E1E-2091-4835-B4FE-B30C25F804CB}" destId="{CEC909C7-F629-440D-A285-DE304A976EB0}" srcOrd="1" destOrd="0" presId="urn:microsoft.com/office/officeart/2005/8/layout/lProcess2"/>
    <dgm:cxn modelId="{7B5262F3-9A83-495F-9B77-0C7BC5EE043D}" type="presParOf" srcId="{2D3E8E1E-2091-4835-B4FE-B30C25F804CB}" destId="{A800DC75-D1C3-47E8-BA7F-E22BE6024B6D}" srcOrd="2" destOrd="0" presId="urn:microsoft.com/office/officeart/2005/8/layout/lProcess2"/>
    <dgm:cxn modelId="{0D58E8BE-3076-4244-86FE-8A971C551A70}" type="presParOf" srcId="{A800DC75-D1C3-47E8-BA7F-E22BE6024B6D}" destId="{20A64E16-BCE7-4752-BA84-4BB6C259C558}" srcOrd="0" destOrd="0" presId="urn:microsoft.com/office/officeart/2005/8/layout/lProcess2"/>
    <dgm:cxn modelId="{4D217256-0445-44FA-89AF-18BC3E75D036}" type="presParOf" srcId="{20A64E16-BCE7-4752-BA84-4BB6C259C558}" destId="{51CAD2E4-651C-44B5-A355-B132CCE7A7F3}" srcOrd="0" destOrd="0" presId="urn:microsoft.com/office/officeart/2005/8/layout/lProcess2"/>
    <dgm:cxn modelId="{1CE282ED-38FC-4943-BC5E-671B52D547E9}" type="presParOf" srcId="{56C69FF7-2046-49A6-9E63-9305739DBCE9}" destId="{D17378ED-E652-4F9F-B5F1-C32535534C46}" srcOrd="1" destOrd="0" presId="urn:microsoft.com/office/officeart/2005/8/layout/lProcess2"/>
    <dgm:cxn modelId="{A22B8EC0-6752-4A13-A913-E7FC9969B30F}" type="presParOf" srcId="{56C69FF7-2046-49A6-9E63-9305739DBCE9}" destId="{0A5120FB-841E-47AC-8E21-4D56A680111F}" srcOrd="2" destOrd="0" presId="urn:microsoft.com/office/officeart/2005/8/layout/lProcess2"/>
    <dgm:cxn modelId="{A44317C7-CFCB-4896-A989-5D49067D0767}" type="presParOf" srcId="{0A5120FB-841E-47AC-8E21-4D56A680111F}" destId="{74424AAA-6D5E-4467-B327-F5C1E136CF5A}" srcOrd="0" destOrd="0" presId="urn:microsoft.com/office/officeart/2005/8/layout/lProcess2"/>
    <dgm:cxn modelId="{C1AD6A58-175E-4FEF-A46B-0EF89DA73244}" type="presParOf" srcId="{0A5120FB-841E-47AC-8E21-4D56A680111F}" destId="{7ACBF10F-DCEE-4D63-8700-AB779AEEA0BC}" srcOrd="1" destOrd="0" presId="urn:microsoft.com/office/officeart/2005/8/layout/lProcess2"/>
    <dgm:cxn modelId="{16F72A3B-6BFC-4175-9D49-0E915F35DE73}" type="presParOf" srcId="{0A5120FB-841E-47AC-8E21-4D56A680111F}" destId="{8EC3A78E-8538-43AE-A1F7-1E3150DE0F75}" srcOrd="2" destOrd="0" presId="urn:microsoft.com/office/officeart/2005/8/layout/lProcess2"/>
    <dgm:cxn modelId="{AF112637-3A02-42D9-A755-F03F48791964}" type="presParOf" srcId="{8EC3A78E-8538-43AE-A1F7-1E3150DE0F75}" destId="{9168F4BD-C953-459A-ADFF-F3EC84B8DD79}" srcOrd="0" destOrd="0" presId="urn:microsoft.com/office/officeart/2005/8/layout/lProcess2"/>
    <dgm:cxn modelId="{871F53EE-5355-40E5-8642-0BD7A3AEC09B}" type="presParOf" srcId="{9168F4BD-C953-459A-ADFF-F3EC84B8DD79}" destId="{3F53E73A-9ACB-4413-9F18-BF6C6446BA01}" srcOrd="0" destOrd="0" presId="urn:microsoft.com/office/officeart/2005/8/layout/lProcess2"/>
    <dgm:cxn modelId="{2E90CBB9-4EC4-4E87-91A2-DF4F1C246D76}" type="presParOf" srcId="{56C69FF7-2046-49A6-9E63-9305739DBCE9}" destId="{EE50B167-4328-46D3-80C6-6030C97D1625}" srcOrd="3" destOrd="0" presId="urn:microsoft.com/office/officeart/2005/8/layout/lProcess2"/>
    <dgm:cxn modelId="{8CD7A87F-2789-4510-BD57-1B6C23754160}" type="presParOf" srcId="{56C69FF7-2046-49A6-9E63-9305739DBCE9}" destId="{4B26CD1F-BA0D-4A62-BB09-F6F30252CED8}" srcOrd="4" destOrd="0" presId="urn:microsoft.com/office/officeart/2005/8/layout/lProcess2"/>
    <dgm:cxn modelId="{8EAB3B52-E413-4DCC-A3B8-7331F71F4FBC}" type="presParOf" srcId="{4B26CD1F-BA0D-4A62-BB09-F6F30252CED8}" destId="{6086A756-065B-400F-AF6F-6CF7FBBE5903}" srcOrd="0" destOrd="0" presId="urn:microsoft.com/office/officeart/2005/8/layout/lProcess2"/>
    <dgm:cxn modelId="{E39E7D9C-A03C-46D7-87A2-703579B3090D}" type="presParOf" srcId="{4B26CD1F-BA0D-4A62-BB09-F6F30252CED8}" destId="{DAC806AD-7606-40F6-9967-765D5E063D1E}" srcOrd="1" destOrd="0" presId="urn:microsoft.com/office/officeart/2005/8/layout/lProcess2"/>
    <dgm:cxn modelId="{E19C857A-BE18-4F4A-AC7F-2922515A97B8}" type="presParOf" srcId="{4B26CD1F-BA0D-4A62-BB09-F6F30252CED8}" destId="{344E46B6-BDE4-4170-BF8A-3FFDA5249794}" srcOrd="2" destOrd="0" presId="urn:microsoft.com/office/officeart/2005/8/layout/lProcess2"/>
    <dgm:cxn modelId="{A2B6FA57-866A-44D7-B379-77178E942F1E}" type="presParOf" srcId="{344E46B6-BDE4-4170-BF8A-3FFDA5249794}" destId="{ECAB25B6-6BF5-4CE8-90DF-8D7F709DC8B5}" srcOrd="0" destOrd="0" presId="urn:microsoft.com/office/officeart/2005/8/layout/lProcess2"/>
    <dgm:cxn modelId="{79525C10-1D73-44C3-9E04-04C18E0E9DE8}" type="presParOf" srcId="{ECAB25B6-6BF5-4CE8-90DF-8D7F709DC8B5}" destId="{22A63512-2B6C-4CE7-80E8-79307FD9B14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BDEA0-6C7B-4771-89D8-B4F5E17D7B9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99D3013-CDB8-4BDC-B5BF-69453B3B0B19}">
      <dgm:prSet phldrT="[Text]"/>
      <dgm:spPr/>
      <dgm:t>
        <a:bodyPr/>
        <a:lstStyle/>
        <a:p>
          <a:r>
            <a:rPr lang="en-US" dirty="0" smtClean="0"/>
            <a:t>Stigma</a:t>
          </a:r>
          <a:endParaRPr lang="en-US" dirty="0"/>
        </a:p>
      </dgm:t>
    </dgm:pt>
    <dgm:pt modelId="{BF67AD49-5E3F-4532-809B-37219DF1DE90}" type="parTrans" cxnId="{36A59365-D6D6-4D58-B2C8-8BB4E9080846}">
      <dgm:prSet/>
      <dgm:spPr/>
      <dgm:t>
        <a:bodyPr/>
        <a:lstStyle/>
        <a:p>
          <a:endParaRPr lang="en-US"/>
        </a:p>
      </dgm:t>
    </dgm:pt>
    <dgm:pt modelId="{4536DF38-7D21-4AF5-A9F3-AC32D0A8B986}" type="sibTrans" cxnId="{36A59365-D6D6-4D58-B2C8-8BB4E9080846}">
      <dgm:prSet/>
      <dgm:spPr/>
      <dgm:t>
        <a:bodyPr/>
        <a:lstStyle/>
        <a:p>
          <a:endParaRPr lang="en-US"/>
        </a:p>
      </dgm:t>
    </dgm:pt>
    <dgm:pt modelId="{1446CC32-5CD8-4C86-9EA2-C42F8333A129}" type="pres">
      <dgm:prSet presAssocID="{BC7BDEA0-6C7B-4771-89D8-B4F5E17D7B91}" presName="Name0" presStyleCnt="0">
        <dgm:presLayoutVars>
          <dgm:chMax val="7"/>
          <dgm:chPref val="7"/>
          <dgm:dir/>
          <dgm:animLvl val="lvl"/>
        </dgm:presLayoutVars>
      </dgm:prSet>
      <dgm:spPr/>
      <dgm:t>
        <a:bodyPr/>
        <a:lstStyle/>
        <a:p>
          <a:endParaRPr lang="en-US"/>
        </a:p>
      </dgm:t>
    </dgm:pt>
    <dgm:pt modelId="{144B00B9-D9E4-493E-87BE-5F1514EA7596}" type="pres">
      <dgm:prSet presAssocID="{299D3013-CDB8-4BDC-B5BF-69453B3B0B19}" presName="Accent1" presStyleCnt="0"/>
      <dgm:spPr/>
    </dgm:pt>
    <dgm:pt modelId="{0517E7F2-CC6D-4E22-BC69-25BCD067CC18}" type="pres">
      <dgm:prSet presAssocID="{299D3013-CDB8-4BDC-B5BF-69453B3B0B19}" presName="Accent" presStyleLbl="node1" presStyleIdx="0" presStyleCnt="1"/>
      <dgm:spPr/>
    </dgm:pt>
    <dgm:pt modelId="{02E871CA-FD9E-4C83-BD5F-E6656DD39710}" type="pres">
      <dgm:prSet presAssocID="{299D3013-CDB8-4BDC-B5BF-69453B3B0B19}" presName="Parent1" presStyleLbl="revTx" presStyleIdx="0" presStyleCnt="1">
        <dgm:presLayoutVars>
          <dgm:chMax val="1"/>
          <dgm:chPref val="1"/>
          <dgm:bulletEnabled val="1"/>
        </dgm:presLayoutVars>
      </dgm:prSet>
      <dgm:spPr/>
      <dgm:t>
        <a:bodyPr/>
        <a:lstStyle/>
        <a:p>
          <a:endParaRPr lang="en-US"/>
        </a:p>
      </dgm:t>
    </dgm:pt>
  </dgm:ptLst>
  <dgm:cxnLst>
    <dgm:cxn modelId="{36A59365-D6D6-4D58-B2C8-8BB4E9080846}" srcId="{BC7BDEA0-6C7B-4771-89D8-B4F5E17D7B91}" destId="{299D3013-CDB8-4BDC-B5BF-69453B3B0B19}" srcOrd="0" destOrd="0" parTransId="{BF67AD49-5E3F-4532-809B-37219DF1DE90}" sibTransId="{4536DF38-7D21-4AF5-A9F3-AC32D0A8B986}"/>
    <dgm:cxn modelId="{E5EFE3BB-2D95-4FC0-91CF-958B9DB80355}" type="presOf" srcId="{BC7BDEA0-6C7B-4771-89D8-B4F5E17D7B91}" destId="{1446CC32-5CD8-4C86-9EA2-C42F8333A129}" srcOrd="0" destOrd="0" presId="urn:microsoft.com/office/officeart/2009/layout/CircleArrowProcess"/>
    <dgm:cxn modelId="{262BD75A-27F7-4AF3-9C06-7D00ED96F0C5}" type="presOf" srcId="{299D3013-CDB8-4BDC-B5BF-69453B3B0B19}" destId="{02E871CA-FD9E-4C83-BD5F-E6656DD39710}" srcOrd="0" destOrd="0" presId="urn:microsoft.com/office/officeart/2009/layout/CircleArrowProcess"/>
    <dgm:cxn modelId="{4EC68D17-0641-405C-8ED0-7F91BFF5CFBE}" type="presParOf" srcId="{1446CC32-5CD8-4C86-9EA2-C42F8333A129}" destId="{144B00B9-D9E4-493E-87BE-5F1514EA7596}" srcOrd="0" destOrd="0" presId="urn:microsoft.com/office/officeart/2009/layout/CircleArrowProcess"/>
    <dgm:cxn modelId="{6524E4DC-6E85-4790-BB85-E7CFFA636DAF}" type="presParOf" srcId="{144B00B9-D9E4-493E-87BE-5F1514EA7596}" destId="{0517E7F2-CC6D-4E22-BC69-25BCD067CC18}" srcOrd="0" destOrd="0" presId="urn:microsoft.com/office/officeart/2009/layout/CircleArrowProcess"/>
    <dgm:cxn modelId="{10D0008F-E3D5-4CA6-9E7D-20DC0CA660FA}" type="presParOf" srcId="{1446CC32-5CD8-4C86-9EA2-C42F8333A129}" destId="{02E871CA-FD9E-4C83-BD5F-E6656DD39710}"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F2887-96C9-4965-BBED-2A480E4D1E6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1805604-E8F7-499B-8662-88468E5B7FDC}">
      <dgm:prSet phldrT="[Text]"/>
      <dgm:spPr/>
      <dgm:t>
        <a:bodyPr/>
        <a:lstStyle/>
        <a:p>
          <a:r>
            <a:rPr lang="en-US" dirty="0" smtClean="0"/>
            <a:t>CAYEN Board	</a:t>
          </a:r>
          <a:endParaRPr lang="en-US" dirty="0"/>
        </a:p>
      </dgm:t>
    </dgm:pt>
    <dgm:pt modelId="{A1A9C060-3732-4AAC-A256-37BA4D07575B}" type="parTrans" cxnId="{3FD4B63D-041C-47A8-8BEA-C61FABB5CDA3}">
      <dgm:prSet/>
      <dgm:spPr/>
      <dgm:t>
        <a:bodyPr/>
        <a:lstStyle/>
        <a:p>
          <a:endParaRPr lang="en-US"/>
        </a:p>
      </dgm:t>
    </dgm:pt>
    <dgm:pt modelId="{23436AA2-CCEA-49C9-8BFE-B1A19D566A79}" type="sibTrans" cxnId="{3FD4B63D-041C-47A8-8BEA-C61FABB5CDA3}">
      <dgm:prSet/>
      <dgm:spPr/>
      <dgm:t>
        <a:bodyPr/>
        <a:lstStyle/>
        <a:p>
          <a:endParaRPr lang="en-US"/>
        </a:p>
      </dgm:t>
    </dgm:pt>
    <dgm:pt modelId="{D4012853-9F07-4FA5-88DF-AD25E6F4DB78}">
      <dgm:prSet phldrT="[Text]"/>
      <dgm:spPr/>
      <dgm:t>
        <a:bodyPr/>
        <a:lstStyle/>
        <a:p>
          <a:endParaRPr lang="en-US" dirty="0" smtClean="0"/>
        </a:p>
        <a:p>
          <a:r>
            <a:rPr lang="en-US" dirty="0" smtClean="0"/>
            <a:t>Training and Education</a:t>
          </a:r>
        </a:p>
        <a:p>
          <a:endParaRPr lang="en-US" dirty="0"/>
        </a:p>
      </dgm:t>
    </dgm:pt>
    <dgm:pt modelId="{28C4DCB1-0A15-429C-B175-F4A20D045440}" type="parTrans" cxnId="{B8D5E0CA-92F3-4E0F-BE3D-197A6B53026E}">
      <dgm:prSet/>
      <dgm:spPr/>
      <dgm:t>
        <a:bodyPr/>
        <a:lstStyle/>
        <a:p>
          <a:endParaRPr lang="en-US"/>
        </a:p>
      </dgm:t>
    </dgm:pt>
    <dgm:pt modelId="{A88607E2-F6F4-4B50-BDC6-1CB1BA456315}" type="sibTrans" cxnId="{B8D5E0CA-92F3-4E0F-BE3D-197A6B53026E}">
      <dgm:prSet/>
      <dgm:spPr/>
      <dgm:t>
        <a:bodyPr/>
        <a:lstStyle/>
        <a:p>
          <a:endParaRPr lang="en-US"/>
        </a:p>
      </dgm:t>
    </dgm:pt>
    <dgm:pt modelId="{EF09095D-9464-4282-88DB-8D28E0CA6D97}">
      <dgm:prSet/>
      <dgm:spPr/>
      <dgm:t>
        <a:bodyPr/>
        <a:lstStyle/>
        <a:p>
          <a:endParaRPr lang="en-US" dirty="0" smtClean="0"/>
        </a:p>
        <a:p>
          <a:r>
            <a:rPr lang="en-US" dirty="0" smtClean="0"/>
            <a:t>TAY Center Directory </a:t>
          </a:r>
        </a:p>
        <a:p>
          <a:endParaRPr lang="en-US" dirty="0"/>
        </a:p>
      </dgm:t>
    </dgm:pt>
    <dgm:pt modelId="{B710145F-8C77-4400-AFB2-8F48619C37F0}" type="parTrans" cxnId="{B1F6079A-1B07-4A92-A70E-F274F7DF2F0F}">
      <dgm:prSet/>
      <dgm:spPr/>
      <dgm:t>
        <a:bodyPr/>
        <a:lstStyle/>
        <a:p>
          <a:endParaRPr lang="en-US"/>
        </a:p>
      </dgm:t>
    </dgm:pt>
    <dgm:pt modelId="{A1821C8A-35E3-4146-80AF-2FB1751336CA}" type="sibTrans" cxnId="{B1F6079A-1B07-4A92-A70E-F274F7DF2F0F}">
      <dgm:prSet/>
      <dgm:spPr/>
      <dgm:t>
        <a:bodyPr/>
        <a:lstStyle/>
        <a:p>
          <a:endParaRPr lang="en-US"/>
        </a:p>
      </dgm:t>
    </dgm:pt>
    <dgm:pt modelId="{BD25DBC3-CB6B-4FE2-AC97-775D7F0AD03C}">
      <dgm:prSet/>
      <dgm:spPr/>
      <dgm:t>
        <a:bodyPr/>
        <a:lstStyle/>
        <a:p>
          <a:r>
            <a:rPr lang="en-US" smtClean="0"/>
            <a:t>Policy and Advocacy</a:t>
          </a:r>
          <a:endParaRPr lang="en-US"/>
        </a:p>
      </dgm:t>
    </dgm:pt>
    <dgm:pt modelId="{008B01BE-7793-4C69-B830-B770F1476782}" type="parTrans" cxnId="{6D7BD051-92F3-4A00-B171-F99329191609}">
      <dgm:prSet/>
      <dgm:spPr/>
      <dgm:t>
        <a:bodyPr/>
        <a:lstStyle/>
        <a:p>
          <a:endParaRPr lang="en-US"/>
        </a:p>
      </dgm:t>
    </dgm:pt>
    <dgm:pt modelId="{6D69EAD4-9ED6-4B95-803B-D55D38BCAAF6}" type="sibTrans" cxnId="{6D7BD051-92F3-4A00-B171-F99329191609}">
      <dgm:prSet/>
      <dgm:spPr/>
      <dgm:t>
        <a:bodyPr/>
        <a:lstStyle/>
        <a:p>
          <a:endParaRPr lang="en-US"/>
        </a:p>
      </dgm:t>
    </dgm:pt>
    <dgm:pt modelId="{FE9D58E5-D8A1-4C19-96B1-068839C717B6}" type="pres">
      <dgm:prSet presAssocID="{D76F2887-96C9-4965-BBED-2A480E4D1E6A}" presName="Name0" presStyleCnt="0">
        <dgm:presLayoutVars>
          <dgm:chMax val="11"/>
          <dgm:chPref val="11"/>
          <dgm:dir/>
          <dgm:resizeHandles/>
        </dgm:presLayoutVars>
      </dgm:prSet>
      <dgm:spPr/>
      <dgm:t>
        <a:bodyPr/>
        <a:lstStyle/>
        <a:p>
          <a:endParaRPr lang="en-US"/>
        </a:p>
      </dgm:t>
    </dgm:pt>
    <dgm:pt modelId="{F30D3938-DE8D-4E52-82B6-0B4EECDBC429}" type="pres">
      <dgm:prSet presAssocID="{EF09095D-9464-4282-88DB-8D28E0CA6D97}" presName="Accent4" presStyleCnt="0"/>
      <dgm:spPr/>
    </dgm:pt>
    <dgm:pt modelId="{0866F6BF-2DE0-4CCE-AE98-9D7EB628714E}" type="pres">
      <dgm:prSet presAssocID="{EF09095D-9464-4282-88DB-8D28E0CA6D97}" presName="Accent" presStyleLbl="node1" presStyleIdx="0" presStyleCnt="4"/>
      <dgm:spPr/>
    </dgm:pt>
    <dgm:pt modelId="{B434F985-7EB8-4043-8B62-0FC80327EB46}" type="pres">
      <dgm:prSet presAssocID="{EF09095D-9464-4282-88DB-8D28E0CA6D97}" presName="ParentBackground4" presStyleCnt="0"/>
      <dgm:spPr/>
    </dgm:pt>
    <dgm:pt modelId="{7B24A3A0-8326-4CE0-97E9-C47666555474}" type="pres">
      <dgm:prSet presAssocID="{EF09095D-9464-4282-88DB-8D28E0CA6D97}" presName="ParentBackground" presStyleLbl="fgAcc1" presStyleIdx="0" presStyleCnt="4"/>
      <dgm:spPr/>
      <dgm:t>
        <a:bodyPr/>
        <a:lstStyle/>
        <a:p>
          <a:endParaRPr lang="en-US"/>
        </a:p>
      </dgm:t>
    </dgm:pt>
    <dgm:pt modelId="{ED8CB4E4-23CA-47E2-9E5F-F30B25ACF297}" type="pres">
      <dgm:prSet presAssocID="{EF09095D-9464-4282-88DB-8D28E0CA6D97}" presName="Parent4" presStyleLbl="revTx" presStyleIdx="0" presStyleCnt="0">
        <dgm:presLayoutVars>
          <dgm:chMax val="1"/>
          <dgm:chPref val="1"/>
          <dgm:bulletEnabled val="1"/>
        </dgm:presLayoutVars>
      </dgm:prSet>
      <dgm:spPr/>
      <dgm:t>
        <a:bodyPr/>
        <a:lstStyle/>
        <a:p>
          <a:endParaRPr lang="en-US"/>
        </a:p>
      </dgm:t>
    </dgm:pt>
    <dgm:pt modelId="{52700770-7BAB-44EF-B4A4-A0683AF70D37}" type="pres">
      <dgm:prSet presAssocID="{D4012853-9F07-4FA5-88DF-AD25E6F4DB78}" presName="Accent3" presStyleCnt="0"/>
      <dgm:spPr/>
    </dgm:pt>
    <dgm:pt modelId="{79867AFE-8D17-4523-88AF-88580706932D}" type="pres">
      <dgm:prSet presAssocID="{D4012853-9F07-4FA5-88DF-AD25E6F4DB78}" presName="Accent" presStyleLbl="node1" presStyleIdx="1" presStyleCnt="4"/>
      <dgm:spPr/>
    </dgm:pt>
    <dgm:pt modelId="{EEF16792-504A-4FB8-AA85-044438E3F1F2}" type="pres">
      <dgm:prSet presAssocID="{D4012853-9F07-4FA5-88DF-AD25E6F4DB78}" presName="ParentBackground3" presStyleCnt="0"/>
      <dgm:spPr/>
    </dgm:pt>
    <dgm:pt modelId="{2C0A3415-AA8D-4F88-9BA6-9A201B8D25E3}" type="pres">
      <dgm:prSet presAssocID="{D4012853-9F07-4FA5-88DF-AD25E6F4DB78}" presName="ParentBackground" presStyleLbl="fgAcc1" presStyleIdx="1" presStyleCnt="4"/>
      <dgm:spPr/>
      <dgm:t>
        <a:bodyPr/>
        <a:lstStyle/>
        <a:p>
          <a:endParaRPr lang="en-US"/>
        </a:p>
      </dgm:t>
    </dgm:pt>
    <dgm:pt modelId="{BC65A303-C340-41A5-B303-16261351EA95}" type="pres">
      <dgm:prSet presAssocID="{D4012853-9F07-4FA5-88DF-AD25E6F4DB78}" presName="Parent3" presStyleLbl="revTx" presStyleIdx="0" presStyleCnt="0">
        <dgm:presLayoutVars>
          <dgm:chMax val="1"/>
          <dgm:chPref val="1"/>
          <dgm:bulletEnabled val="1"/>
        </dgm:presLayoutVars>
      </dgm:prSet>
      <dgm:spPr/>
      <dgm:t>
        <a:bodyPr/>
        <a:lstStyle/>
        <a:p>
          <a:endParaRPr lang="en-US"/>
        </a:p>
      </dgm:t>
    </dgm:pt>
    <dgm:pt modelId="{B4BDE7D4-6650-4A4D-B7BE-1BAAF4C86797}" type="pres">
      <dgm:prSet presAssocID="{BD25DBC3-CB6B-4FE2-AC97-775D7F0AD03C}" presName="Accent2" presStyleCnt="0"/>
      <dgm:spPr/>
    </dgm:pt>
    <dgm:pt modelId="{95CAC31C-95CC-4111-A6DF-4D5E1BEA4706}" type="pres">
      <dgm:prSet presAssocID="{BD25DBC3-CB6B-4FE2-AC97-775D7F0AD03C}" presName="Accent" presStyleLbl="node1" presStyleIdx="2" presStyleCnt="4"/>
      <dgm:spPr/>
    </dgm:pt>
    <dgm:pt modelId="{0BE81B63-382B-43FB-A9CA-D37FA0AB7BC7}" type="pres">
      <dgm:prSet presAssocID="{BD25DBC3-CB6B-4FE2-AC97-775D7F0AD03C}" presName="ParentBackground2" presStyleCnt="0"/>
      <dgm:spPr/>
    </dgm:pt>
    <dgm:pt modelId="{45C4F0A4-326E-4ECC-8A4A-A779297D291D}" type="pres">
      <dgm:prSet presAssocID="{BD25DBC3-CB6B-4FE2-AC97-775D7F0AD03C}" presName="ParentBackground" presStyleLbl="fgAcc1" presStyleIdx="2" presStyleCnt="4"/>
      <dgm:spPr/>
      <dgm:t>
        <a:bodyPr/>
        <a:lstStyle/>
        <a:p>
          <a:endParaRPr lang="en-US"/>
        </a:p>
      </dgm:t>
    </dgm:pt>
    <dgm:pt modelId="{92058A6C-3982-41F7-ADC2-8F2C0D4A4239}" type="pres">
      <dgm:prSet presAssocID="{BD25DBC3-CB6B-4FE2-AC97-775D7F0AD03C}" presName="Parent2" presStyleLbl="revTx" presStyleIdx="0" presStyleCnt="0">
        <dgm:presLayoutVars>
          <dgm:chMax val="1"/>
          <dgm:chPref val="1"/>
          <dgm:bulletEnabled val="1"/>
        </dgm:presLayoutVars>
      </dgm:prSet>
      <dgm:spPr/>
      <dgm:t>
        <a:bodyPr/>
        <a:lstStyle/>
        <a:p>
          <a:endParaRPr lang="en-US"/>
        </a:p>
      </dgm:t>
    </dgm:pt>
    <dgm:pt modelId="{90BA3143-AF8A-4D92-8416-51D54FC07117}" type="pres">
      <dgm:prSet presAssocID="{81805604-E8F7-499B-8662-88468E5B7FDC}" presName="Accent1" presStyleCnt="0"/>
      <dgm:spPr/>
    </dgm:pt>
    <dgm:pt modelId="{D03E316E-72E5-4FA7-A9C9-EE3A54A6242A}" type="pres">
      <dgm:prSet presAssocID="{81805604-E8F7-499B-8662-88468E5B7FDC}" presName="Accent" presStyleLbl="node1" presStyleIdx="3" presStyleCnt="4"/>
      <dgm:spPr/>
    </dgm:pt>
    <dgm:pt modelId="{4A1FFB14-A6C9-4E80-8622-AA4536E437E3}" type="pres">
      <dgm:prSet presAssocID="{81805604-E8F7-499B-8662-88468E5B7FDC}" presName="ParentBackground1" presStyleCnt="0"/>
      <dgm:spPr/>
    </dgm:pt>
    <dgm:pt modelId="{30666FD4-D880-4FA3-8332-58ADA7AF0515}" type="pres">
      <dgm:prSet presAssocID="{81805604-E8F7-499B-8662-88468E5B7FDC}" presName="ParentBackground" presStyleLbl="fgAcc1" presStyleIdx="3" presStyleCnt="4"/>
      <dgm:spPr/>
      <dgm:t>
        <a:bodyPr/>
        <a:lstStyle/>
        <a:p>
          <a:endParaRPr lang="en-US"/>
        </a:p>
      </dgm:t>
    </dgm:pt>
    <dgm:pt modelId="{65D96AC8-7CF9-4756-9E7D-7E80CA4E2508}" type="pres">
      <dgm:prSet presAssocID="{81805604-E8F7-499B-8662-88468E5B7FDC}" presName="Parent1" presStyleLbl="revTx" presStyleIdx="0" presStyleCnt="0">
        <dgm:presLayoutVars>
          <dgm:chMax val="1"/>
          <dgm:chPref val="1"/>
          <dgm:bulletEnabled val="1"/>
        </dgm:presLayoutVars>
      </dgm:prSet>
      <dgm:spPr/>
      <dgm:t>
        <a:bodyPr/>
        <a:lstStyle/>
        <a:p>
          <a:endParaRPr lang="en-US"/>
        </a:p>
      </dgm:t>
    </dgm:pt>
  </dgm:ptLst>
  <dgm:cxnLst>
    <dgm:cxn modelId="{B1F6079A-1B07-4A92-A70E-F274F7DF2F0F}" srcId="{D76F2887-96C9-4965-BBED-2A480E4D1E6A}" destId="{EF09095D-9464-4282-88DB-8D28E0CA6D97}" srcOrd="3" destOrd="0" parTransId="{B710145F-8C77-4400-AFB2-8F48619C37F0}" sibTransId="{A1821C8A-35E3-4146-80AF-2FB1751336CA}"/>
    <dgm:cxn modelId="{06FE6EA5-5E7D-4762-AAB1-6B3B94732EEF}" type="presOf" srcId="{81805604-E8F7-499B-8662-88468E5B7FDC}" destId="{65D96AC8-7CF9-4756-9E7D-7E80CA4E2508}" srcOrd="1" destOrd="0" presId="urn:microsoft.com/office/officeart/2011/layout/CircleProcess"/>
    <dgm:cxn modelId="{3E9A83D8-CB10-4641-A2E6-D73CBEDAB1FC}" type="presOf" srcId="{EF09095D-9464-4282-88DB-8D28E0CA6D97}" destId="{ED8CB4E4-23CA-47E2-9E5F-F30B25ACF297}" srcOrd="1" destOrd="0" presId="urn:microsoft.com/office/officeart/2011/layout/CircleProcess"/>
    <dgm:cxn modelId="{C0CA0D2A-08B5-427A-AE15-3F8ABE957F34}" type="presOf" srcId="{D4012853-9F07-4FA5-88DF-AD25E6F4DB78}" destId="{2C0A3415-AA8D-4F88-9BA6-9A201B8D25E3}" srcOrd="0" destOrd="0" presId="urn:microsoft.com/office/officeart/2011/layout/CircleProcess"/>
    <dgm:cxn modelId="{4CA74577-3A1D-4AF3-9ABF-89724BF13B19}" type="presOf" srcId="{D76F2887-96C9-4965-BBED-2A480E4D1E6A}" destId="{FE9D58E5-D8A1-4C19-96B1-068839C717B6}" srcOrd="0" destOrd="0" presId="urn:microsoft.com/office/officeart/2011/layout/CircleProcess"/>
    <dgm:cxn modelId="{B8D5E0CA-92F3-4E0F-BE3D-197A6B53026E}" srcId="{D76F2887-96C9-4965-BBED-2A480E4D1E6A}" destId="{D4012853-9F07-4FA5-88DF-AD25E6F4DB78}" srcOrd="2" destOrd="0" parTransId="{28C4DCB1-0A15-429C-B175-F4A20D045440}" sibTransId="{A88607E2-F6F4-4B50-BDC6-1CB1BA456315}"/>
    <dgm:cxn modelId="{54593E7D-AB43-4AE5-AB57-0D111231A1C2}" type="presOf" srcId="{BD25DBC3-CB6B-4FE2-AC97-775D7F0AD03C}" destId="{92058A6C-3982-41F7-ADC2-8F2C0D4A4239}" srcOrd="1" destOrd="0" presId="urn:microsoft.com/office/officeart/2011/layout/CircleProcess"/>
    <dgm:cxn modelId="{6F4C0990-F700-4F70-A6BE-F7D605FD9E0C}" type="presOf" srcId="{D4012853-9F07-4FA5-88DF-AD25E6F4DB78}" destId="{BC65A303-C340-41A5-B303-16261351EA95}" srcOrd="1" destOrd="0" presId="urn:microsoft.com/office/officeart/2011/layout/CircleProcess"/>
    <dgm:cxn modelId="{3FD4B63D-041C-47A8-8BEA-C61FABB5CDA3}" srcId="{D76F2887-96C9-4965-BBED-2A480E4D1E6A}" destId="{81805604-E8F7-499B-8662-88468E5B7FDC}" srcOrd="0" destOrd="0" parTransId="{A1A9C060-3732-4AAC-A256-37BA4D07575B}" sibTransId="{23436AA2-CCEA-49C9-8BFE-B1A19D566A79}"/>
    <dgm:cxn modelId="{627FDB2A-6FC3-42CE-B8A6-3DF672507D60}" type="presOf" srcId="{BD25DBC3-CB6B-4FE2-AC97-775D7F0AD03C}" destId="{45C4F0A4-326E-4ECC-8A4A-A779297D291D}" srcOrd="0" destOrd="0" presId="urn:microsoft.com/office/officeart/2011/layout/CircleProcess"/>
    <dgm:cxn modelId="{649C3E83-5038-4D07-A1F0-AB12EAA1826A}" type="presOf" srcId="{81805604-E8F7-499B-8662-88468E5B7FDC}" destId="{30666FD4-D880-4FA3-8332-58ADA7AF0515}" srcOrd="0" destOrd="0" presId="urn:microsoft.com/office/officeart/2011/layout/CircleProcess"/>
    <dgm:cxn modelId="{BE6ECC95-D7CE-4961-870E-D322CB52D9FC}" type="presOf" srcId="{EF09095D-9464-4282-88DB-8D28E0CA6D97}" destId="{7B24A3A0-8326-4CE0-97E9-C47666555474}" srcOrd="0" destOrd="0" presId="urn:microsoft.com/office/officeart/2011/layout/CircleProcess"/>
    <dgm:cxn modelId="{6D7BD051-92F3-4A00-B171-F99329191609}" srcId="{D76F2887-96C9-4965-BBED-2A480E4D1E6A}" destId="{BD25DBC3-CB6B-4FE2-AC97-775D7F0AD03C}" srcOrd="1" destOrd="0" parTransId="{008B01BE-7793-4C69-B830-B770F1476782}" sibTransId="{6D69EAD4-9ED6-4B95-803B-D55D38BCAAF6}"/>
    <dgm:cxn modelId="{7BA363C4-BF69-434C-A863-59C5057692C4}" type="presParOf" srcId="{FE9D58E5-D8A1-4C19-96B1-068839C717B6}" destId="{F30D3938-DE8D-4E52-82B6-0B4EECDBC429}" srcOrd="0" destOrd="0" presId="urn:microsoft.com/office/officeart/2011/layout/CircleProcess"/>
    <dgm:cxn modelId="{9CC3FB13-D00E-4109-97B0-6F46BCB32728}" type="presParOf" srcId="{F30D3938-DE8D-4E52-82B6-0B4EECDBC429}" destId="{0866F6BF-2DE0-4CCE-AE98-9D7EB628714E}" srcOrd="0" destOrd="0" presId="urn:microsoft.com/office/officeart/2011/layout/CircleProcess"/>
    <dgm:cxn modelId="{B89D26FC-2EF4-4AE8-9662-0CACAADF83C0}" type="presParOf" srcId="{FE9D58E5-D8A1-4C19-96B1-068839C717B6}" destId="{B434F985-7EB8-4043-8B62-0FC80327EB46}" srcOrd="1" destOrd="0" presId="urn:microsoft.com/office/officeart/2011/layout/CircleProcess"/>
    <dgm:cxn modelId="{B97663BE-3ED2-4A04-98B4-F3CF9148EC7E}" type="presParOf" srcId="{B434F985-7EB8-4043-8B62-0FC80327EB46}" destId="{7B24A3A0-8326-4CE0-97E9-C47666555474}" srcOrd="0" destOrd="0" presId="urn:microsoft.com/office/officeart/2011/layout/CircleProcess"/>
    <dgm:cxn modelId="{1E5EF83C-6168-42BA-A6F0-C34AE64A58BF}" type="presParOf" srcId="{FE9D58E5-D8A1-4C19-96B1-068839C717B6}" destId="{ED8CB4E4-23CA-47E2-9E5F-F30B25ACF297}" srcOrd="2" destOrd="0" presId="urn:microsoft.com/office/officeart/2011/layout/CircleProcess"/>
    <dgm:cxn modelId="{024565AC-B4A3-4E6C-B5E3-B11C0C372933}" type="presParOf" srcId="{FE9D58E5-D8A1-4C19-96B1-068839C717B6}" destId="{52700770-7BAB-44EF-B4A4-A0683AF70D37}" srcOrd="3" destOrd="0" presId="urn:microsoft.com/office/officeart/2011/layout/CircleProcess"/>
    <dgm:cxn modelId="{31E7D0E4-846D-4856-A0DE-1A355E297577}" type="presParOf" srcId="{52700770-7BAB-44EF-B4A4-A0683AF70D37}" destId="{79867AFE-8D17-4523-88AF-88580706932D}" srcOrd="0" destOrd="0" presId="urn:microsoft.com/office/officeart/2011/layout/CircleProcess"/>
    <dgm:cxn modelId="{20C46F8F-858B-47B7-B843-BE39D92C7F19}" type="presParOf" srcId="{FE9D58E5-D8A1-4C19-96B1-068839C717B6}" destId="{EEF16792-504A-4FB8-AA85-044438E3F1F2}" srcOrd="4" destOrd="0" presId="urn:microsoft.com/office/officeart/2011/layout/CircleProcess"/>
    <dgm:cxn modelId="{EEB7A704-1551-4511-B225-AF00E6B10F03}" type="presParOf" srcId="{EEF16792-504A-4FB8-AA85-044438E3F1F2}" destId="{2C0A3415-AA8D-4F88-9BA6-9A201B8D25E3}" srcOrd="0" destOrd="0" presId="urn:microsoft.com/office/officeart/2011/layout/CircleProcess"/>
    <dgm:cxn modelId="{7A84EC6D-2896-4619-83C6-89A6318D5801}" type="presParOf" srcId="{FE9D58E5-D8A1-4C19-96B1-068839C717B6}" destId="{BC65A303-C340-41A5-B303-16261351EA95}" srcOrd="5" destOrd="0" presId="urn:microsoft.com/office/officeart/2011/layout/CircleProcess"/>
    <dgm:cxn modelId="{A059D5E1-955C-4D31-A1C8-EB25ADBB63B0}" type="presParOf" srcId="{FE9D58E5-D8A1-4C19-96B1-068839C717B6}" destId="{B4BDE7D4-6650-4A4D-B7BE-1BAAF4C86797}" srcOrd="6" destOrd="0" presId="urn:microsoft.com/office/officeart/2011/layout/CircleProcess"/>
    <dgm:cxn modelId="{161B2D42-FA79-4026-8937-15463C4429EA}" type="presParOf" srcId="{B4BDE7D4-6650-4A4D-B7BE-1BAAF4C86797}" destId="{95CAC31C-95CC-4111-A6DF-4D5E1BEA4706}" srcOrd="0" destOrd="0" presId="urn:microsoft.com/office/officeart/2011/layout/CircleProcess"/>
    <dgm:cxn modelId="{0F17DE49-F38C-4EB2-A387-33CB12C6D19F}" type="presParOf" srcId="{FE9D58E5-D8A1-4C19-96B1-068839C717B6}" destId="{0BE81B63-382B-43FB-A9CA-D37FA0AB7BC7}" srcOrd="7" destOrd="0" presId="urn:microsoft.com/office/officeart/2011/layout/CircleProcess"/>
    <dgm:cxn modelId="{EFF586B1-7C45-4CC0-B808-AB4325C8575F}" type="presParOf" srcId="{0BE81B63-382B-43FB-A9CA-D37FA0AB7BC7}" destId="{45C4F0A4-326E-4ECC-8A4A-A779297D291D}" srcOrd="0" destOrd="0" presId="urn:microsoft.com/office/officeart/2011/layout/CircleProcess"/>
    <dgm:cxn modelId="{9DF467C1-B9EF-4C83-87BA-FF624E490D61}" type="presParOf" srcId="{FE9D58E5-D8A1-4C19-96B1-068839C717B6}" destId="{92058A6C-3982-41F7-ADC2-8F2C0D4A4239}" srcOrd="8" destOrd="0" presId="urn:microsoft.com/office/officeart/2011/layout/CircleProcess"/>
    <dgm:cxn modelId="{AF18D521-EE3E-4C4F-B8FF-BEB94500616E}" type="presParOf" srcId="{FE9D58E5-D8A1-4C19-96B1-068839C717B6}" destId="{90BA3143-AF8A-4D92-8416-51D54FC07117}" srcOrd="9" destOrd="0" presId="urn:microsoft.com/office/officeart/2011/layout/CircleProcess"/>
    <dgm:cxn modelId="{A801B12D-4A25-4B21-BDC6-853B11D6B1B6}" type="presParOf" srcId="{90BA3143-AF8A-4D92-8416-51D54FC07117}" destId="{D03E316E-72E5-4FA7-A9C9-EE3A54A6242A}" srcOrd="0" destOrd="0" presId="urn:microsoft.com/office/officeart/2011/layout/CircleProcess"/>
    <dgm:cxn modelId="{66C14F3D-17D8-491A-B9EA-CF130352AD53}" type="presParOf" srcId="{FE9D58E5-D8A1-4C19-96B1-068839C717B6}" destId="{4A1FFB14-A6C9-4E80-8622-AA4536E437E3}" srcOrd="10" destOrd="0" presId="urn:microsoft.com/office/officeart/2011/layout/CircleProcess"/>
    <dgm:cxn modelId="{CC740811-262E-4F4D-A5CE-AFE0A2F84654}" type="presParOf" srcId="{4A1FFB14-A6C9-4E80-8622-AA4536E437E3}" destId="{30666FD4-D880-4FA3-8332-58ADA7AF0515}" srcOrd="0" destOrd="0" presId="urn:microsoft.com/office/officeart/2011/layout/CircleProcess"/>
    <dgm:cxn modelId="{22CEC9B2-D867-46A8-9D8F-B49AEC56A360}" type="presParOf" srcId="{FE9D58E5-D8A1-4C19-96B1-068839C717B6}" destId="{65D96AC8-7CF9-4756-9E7D-7E80CA4E2508}"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2C621-57F7-4855-886A-33E2D2C3AE8E}">
      <dsp:nvSpPr>
        <dsp:cNvPr id="0" name=""/>
        <dsp:cNvSpPr/>
      </dsp:nvSpPr>
      <dsp:spPr>
        <a:xfrm>
          <a:off x="119044" y="325632"/>
          <a:ext cx="2058381" cy="27634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FF0000"/>
              </a:solidFill>
              <a:latin typeface="+mn-lt"/>
            </a:rPr>
            <a:t>Self</a:t>
          </a:r>
          <a:r>
            <a:rPr lang="en-US" sz="2500" b="1" kern="1200" dirty="0" smtClean="0">
              <a:latin typeface="+mn-lt"/>
            </a:rPr>
            <a:t> </a:t>
          </a:r>
          <a:r>
            <a:rPr lang="en-US" sz="2500" kern="1200" dirty="0" smtClean="0">
              <a:latin typeface="+mn-lt"/>
            </a:rPr>
            <a:t> </a:t>
          </a:r>
          <a:endParaRPr lang="en-US" sz="2500" kern="1200" dirty="0">
            <a:latin typeface="+mn-lt"/>
          </a:endParaRPr>
        </a:p>
      </dsp:txBody>
      <dsp:txXfrm>
        <a:off x="119044" y="325632"/>
        <a:ext cx="2058381" cy="829046"/>
      </dsp:txXfrm>
    </dsp:sp>
    <dsp:sp modelId="{51CAD2E4-651C-44B5-A355-B132CCE7A7F3}">
      <dsp:nvSpPr>
        <dsp:cNvPr id="0" name=""/>
        <dsp:cNvSpPr/>
      </dsp:nvSpPr>
      <dsp:spPr>
        <a:xfrm>
          <a:off x="625" y="968100"/>
          <a:ext cx="2295219" cy="240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Stigma a person feels towards </a:t>
          </a:r>
          <a:r>
            <a:rPr lang="en-US" sz="2500" b="1" kern="1200" dirty="0" smtClean="0">
              <a:solidFill>
                <a:srgbClr val="002060"/>
              </a:solidFill>
            </a:rPr>
            <a:t>themselves</a:t>
          </a:r>
          <a:endParaRPr lang="en-US" sz="2500" b="1" kern="1200" dirty="0">
            <a:solidFill>
              <a:srgbClr val="002060"/>
            </a:solidFill>
          </a:endParaRPr>
        </a:p>
      </dsp:txBody>
      <dsp:txXfrm>
        <a:off x="67850" y="1035325"/>
        <a:ext cx="2160769" cy="2268197"/>
      </dsp:txXfrm>
    </dsp:sp>
    <dsp:sp modelId="{74424AAA-6D5E-4467-B327-F5C1E136CF5A}">
      <dsp:nvSpPr>
        <dsp:cNvPr id="0" name=""/>
        <dsp:cNvSpPr/>
      </dsp:nvSpPr>
      <dsp:spPr>
        <a:xfrm>
          <a:off x="2670539" y="306032"/>
          <a:ext cx="1976183" cy="28418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FF0000"/>
              </a:solidFill>
            </a:rPr>
            <a:t>Public</a:t>
          </a:r>
          <a:endParaRPr lang="en-US" sz="2500" b="1" kern="1200" dirty="0">
            <a:solidFill>
              <a:srgbClr val="FF0000"/>
            </a:solidFill>
          </a:endParaRPr>
        </a:p>
      </dsp:txBody>
      <dsp:txXfrm>
        <a:off x="2670539" y="306032"/>
        <a:ext cx="1976183" cy="852566"/>
      </dsp:txXfrm>
    </dsp:sp>
    <dsp:sp modelId="{3F53E73A-9ACB-4413-9F18-BF6C6446BA01}">
      <dsp:nvSpPr>
        <dsp:cNvPr id="0" name=""/>
        <dsp:cNvSpPr/>
      </dsp:nvSpPr>
      <dsp:spPr>
        <a:xfrm>
          <a:off x="2511021" y="987700"/>
          <a:ext cx="2295219" cy="240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Stigma  that comes from the </a:t>
          </a:r>
          <a:r>
            <a:rPr lang="en-US" sz="2500" b="1" kern="1200" dirty="0" smtClean="0">
              <a:solidFill>
                <a:srgbClr val="002060"/>
              </a:solidFill>
            </a:rPr>
            <a:t>general public</a:t>
          </a:r>
          <a:endParaRPr lang="en-US" sz="2500" b="1" kern="1200" dirty="0">
            <a:solidFill>
              <a:srgbClr val="002060"/>
            </a:solidFill>
          </a:endParaRPr>
        </a:p>
      </dsp:txBody>
      <dsp:txXfrm>
        <a:off x="2578246" y="1054925"/>
        <a:ext cx="2160769" cy="2268197"/>
      </dsp:txXfrm>
    </dsp:sp>
    <dsp:sp modelId="{6086A756-065B-400F-AF6F-6CF7FBBE5903}">
      <dsp:nvSpPr>
        <dsp:cNvPr id="0" name=""/>
        <dsp:cNvSpPr/>
      </dsp:nvSpPr>
      <dsp:spPr>
        <a:xfrm>
          <a:off x="5244986" y="264023"/>
          <a:ext cx="1848081" cy="3009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FF0000"/>
              </a:solidFill>
            </a:rPr>
            <a:t>Structural</a:t>
          </a:r>
          <a:endParaRPr lang="en-US" sz="2500" b="1" kern="1200" dirty="0">
            <a:solidFill>
              <a:srgbClr val="FF0000"/>
            </a:solidFill>
          </a:endParaRPr>
        </a:p>
      </dsp:txBody>
      <dsp:txXfrm>
        <a:off x="5244986" y="264023"/>
        <a:ext cx="1848081" cy="902977"/>
      </dsp:txXfrm>
    </dsp:sp>
    <dsp:sp modelId="{22A63512-2B6C-4CE7-80E8-79307FD9B14C}">
      <dsp:nvSpPr>
        <dsp:cNvPr id="0" name=""/>
        <dsp:cNvSpPr/>
      </dsp:nvSpPr>
      <dsp:spPr>
        <a:xfrm>
          <a:off x="5021417" y="1029709"/>
          <a:ext cx="2295219" cy="240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Stigma in the design of </a:t>
          </a:r>
          <a:r>
            <a:rPr lang="en-US" sz="2500" b="1" kern="1200" dirty="0" smtClean="0">
              <a:solidFill>
                <a:srgbClr val="002060"/>
              </a:solidFill>
            </a:rPr>
            <a:t>public and private institutions/ systems </a:t>
          </a:r>
          <a:endParaRPr lang="en-US" sz="2500" b="1" kern="1200" dirty="0">
            <a:solidFill>
              <a:srgbClr val="002060"/>
            </a:solidFill>
          </a:endParaRPr>
        </a:p>
      </dsp:txBody>
      <dsp:txXfrm>
        <a:off x="5088642" y="1096934"/>
        <a:ext cx="2160769" cy="2268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7E7F2-CC6D-4E22-BC69-25BCD067CC18}">
      <dsp:nvSpPr>
        <dsp:cNvPr id="0" name=""/>
        <dsp:cNvSpPr/>
      </dsp:nvSpPr>
      <dsp:spPr>
        <a:xfrm>
          <a:off x="977525" y="657123"/>
          <a:ext cx="3257028" cy="3257753"/>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871CA-FD9E-4C83-BD5F-E6656DD39710}">
      <dsp:nvSpPr>
        <dsp:cNvPr id="0" name=""/>
        <dsp:cNvSpPr/>
      </dsp:nvSpPr>
      <dsp:spPr>
        <a:xfrm>
          <a:off x="1696792" y="1836430"/>
          <a:ext cx="1817452" cy="90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t>Stigma</a:t>
          </a:r>
          <a:endParaRPr lang="en-US" sz="4900" kern="1200" dirty="0"/>
        </a:p>
      </dsp:txBody>
      <dsp:txXfrm>
        <a:off x="1696792" y="1836430"/>
        <a:ext cx="1817452" cy="908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6F6BF-2DE0-4CCE-AE98-9D7EB628714E}">
      <dsp:nvSpPr>
        <dsp:cNvPr id="0" name=""/>
        <dsp:cNvSpPr/>
      </dsp:nvSpPr>
      <dsp:spPr>
        <a:xfrm>
          <a:off x="6878455" y="1289724"/>
          <a:ext cx="2058569" cy="2058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4A3A0-8326-4CE0-97E9-C47666555474}">
      <dsp:nvSpPr>
        <dsp:cNvPr id="0" name=""/>
        <dsp:cNvSpPr/>
      </dsp:nvSpPr>
      <dsp:spPr>
        <a:xfrm>
          <a:off x="6947309" y="1358359"/>
          <a:ext cx="1921743" cy="192140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TAY Center Directory </a:t>
          </a:r>
        </a:p>
        <a:p>
          <a:pPr lvl="0" algn="ctr" defTabSz="844550">
            <a:lnSpc>
              <a:spcPct val="90000"/>
            </a:lnSpc>
            <a:spcBef>
              <a:spcPct val="0"/>
            </a:spcBef>
            <a:spcAft>
              <a:spcPct val="35000"/>
            </a:spcAft>
          </a:pPr>
          <a:endParaRPr lang="en-US" sz="1900" kern="1200" dirty="0"/>
        </a:p>
      </dsp:txBody>
      <dsp:txXfrm>
        <a:off x="7221844" y="1632897"/>
        <a:ext cx="1372674" cy="1372329"/>
      </dsp:txXfrm>
    </dsp:sp>
    <dsp:sp modelId="{79867AFE-8D17-4523-88AF-88580706932D}">
      <dsp:nvSpPr>
        <dsp:cNvPr id="0" name=""/>
        <dsp:cNvSpPr/>
      </dsp:nvSpPr>
      <dsp:spPr>
        <a:xfrm rot="2700000">
          <a:off x="4742186" y="1289579"/>
          <a:ext cx="2058603" cy="20586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A3415-AA8D-4F88-9BA6-9A201B8D25E3}">
      <dsp:nvSpPr>
        <dsp:cNvPr id="0" name=""/>
        <dsp:cNvSpPr/>
      </dsp:nvSpPr>
      <dsp:spPr>
        <a:xfrm>
          <a:off x="4819885" y="1358359"/>
          <a:ext cx="1921743" cy="192140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Training and Education</a:t>
          </a:r>
        </a:p>
        <a:p>
          <a:pPr lvl="0" algn="ctr" defTabSz="844550">
            <a:lnSpc>
              <a:spcPct val="90000"/>
            </a:lnSpc>
            <a:spcBef>
              <a:spcPct val="0"/>
            </a:spcBef>
            <a:spcAft>
              <a:spcPct val="35000"/>
            </a:spcAft>
          </a:pPr>
          <a:endParaRPr lang="en-US" sz="1900" kern="1200" dirty="0"/>
        </a:p>
      </dsp:txBody>
      <dsp:txXfrm>
        <a:off x="5094420" y="1632897"/>
        <a:ext cx="1372674" cy="1372329"/>
      </dsp:txXfrm>
    </dsp:sp>
    <dsp:sp modelId="{95CAC31C-95CC-4111-A6DF-4D5E1BEA4706}">
      <dsp:nvSpPr>
        <dsp:cNvPr id="0" name=""/>
        <dsp:cNvSpPr/>
      </dsp:nvSpPr>
      <dsp:spPr>
        <a:xfrm rot="2700000">
          <a:off x="2623590" y="1289579"/>
          <a:ext cx="2058603" cy="20586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4F0A4-326E-4ECC-8A4A-A779297D291D}">
      <dsp:nvSpPr>
        <dsp:cNvPr id="0" name=""/>
        <dsp:cNvSpPr/>
      </dsp:nvSpPr>
      <dsp:spPr>
        <a:xfrm>
          <a:off x="2692461" y="1358359"/>
          <a:ext cx="1921743" cy="192140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smtClean="0"/>
            <a:t>Policy and Advocacy</a:t>
          </a:r>
          <a:endParaRPr lang="en-US" sz="1900" kern="1200"/>
        </a:p>
      </dsp:txBody>
      <dsp:txXfrm>
        <a:off x="2966996" y="1632897"/>
        <a:ext cx="1372674" cy="1372329"/>
      </dsp:txXfrm>
    </dsp:sp>
    <dsp:sp modelId="{D03E316E-72E5-4FA7-A9C9-EE3A54A6242A}">
      <dsp:nvSpPr>
        <dsp:cNvPr id="0" name=""/>
        <dsp:cNvSpPr/>
      </dsp:nvSpPr>
      <dsp:spPr>
        <a:xfrm rot="2700000">
          <a:off x="496165" y="1289579"/>
          <a:ext cx="2058603" cy="20586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66FD4-D880-4FA3-8332-58ADA7AF0515}">
      <dsp:nvSpPr>
        <dsp:cNvPr id="0" name=""/>
        <dsp:cNvSpPr/>
      </dsp:nvSpPr>
      <dsp:spPr>
        <a:xfrm>
          <a:off x="565037" y="1358359"/>
          <a:ext cx="1921743" cy="192140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CAYEN Board	</a:t>
          </a:r>
          <a:endParaRPr lang="en-US" sz="1900" kern="1200" dirty="0"/>
        </a:p>
      </dsp:txBody>
      <dsp:txXfrm>
        <a:off x="839571" y="1632897"/>
        <a:ext cx="1372674" cy="13723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D46B2A73-231B-4FF6-B3D4-06FD7E34FAB2}" type="datetimeFigureOut">
              <a:rPr lang="en-US" smtClean="0"/>
              <a:t>10/9/17</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0CEDD1C1-9DCE-4F95-B02D-C1B94DA41B21}" type="slidenum">
              <a:rPr lang="en-US" smtClean="0"/>
              <a:t>‹#›</a:t>
            </a:fld>
            <a:endParaRPr lang="en-US"/>
          </a:p>
        </p:txBody>
      </p:sp>
    </p:spTree>
    <p:extLst>
      <p:ext uri="{BB962C8B-B14F-4D97-AF65-F5344CB8AC3E}">
        <p14:creationId xmlns:p14="http://schemas.microsoft.com/office/powerpoint/2010/main" val="188340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ACB72AF-B1E5-487C-ABC4-432B5FE0EAC8}" type="datetimeFigureOut">
              <a:rPr lang="en-US" smtClean="0"/>
              <a:t>10/9/17</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C2FDBED-2A67-45BE-B532-94BB88E14DD9}" type="slidenum">
              <a:rPr lang="en-US" smtClean="0"/>
              <a:t>‹#›</a:t>
            </a:fld>
            <a:endParaRPr lang="en-US" dirty="0"/>
          </a:p>
        </p:txBody>
      </p:sp>
    </p:spTree>
    <p:extLst>
      <p:ext uri="{BB962C8B-B14F-4D97-AF65-F5344CB8AC3E}">
        <p14:creationId xmlns:p14="http://schemas.microsoft.com/office/powerpoint/2010/main" val="36654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youth.gov/youth-topics/youth-mental-health/prevalance-mental-health-disorders-among-youth#_ft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first day of Blueprint</a:t>
            </a:r>
            <a:r>
              <a:rPr lang="en-US" baseline="0" dirty="0" smtClean="0"/>
              <a:t> Conference! Thank you for choosing our workshop. This is the “Empowering TAY in Mental Health Advocacy Efforts”</a:t>
            </a:r>
          </a:p>
        </p:txBody>
      </p:sp>
      <p:sp>
        <p:nvSpPr>
          <p:cNvPr id="4" name="Slide Number Placeholder 3"/>
          <p:cNvSpPr>
            <a:spLocks noGrp="1"/>
          </p:cNvSpPr>
          <p:nvPr>
            <p:ph type="sldNum" sz="quarter" idx="10"/>
          </p:nvPr>
        </p:nvSpPr>
        <p:spPr/>
        <p:txBody>
          <a:bodyPr/>
          <a:lstStyle/>
          <a:p>
            <a:fld id="{3C2FDBED-2A67-45BE-B532-94BB88E14DD9}" type="slidenum">
              <a:rPr lang="en-US" smtClean="0"/>
              <a:t>1</a:t>
            </a:fld>
            <a:endParaRPr lang="en-US" dirty="0"/>
          </a:p>
        </p:txBody>
      </p:sp>
    </p:spTree>
    <p:extLst>
      <p:ext uri="{BB962C8B-B14F-4D97-AF65-F5344CB8AC3E}">
        <p14:creationId xmlns:p14="http://schemas.microsoft.com/office/powerpoint/2010/main" val="17621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increasing amount of</a:t>
            </a:r>
            <a:r>
              <a:rPr lang="en-US" sz="1000" baseline="0" dirty="0" smtClean="0"/>
              <a:t> challenges young people experience with accessing mental health is one of the main reasons why CAYEN exists. This is by no means a comprehensive list but hopefully it’ll shed some light on some of the more pressing issues, and what we advocate for. </a:t>
            </a:r>
          </a:p>
          <a:p>
            <a:endParaRPr lang="en-US" sz="1000" dirty="0" smtClean="0"/>
          </a:p>
          <a:p>
            <a:r>
              <a:rPr lang="en-US" sz="1000" dirty="0" smtClean="0"/>
              <a:t>Listed below are some of the challenges facing Transition Age Youth (TAY) in California. </a:t>
            </a:r>
          </a:p>
          <a:p>
            <a:r>
              <a:rPr lang="en-US" sz="1000" dirty="0" smtClean="0"/>
              <a:t> </a:t>
            </a:r>
          </a:p>
          <a:p>
            <a:r>
              <a:rPr lang="en-US" sz="1000" dirty="0" smtClean="0"/>
              <a:t>Stigma: </a:t>
            </a:r>
          </a:p>
          <a:p>
            <a:pPr lvl="1"/>
            <a:r>
              <a:rPr lang="en-US" sz="1000" dirty="0" smtClean="0"/>
              <a:t>Stigma and discrimination is still one of the primary reasons TAY do not seek help for mental health challenges.</a:t>
            </a:r>
          </a:p>
          <a:p>
            <a:r>
              <a:rPr lang="en-US" sz="1000" dirty="0" smtClean="0"/>
              <a:t> </a:t>
            </a:r>
          </a:p>
          <a:p>
            <a:pPr lvl="0"/>
            <a:r>
              <a:rPr lang="en-US" sz="1000" dirty="0" smtClean="0"/>
              <a:t>Lack of Representation:</a:t>
            </a:r>
          </a:p>
          <a:p>
            <a:pPr lvl="1"/>
            <a:r>
              <a:rPr lang="en-US" sz="1000" dirty="0" smtClean="0"/>
              <a:t>Transition Age Youth are underrepresented, they often do not have a voice in local or state government policy discussion and all too often the needs of TAY are defined without stakeholder involvement.</a:t>
            </a:r>
          </a:p>
          <a:p>
            <a:r>
              <a:rPr lang="en-US" sz="1000" dirty="0" smtClean="0"/>
              <a:t> </a:t>
            </a:r>
          </a:p>
          <a:p>
            <a:pPr lvl="0"/>
            <a:r>
              <a:rPr lang="en-US" sz="1000" dirty="0" smtClean="0"/>
              <a:t>Lack of TAY Specific Services:</a:t>
            </a:r>
          </a:p>
          <a:p>
            <a:pPr lvl="1"/>
            <a:r>
              <a:rPr lang="en-US" sz="1000" dirty="0" smtClean="0"/>
              <a:t>Transition Age Youth do not have their own mental health system of care. They fall in the children’s or adult systems of care and these structures are inadequate in addressing the needs of TAY.</a:t>
            </a:r>
          </a:p>
          <a:p>
            <a:r>
              <a:rPr lang="en-US" sz="1000" dirty="0" smtClean="0"/>
              <a:t> </a:t>
            </a:r>
          </a:p>
          <a:p>
            <a:pPr lvl="0"/>
            <a:r>
              <a:rPr lang="en-US" sz="1000" dirty="0" smtClean="0"/>
              <a:t>Criminalization of Mental Illness:</a:t>
            </a:r>
          </a:p>
          <a:p>
            <a:pPr lvl="1"/>
            <a:r>
              <a:rPr lang="en-US" sz="1000" dirty="0" smtClean="0"/>
              <a:t>Many TAY that exhibit serious mental health challenges end up in the juvenile justice system instead of linked with appropriate, community defined, services and supports.</a:t>
            </a:r>
          </a:p>
          <a:p>
            <a:r>
              <a:rPr lang="en-US" sz="1000" dirty="0" smtClean="0"/>
              <a:t> </a:t>
            </a:r>
          </a:p>
          <a:p>
            <a:pPr lvl="0"/>
            <a:r>
              <a:rPr lang="en-US" sz="1000" dirty="0" smtClean="0"/>
              <a:t>Culturally Inappropriate/ineffective Services and Referrals:</a:t>
            </a:r>
          </a:p>
          <a:p>
            <a:pPr lvl="1"/>
            <a:r>
              <a:rPr lang="en-US" sz="1000" dirty="0" smtClean="0"/>
              <a:t>Many existing programs and services are not appropriate or effective in some diverse communities.   </a:t>
            </a:r>
          </a:p>
          <a:p>
            <a:r>
              <a:rPr lang="en-US" sz="1000" dirty="0" smtClean="0"/>
              <a:t> </a:t>
            </a:r>
          </a:p>
          <a:p>
            <a:pPr lvl="0"/>
            <a:r>
              <a:rPr lang="en-US" sz="1000" dirty="0" smtClean="0"/>
              <a:t>Disempowerment:</a:t>
            </a:r>
          </a:p>
          <a:p>
            <a:pPr lvl="1"/>
            <a:r>
              <a:rPr lang="en-US" sz="1000" dirty="0" smtClean="0"/>
              <a:t>Youth feeling less than an equal partners in system planning, meetings, committees, and boards.  </a:t>
            </a:r>
          </a:p>
          <a:p>
            <a:r>
              <a:rPr lang="en-US" sz="1000" dirty="0" smtClean="0"/>
              <a:t> </a:t>
            </a:r>
          </a:p>
          <a:p>
            <a:pPr lvl="0"/>
            <a:r>
              <a:rPr lang="en-US" sz="1000" dirty="0" smtClean="0"/>
              <a:t>Misunderstanding of TAY Culture:</a:t>
            </a:r>
          </a:p>
          <a:p>
            <a:pPr lvl="1"/>
            <a:r>
              <a:rPr lang="en-US" sz="1000" dirty="0" smtClean="0"/>
              <a:t>There is lack of understanding and a prevalence of misunderstanding of the culture of today’s youth, which furthers stigma and discrimination.</a:t>
            </a:r>
          </a:p>
          <a:p>
            <a:r>
              <a:rPr lang="en-US" sz="1000" dirty="0" smtClean="0"/>
              <a:t> </a:t>
            </a:r>
          </a:p>
          <a:p>
            <a:pPr lvl="0"/>
            <a:r>
              <a:rPr lang="en-US" sz="1000" dirty="0" smtClean="0"/>
              <a:t>Accessing services:</a:t>
            </a:r>
          </a:p>
          <a:p>
            <a:pPr lvl="1"/>
            <a:r>
              <a:rPr lang="en-US" sz="1000" dirty="0" smtClean="0"/>
              <a:t>Even when a youth is able to overcome stigma, many youth still do not know where to go, or who to turn to when they need help. </a:t>
            </a:r>
          </a:p>
          <a:p>
            <a:r>
              <a:rPr lang="en-US" sz="1000" dirty="0" smtClean="0"/>
              <a:t> </a:t>
            </a:r>
          </a:p>
          <a:p>
            <a:pPr lvl="0"/>
            <a:r>
              <a:rPr lang="en-US" sz="1000" dirty="0" smtClean="0"/>
              <a:t>Housing:</a:t>
            </a:r>
          </a:p>
          <a:p>
            <a:pPr lvl="1"/>
            <a:r>
              <a:rPr lang="en-US" sz="1000" dirty="0" smtClean="0"/>
              <a:t>California has one of the highest rates in the country of homeless youth. In order for youth to achieve success, they need a stable place to live!</a:t>
            </a:r>
          </a:p>
          <a:p>
            <a:r>
              <a:rPr lang="en-US" sz="1000" dirty="0" smtClean="0"/>
              <a:t> </a:t>
            </a:r>
          </a:p>
          <a:p>
            <a:pPr lvl="0"/>
            <a:r>
              <a:rPr lang="en-US" sz="1000" dirty="0" smtClean="0"/>
              <a:t>Education: </a:t>
            </a:r>
          </a:p>
          <a:p>
            <a:pPr lvl="1"/>
            <a:r>
              <a:rPr lang="en-US" sz="1000" dirty="0" smtClean="0"/>
              <a:t>The cost of education is astronomical and for some, it is a challenge to enter into the educational system for a variety of reasons.  Youth need opportunities and guidance to support them on their educational journey.</a:t>
            </a:r>
            <a:endParaRPr lang="en-US" sz="1000" dirty="0"/>
          </a:p>
        </p:txBody>
      </p:sp>
      <p:sp>
        <p:nvSpPr>
          <p:cNvPr id="4" name="Slide Number Placeholder 3"/>
          <p:cNvSpPr>
            <a:spLocks noGrp="1"/>
          </p:cNvSpPr>
          <p:nvPr>
            <p:ph type="sldNum" sz="quarter" idx="10"/>
          </p:nvPr>
        </p:nvSpPr>
        <p:spPr/>
        <p:txBody>
          <a:bodyPr/>
          <a:lstStyle/>
          <a:p>
            <a:fld id="{3C2FDBED-2A67-45BE-B532-94BB88E14DD9}" type="slidenum">
              <a:rPr lang="en-US" smtClean="0"/>
              <a:t>10</a:t>
            </a:fld>
            <a:endParaRPr lang="en-US" dirty="0"/>
          </a:p>
        </p:txBody>
      </p:sp>
    </p:spTree>
    <p:extLst>
      <p:ext uri="{BB962C8B-B14F-4D97-AF65-F5344CB8AC3E}">
        <p14:creationId xmlns:p14="http://schemas.microsoft.com/office/powerpoint/2010/main" val="334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major challenges with mental health, is the stigma associated with it. Social media, </a:t>
            </a:r>
            <a:r>
              <a:rPr lang="en-US" baseline="0" dirty="0" err="1" smtClean="0"/>
              <a:t>tv</a:t>
            </a:r>
            <a:r>
              <a:rPr lang="en-US" baseline="0" dirty="0" smtClean="0"/>
              <a:t> and movies often portray people who have mental health challenges as violent, irrational or dangerous.  These one sided conversations often perpetuate those living with mental health and continues to stigmatize people. Every now and then, there are movies that show a more positive light.  Often, stigma is a big barrier on seeking for treatment. </a:t>
            </a:r>
          </a:p>
          <a:p>
            <a:endParaRPr lang="en-US" baseline="0" dirty="0" smtClean="0"/>
          </a:p>
          <a:p>
            <a:r>
              <a:rPr lang="en-US" baseline="0" dirty="0" smtClean="0"/>
              <a:t>We define stigma as a label that someone puts on you and I’m sure we are all familiar with labels …..some negative labels that can impact how they feel about themselves.  When we talk about mental health stigma- we talk about how these labels affect someone who has a mental health condition. </a:t>
            </a:r>
          </a:p>
          <a:p>
            <a:pPr defTabSz="931723">
              <a:defRPr/>
            </a:pPr>
            <a:endParaRPr lang="en-US" baseline="0" dirty="0" smtClean="0"/>
          </a:p>
          <a:p>
            <a:pPr defTabSz="907633">
              <a:defRPr/>
            </a:pPr>
            <a:r>
              <a:rPr lang="en-US" dirty="0" smtClean="0"/>
              <a:t>Some people with serious mental health</a:t>
            </a:r>
            <a:r>
              <a:rPr lang="en-US" baseline="0" dirty="0" smtClean="0"/>
              <a:t> challenges, </a:t>
            </a:r>
            <a:r>
              <a:rPr lang="en-US" dirty="0" smtClean="0"/>
              <a:t>appear to be different because of their symptoms or side effects of their medication. People</a:t>
            </a:r>
            <a:r>
              <a:rPr lang="en-US" baseline="0" dirty="0" smtClean="0"/>
              <a:t> </a:t>
            </a:r>
            <a:r>
              <a:rPr lang="en-US" dirty="0" smtClean="0"/>
              <a:t>may notice these differences, fail to understand them, feel uncomfortable, and thus act in a negative way toward them. </a:t>
            </a:r>
          </a:p>
          <a:p>
            <a:pPr defTabSz="907633">
              <a:defRPr/>
            </a:pPr>
            <a:endParaRPr lang="en-US" dirty="0" smtClean="0"/>
          </a:p>
          <a:p>
            <a:pPr defTabSz="907633">
              <a:defRPr/>
            </a:pPr>
            <a:r>
              <a:rPr lang="en-US" dirty="0" smtClean="0"/>
              <a:t>For</a:t>
            </a:r>
            <a:r>
              <a:rPr lang="en-US" baseline="0" dirty="0" smtClean="0"/>
              <a:t> foster youth, they have double the stigma of being a foster youth!</a:t>
            </a:r>
          </a:p>
          <a:p>
            <a:pPr defTabSz="907633">
              <a:defRPr/>
            </a:pPr>
            <a:endParaRPr lang="en-US" dirty="0" smtClean="0"/>
          </a:p>
          <a:p>
            <a:pPr defTabSz="907633">
              <a:defRPr/>
            </a:pPr>
            <a:r>
              <a:rPr lang="en-US" dirty="0" smtClean="0"/>
              <a:t>There</a:t>
            </a:r>
            <a:r>
              <a:rPr lang="en-US" baseline="0" dirty="0" smtClean="0"/>
              <a:t> are 3 types of stigma: self, public and structural stigma. </a:t>
            </a:r>
            <a:endParaRPr lang="en-US" dirty="0" smtClean="0"/>
          </a:p>
          <a:p>
            <a:r>
              <a:rPr lang="en-US" sz="1200" kern="1200" dirty="0" smtClean="0">
                <a:solidFill>
                  <a:schemeClr val="tx1"/>
                </a:solidFill>
                <a:effectLst/>
                <a:latin typeface="+mn-lt"/>
                <a:ea typeface="+mn-ea"/>
                <a:cs typeface="+mn-cs"/>
              </a:rPr>
              <a:t>Stigma is not just the use of the wrong.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Stigma is often an unspoken feeling, </a:t>
            </a:r>
            <a:r>
              <a:rPr lang="en-US" sz="1200" kern="1200" dirty="0" err="1" smtClean="0">
                <a:solidFill>
                  <a:schemeClr val="tx1"/>
                </a:solidFill>
                <a:effectLst/>
                <a:latin typeface="+mn-lt"/>
                <a:ea typeface="+mn-ea"/>
                <a:cs typeface="+mn-cs"/>
              </a:rPr>
              <a:t>uncomfortabled</a:t>
            </a:r>
            <a:r>
              <a:rPr lang="en-US" sz="1200" kern="1200" dirty="0" smtClean="0">
                <a:solidFill>
                  <a:schemeClr val="tx1"/>
                </a:solidFill>
                <a:effectLst/>
                <a:latin typeface="+mn-lt"/>
                <a:ea typeface="+mn-ea"/>
                <a:cs typeface="+mn-cs"/>
              </a:rPr>
              <a:t> or action. Stigma can be about disrespect or misunderstanding</a:t>
            </a:r>
            <a:r>
              <a:rPr lang="en-US" sz="1200" kern="1200" baseline="0" dirty="0" smtClean="0">
                <a:solidFill>
                  <a:schemeClr val="tx1"/>
                </a:solidFill>
                <a:effectLst/>
                <a:latin typeface="+mn-lt"/>
                <a:ea typeface="+mn-ea"/>
                <a:cs typeface="+mn-cs"/>
              </a:rPr>
              <a:t> that can lead</a:t>
            </a:r>
            <a:r>
              <a:rPr lang="en-US" sz="1200" kern="1200" dirty="0" smtClean="0">
                <a:solidFill>
                  <a:schemeClr val="tx1"/>
                </a:solidFill>
                <a:effectLst/>
                <a:latin typeface="+mn-lt"/>
                <a:ea typeface="+mn-ea"/>
                <a:cs typeface="+mn-cs"/>
              </a:rPr>
              <a:t> to fear or discrimination.. Mental health stigma is used to put someone down living with a mental illness. </a:t>
            </a:r>
          </a:p>
          <a:p>
            <a:pPr defTabSz="931708">
              <a:defRPr/>
            </a:pPr>
            <a:r>
              <a:rPr lang="en-US" dirty="0" smtClean="0"/>
              <a:t>Self Stigma is stigma a person feels towards themselves. It can affect self image and self esteem, and prevent people from seeking help and support. </a:t>
            </a:r>
          </a:p>
          <a:p>
            <a:pPr defTabSz="931708">
              <a:defRPr/>
            </a:pPr>
            <a:r>
              <a:rPr lang="en-US" dirty="0" smtClean="0"/>
              <a:t>What were</a:t>
            </a:r>
            <a:r>
              <a:rPr lang="en-US" baseline="0" dirty="0" smtClean="0"/>
              <a:t> some</a:t>
            </a:r>
            <a:r>
              <a:rPr lang="en-US" dirty="0" smtClean="0"/>
              <a:t> examples of Self Stigma included in</a:t>
            </a:r>
            <a:r>
              <a:rPr lang="en-US" baseline="0" dirty="0" smtClean="0"/>
              <a:t> the activity? </a:t>
            </a:r>
          </a:p>
          <a:p>
            <a:pPr defTabSz="931708">
              <a:defRPr/>
            </a:pPr>
            <a:r>
              <a:rPr lang="en-US" baseline="0" dirty="0" smtClean="0"/>
              <a:t>Ex 1 Felt down on yourself</a:t>
            </a:r>
          </a:p>
          <a:p>
            <a:r>
              <a:rPr lang="en-US" baseline="0" dirty="0" smtClean="0"/>
              <a:t>Ex 2 A</a:t>
            </a:r>
            <a:r>
              <a:rPr lang="en-US" dirty="0" smtClean="0"/>
              <a:t>voided seeking help because you did not want to receive a label or diagnosis</a:t>
            </a:r>
            <a:endParaRPr lang="en-US" baseline="0" dirty="0" smtClean="0"/>
          </a:p>
          <a:p>
            <a:endParaRPr lang="en-US" baseline="0" dirty="0" smtClean="0"/>
          </a:p>
          <a:p>
            <a:r>
              <a:rPr lang="en-US" baseline="0" dirty="0" smtClean="0"/>
              <a:t>Public Stigma includes attitudes and prejudices from the general public. It is learned early in life and results in ignorance, prejudice, and discrimination. Social rejection and inaccurate stereotypes in the media are forms of public stigma. </a:t>
            </a:r>
          </a:p>
          <a:p>
            <a:r>
              <a:rPr lang="en-US" baseline="0" dirty="0" smtClean="0"/>
              <a:t>What were some examples of Public Stigma included in the activity?</a:t>
            </a:r>
          </a:p>
          <a:p>
            <a:r>
              <a:rPr lang="en-US" baseline="0" dirty="0" smtClean="0"/>
              <a:t>Ex 1 Felt that people have been afraid that you were dangerous because of your mental illness</a:t>
            </a:r>
          </a:p>
          <a:p>
            <a:r>
              <a:rPr lang="en-US" baseline="0" dirty="0" smtClean="0"/>
              <a:t>Ex 2 Felt that people thought you were incompetent or unable to work</a:t>
            </a:r>
          </a:p>
          <a:p>
            <a:endParaRPr lang="en-US" baseline="0" dirty="0" smtClean="0"/>
          </a:p>
          <a:p>
            <a:r>
              <a:rPr lang="en-US" baseline="0" dirty="0" smtClean="0"/>
              <a:t>Structural stigma exists in the design of public and private institutions such as the legal system, the educational system, or the housing system. Structural stigma restricts people’s opportunities and rights.  What were some examples of Structural Stigma included in the activity? </a:t>
            </a:r>
          </a:p>
          <a:p>
            <a:r>
              <a:rPr lang="en-US" baseline="0" dirty="0" smtClean="0"/>
              <a:t>Ex 1 Denied housing, loans, health insurance, educational opportunities or jobs</a:t>
            </a:r>
          </a:p>
          <a:p>
            <a:r>
              <a:rPr lang="en-US" baseline="0" dirty="0" smtClean="0"/>
              <a:t>Ex 2 Denied the right to make choices about your own medical care</a:t>
            </a:r>
          </a:p>
          <a:p>
            <a:endParaRPr lang="en-US" dirty="0" smtClean="0"/>
          </a:p>
          <a:p>
            <a:pPr defTabSz="907633">
              <a:defRPr/>
            </a:pPr>
            <a:endParaRPr lang="en-US" dirty="0" smtClean="0"/>
          </a:p>
          <a:p>
            <a:pPr defTabSz="907633">
              <a:defRPr/>
            </a:pPr>
            <a:endParaRPr lang="en-US" dirty="0" smtClean="0"/>
          </a:p>
          <a:p>
            <a:pPr defTabSz="907633">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11</a:t>
            </a:fld>
            <a:endParaRPr lang="en-US" dirty="0"/>
          </a:p>
        </p:txBody>
      </p:sp>
    </p:spTree>
    <p:extLst>
      <p:ext uri="{BB962C8B-B14F-4D97-AF65-F5344CB8AC3E}">
        <p14:creationId xmlns:p14="http://schemas.microsoft.com/office/powerpoint/2010/main" val="276712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Stigma is often</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barrier and discourages individuals and their families from getting the help they need.</a:t>
            </a:r>
            <a:r>
              <a:rPr lang="en-US" sz="1200" kern="1200" baseline="0" dirty="0" smtClean="0">
                <a:solidFill>
                  <a:schemeClr val="tx1"/>
                </a:solidFill>
                <a:effectLst/>
                <a:latin typeface="+mn-lt"/>
                <a:ea typeface="+mn-ea"/>
                <a:cs typeface="+mn-cs"/>
              </a:rPr>
              <a:t> </a:t>
            </a:r>
            <a:endParaRPr lang="en-US" baseline="0" dirty="0" smtClean="0"/>
          </a:p>
          <a:p>
            <a:pPr defTabSz="931774">
              <a:defRPr/>
            </a:pPr>
            <a:endParaRPr lang="en-US" dirty="0" smtClean="0"/>
          </a:p>
          <a:p>
            <a:pPr defTabSz="931774">
              <a:defRPr/>
            </a:pPr>
            <a:r>
              <a:rPr lang="en-US" dirty="0" smtClean="0"/>
              <a:t>Stigma</a:t>
            </a:r>
            <a:r>
              <a:rPr lang="en-US" baseline="0" dirty="0" smtClean="0"/>
              <a:t> can affect people in many ways. As we observed, it has affected all of us in this room in some way.  The effects of stigma can interfere with recovery and overall wellbeing, and actually make mental health conditions worse. Fighting stigma is an important job for mental health advocates…</a:t>
            </a:r>
            <a:endParaRPr lang="en-US" dirty="0" smtClean="0"/>
          </a:p>
          <a:p>
            <a:pPr defTabSz="931774">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Basically, finding different ways to fight stigma is what we are doing here today. This list includes a variety of ways advocates can change people’s minds and attitudes about mental health and mental illness, and fight self and public stigma. Legislation on the rights of consumers and families will create structural changes. The advocacy tools you will learn today can all be used to fight stigma in different ways.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smtClean="0"/>
          </a:p>
          <a:p>
            <a:pPr marL="57150" lvl="1" indent="-57150" defTabSz="488950">
              <a:lnSpc>
                <a:spcPct val="90000"/>
              </a:lnSpc>
              <a:spcBef>
                <a:spcPct val="0"/>
              </a:spcBef>
              <a:spcAft>
                <a:spcPct val="15000"/>
              </a:spcAft>
              <a:buChar char="••"/>
            </a:pPr>
            <a:r>
              <a:rPr lang="en-US" sz="2500" dirty="0" smtClean="0">
                <a:solidFill>
                  <a:srgbClr val="002060"/>
                </a:solidFill>
              </a:rPr>
              <a:t>Unwillingness to seek help</a:t>
            </a:r>
            <a:endParaRPr lang="en-US" sz="2500" dirty="0" smtClean="0"/>
          </a:p>
          <a:p>
            <a:pPr marL="57150" lvl="1" indent="-57150" defTabSz="488950">
              <a:lnSpc>
                <a:spcPct val="90000"/>
              </a:lnSpc>
              <a:spcBef>
                <a:spcPct val="0"/>
              </a:spcBef>
              <a:spcAft>
                <a:spcPct val="15000"/>
              </a:spcAft>
              <a:buChar char="••"/>
            </a:pPr>
            <a:r>
              <a:rPr lang="en-US" sz="2500" dirty="0" smtClean="0">
                <a:solidFill>
                  <a:srgbClr val="002060"/>
                </a:solidFill>
              </a:rPr>
              <a:t>Social isolation </a:t>
            </a:r>
          </a:p>
          <a:p>
            <a:pPr marL="57150" lvl="1" indent="-57150" defTabSz="488950">
              <a:lnSpc>
                <a:spcPct val="90000"/>
              </a:lnSpc>
              <a:spcBef>
                <a:spcPct val="0"/>
              </a:spcBef>
              <a:spcAft>
                <a:spcPct val="15000"/>
              </a:spcAft>
              <a:buChar char="••"/>
            </a:pPr>
            <a:r>
              <a:rPr lang="en-US" sz="2500" dirty="0" smtClean="0">
                <a:solidFill>
                  <a:srgbClr val="002060"/>
                </a:solidFill>
              </a:rPr>
              <a:t>Difficulty in forming relationships </a:t>
            </a:r>
          </a:p>
          <a:p>
            <a:pPr marL="57150" lvl="1" indent="-57150" defTabSz="488950">
              <a:lnSpc>
                <a:spcPct val="90000"/>
              </a:lnSpc>
              <a:spcBef>
                <a:spcPct val="0"/>
              </a:spcBef>
              <a:spcAft>
                <a:spcPct val="15000"/>
              </a:spcAft>
              <a:buChar char="••"/>
            </a:pPr>
            <a:r>
              <a:rPr lang="en-US" sz="2500" dirty="0" smtClean="0">
                <a:solidFill>
                  <a:srgbClr val="002060"/>
                </a:solidFill>
              </a:rPr>
              <a:t>Denial of housing, jobs, loans, health insurance, etc.</a:t>
            </a:r>
          </a:p>
          <a:p>
            <a:pPr marL="57150" lvl="1" indent="-57150" defTabSz="488950">
              <a:lnSpc>
                <a:spcPct val="90000"/>
              </a:lnSpc>
              <a:spcBef>
                <a:spcPct val="0"/>
              </a:spcBef>
              <a:spcAft>
                <a:spcPct val="15000"/>
              </a:spcAft>
              <a:buChar char="••"/>
            </a:pPr>
            <a:r>
              <a:rPr lang="en-US" sz="2500" dirty="0" smtClean="0">
                <a:solidFill>
                  <a:srgbClr val="002060"/>
                </a:solidFill>
              </a:rPr>
              <a:t>Family rejection or isolation</a:t>
            </a:r>
          </a:p>
          <a:p>
            <a:pPr marL="57150" lvl="1" indent="-57150" defTabSz="488950">
              <a:lnSpc>
                <a:spcPct val="90000"/>
              </a:lnSpc>
              <a:spcBef>
                <a:spcPct val="0"/>
              </a:spcBef>
              <a:spcAft>
                <a:spcPct val="15000"/>
              </a:spcAft>
              <a:buChar char="••"/>
            </a:pPr>
            <a:r>
              <a:rPr lang="en-US" sz="2500" dirty="0" smtClean="0">
                <a:solidFill>
                  <a:srgbClr val="002060"/>
                </a:solidFill>
              </a:rPr>
              <a:t>Damage to self-esteem and self-confidence</a:t>
            </a:r>
          </a:p>
          <a:p>
            <a:pPr marL="57150" lvl="1" indent="-57150" defTabSz="488950">
              <a:lnSpc>
                <a:spcPct val="90000"/>
              </a:lnSpc>
              <a:spcBef>
                <a:spcPct val="0"/>
              </a:spcBef>
              <a:spcAft>
                <a:spcPct val="15000"/>
              </a:spcAft>
              <a:buChar char="••"/>
            </a:pPr>
            <a:r>
              <a:rPr lang="en-US" sz="2500" dirty="0" smtClean="0">
                <a:solidFill>
                  <a:srgbClr val="002060"/>
                </a:solidFill>
              </a:rPr>
              <a:t>Negative effect on the mental health condition</a:t>
            </a:r>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12</a:t>
            </a:fld>
            <a:endParaRPr lang="en-US" dirty="0"/>
          </a:p>
        </p:txBody>
      </p:sp>
    </p:spTree>
    <p:extLst>
      <p:ext uri="{BB962C8B-B14F-4D97-AF65-F5344CB8AC3E}">
        <p14:creationId xmlns:p14="http://schemas.microsoft.com/office/powerpoint/2010/main" val="234879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As we stated earlier, we envision </a:t>
            </a:r>
            <a:r>
              <a:rPr lang="en-US" dirty="0" smtClean="0"/>
              <a:t>we envision all</a:t>
            </a:r>
            <a:r>
              <a:rPr lang="en-US" baseline="0" dirty="0" smtClean="0"/>
              <a:t> young people seeking </a:t>
            </a:r>
            <a:r>
              <a:rPr lang="en-US" dirty="0" smtClean="0"/>
              <a:t>mental health services have access to resources so they are able to get their</a:t>
            </a:r>
            <a:r>
              <a:rPr lang="en-US" baseline="0" dirty="0" smtClean="0"/>
              <a:t> needs met, get treatment that best fits them and are able to lead their best lives.  </a:t>
            </a:r>
          </a:p>
          <a:p>
            <a:endParaRPr lang="en-US" baseline="0" dirty="0" smtClean="0"/>
          </a:p>
          <a:p>
            <a:r>
              <a:rPr lang="en-US" baseline="0" dirty="0" smtClean="0"/>
              <a:t>We do this in 4 ways: </a:t>
            </a:r>
          </a:p>
          <a:p>
            <a:pPr marL="171450" indent="-171450">
              <a:buFontTx/>
              <a:buChar char="-"/>
            </a:pPr>
            <a:r>
              <a:rPr lang="en-US" baseline="0" dirty="0" smtClean="0"/>
              <a:t>Through our leadership focus with the CAYEN Board</a:t>
            </a:r>
          </a:p>
          <a:p>
            <a:pPr marL="171450" indent="-171450">
              <a:buFontTx/>
              <a:buChar char="-"/>
            </a:pPr>
            <a:r>
              <a:rPr lang="en-US" baseline="0" dirty="0" smtClean="0"/>
              <a:t>Our policy and advocacy efforts</a:t>
            </a:r>
          </a:p>
          <a:p>
            <a:pPr marL="171450" indent="-171450">
              <a:buFontTx/>
              <a:buChar char="-"/>
            </a:pPr>
            <a:r>
              <a:rPr lang="en-US" baseline="0" dirty="0" smtClean="0"/>
              <a:t>Our leadership and training </a:t>
            </a:r>
            <a:r>
              <a:rPr lang="en-US" baseline="0" dirty="0" err="1" smtClean="0"/>
              <a:t>currirulum</a:t>
            </a:r>
            <a:endParaRPr lang="en-US" baseline="0" dirty="0" smtClean="0"/>
          </a:p>
          <a:p>
            <a:pPr marL="171450" indent="-171450">
              <a:buFontTx/>
              <a:buChar char="-"/>
            </a:pPr>
            <a:r>
              <a:rPr lang="en-US" baseline="0" dirty="0" smtClean="0"/>
              <a:t>And TAY Center Directory </a:t>
            </a:r>
          </a:p>
        </p:txBody>
      </p:sp>
      <p:sp>
        <p:nvSpPr>
          <p:cNvPr id="4" name="Slide Number Placeholder 3"/>
          <p:cNvSpPr>
            <a:spLocks noGrp="1"/>
          </p:cNvSpPr>
          <p:nvPr>
            <p:ph type="sldNum" sz="quarter" idx="10"/>
          </p:nvPr>
        </p:nvSpPr>
        <p:spPr/>
        <p:txBody>
          <a:bodyPr/>
          <a:lstStyle/>
          <a:p>
            <a:fld id="{3C2FDBED-2A67-45BE-B532-94BB88E14DD9}" type="slidenum">
              <a:rPr lang="en-US" smtClean="0"/>
              <a:t>13</a:t>
            </a:fld>
            <a:endParaRPr lang="en-US" dirty="0"/>
          </a:p>
        </p:txBody>
      </p:sp>
    </p:spTree>
    <p:extLst>
      <p:ext uri="{BB962C8B-B14F-4D97-AF65-F5344CB8AC3E}">
        <p14:creationId xmlns:p14="http://schemas.microsoft.com/office/powerpoint/2010/main" val="416317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We have a CAYEN Board, which is responsible</a:t>
            </a:r>
            <a:r>
              <a:rPr lang="en-US" sz="1200" b="0" i="0" kern="1200" baseline="0" dirty="0" smtClean="0">
                <a:solidFill>
                  <a:schemeClr val="tx1"/>
                </a:solidFill>
                <a:effectLst/>
                <a:latin typeface="+mn-lt"/>
                <a:ea typeface="+mn-ea"/>
                <a:cs typeface="+mn-cs"/>
              </a:rPr>
              <a:t> for providing guidance and direction of the program. </a:t>
            </a: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Our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CAYEN Board made</a:t>
            </a:r>
            <a:r>
              <a:rPr lang="en-US" sz="1200" b="0" i="0" kern="1200" baseline="0" dirty="0" smtClean="0">
                <a:solidFill>
                  <a:schemeClr val="tx1"/>
                </a:solidFill>
                <a:effectLst/>
                <a:latin typeface="+mn-lt"/>
                <a:ea typeface="+mn-ea"/>
                <a:cs typeface="+mn-cs"/>
              </a:rPr>
              <a:t> up of a diverse group of TAY between the ages of </a:t>
            </a:r>
            <a:r>
              <a:rPr lang="en-US" sz="1200" b="0" i="0" kern="1200" dirty="0" smtClean="0">
                <a:solidFill>
                  <a:schemeClr val="tx1"/>
                </a:solidFill>
                <a:effectLst/>
                <a:latin typeface="+mn-lt"/>
                <a:ea typeface="+mn-ea"/>
                <a:cs typeface="+mn-cs"/>
              </a:rPr>
              <a:t>16 to 26, who have all been touched in some way by the mental health, juvenile justice, or foster care systems. They are youth with lived experience of a mental health challenge, family members, and friends of people living with a mental illness. Our Board Members are proven and aspiring leaders who are committed to developing, improving, and strengthening the voice of TAY. Many members work or volunteer in the mental health field as Peer Mentors or Youth Advocates, and represent a variety of counties throughout the state, giving them a unique perspective on the issues affecting their local communities. Through CAYEN, they receive many opportunities for leadership, and the support, training, and skills necessary to bring their voices and perspectives to policy and program discussions.</a:t>
            </a:r>
          </a:p>
          <a:p>
            <a:pPr marL="0" indent="0" fontAlgn="base">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1" i="0" kern="1200" dirty="0" smtClean="0">
                <a:solidFill>
                  <a:schemeClr val="tx1"/>
                </a:solidFill>
                <a:effectLst/>
                <a:latin typeface="+mn-lt"/>
                <a:ea typeface="+mn-ea"/>
                <a:cs typeface="+mn-cs"/>
              </a:rPr>
              <a:t>Maintain a social media presence</a:t>
            </a:r>
            <a:r>
              <a:rPr lang="en-US" sz="1200" b="0" i="0" kern="1200" dirty="0" smtClean="0">
                <a:solidFill>
                  <a:schemeClr val="tx1"/>
                </a:solidFill>
                <a:effectLst/>
                <a:latin typeface="+mn-lt"/>
                <a:ea typeface="+mn-ea"/>
                <a:cs typeface="+mn-cs"/>
              </a:rPr>
              <a:t>-and as we all know, young people are glued to their phones- so we make sure we meet them where they are. We are consistent with updating our website and our social media sites, so if you are ever interested to learn what we are doing, please follow us</a:t>
            </a:r>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14</a:t>
            </a:fld>
            <a:endParaRPr lang="en-US" dirty="0"/>
          </a:p>
        </p:txBody>
      </p:sp>
    </p:spTree>
    <p:extLst>
      <p:ext uri="{BB962C8B-B14F-4D97-AF65-F5344CB8AC3E}">
        <p14:creationId xmlns:p14="http://schemas.microsoft.com/office/powerpoint/2010/main" val="383648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a:buFont typeface="Arial" panose="020B0604020202020204" pitchFamily="34" charset="0"/>
              <a:buNone/>
              <a:defRPr/>
            </a:pPr>
            <a:endParaRPr lang="en-US" sz="1200" dirty="0" smtClean="0">
              <a:solidFill>
                <a:srgbClr val="002060"/>
              </a:solidFill>
            </a:endParaRPr>
          </a:p>
          <a:p>
            <a:pPr marL="0" lvl="0" indent="0" defTabSz="914400">
              <a:buFont typeface="Arial" panose="020B0604020202020204" pitchFamily="34" charset="0"/>
              <a:buNone/>
              <a:defRPr/>
            </a:pPr>
            <a:r>
              <a:rPr lang="en-US" sz="1200" dirty="0" smtClean="0">
                <a:solidFill>
                  <a:srgbClr val="002060"/>
                </a:solidFill>
              </a:rPr>
              <a:t>Another</a:t>
            </a:r>
            <a:r>
              <a:rPr lang="en-US" sz="1200" baseline="0" dirty="0" smtClean="0">
                <a:solidFill>
                  <a:srgbClr val="002060"/>
                </a:solidFill>
              </a:rPr>
              <a:t> focus through the CAYEN is policy and advocacy:</a:t>
            </a:r>
            <a:endParaRPr lang="en-US" sz="1200" b="1"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1"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1" i="0" kern="1200" dirty="0" smtClean="0">
                <a:solidFill>
                  <a:schemeClr val="tx1"/>
                </a:solidFill>
                <a:effectLst/>
                <a:latin typeface="+mn-lt"/>
                <a:ea typeface="+mn-ea"/>
                <a:cs typeface="+mn-cs"/>
              </a:rPr>
              <a:t>Our CAYEN Board helps us to develop our policy priorities. Mention</a:t>
            </a:r>
            <a:r>
              <a:rPr lang="en-US" sz="1200" b="1" i="0" kern="1200" baseline="0" dirty="0" smtClean="0">
                <a:solidFill>
                  <a:schemeClr val="tx1"/>
                </a:solidFill>
                <a:effectLst/>
                <a:latin typeface="+mn-lt"/>
                <a:ea typeface="+mn-ea"/>
                <a:cs typeface="+mn-cs"/>
              </a:rPr>
              <a:t> retreat, you will see priority and goals next slide</a:t>
            </a:r>
            <a:endParaRPr lang="en-US" sz="1200" b="1"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1"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1" i="0" kern="1200" dirty="0" smtClean="0">
                <a:solidFill>
                  <a:schemeClr val="tx1"/>
                </a:solidFill>
                <a:effectLst/>
                <a:latin typeface="+mn-lt"/>
                <a:ea typeface="+mn-ea"/>
                <a:cs typeface="+mn-cs"/>
              </a:rPr>
              <a:t>Develop and communicate policy ideas from the TAY perspective. </a:t>
            </a:r>
            <a:r>
              <a:rPr lang="en-US" sz="1200" b="0" i="0" kern="1200" dirty="0" smtClean="0">
                <a:solidFill>
                  <a:schemeClr val="tx1"/>
                </a:solidFill>
                <a:effectLst/>
                <a:latin typeface="+mn-lt"/>
                <a:ea typeface="+mn-ea"/>
                <a:cs typeface="+mn-cs"/>
              </a:rPr>
              <a:t>Empower youth to be involved in policy discussion and activities- For example, if we have leg visits, we often invite any of our board members to come join us so they are able to talk about their personal experience. It allows them take part in the legislative process and really get a feel for what it’s like. </a:t>
            </a:r>
          </a:p>
          <a:p>
            <a:pPr marL="171450" indent="-171450" fontAlgn="base">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1" i="0" kern="1200" dirty="0" smtClean="0">
                <a:solidFill>
                  <a:schemeClr val="tx1"/>
                </a:solidFill>
                <a:effectLst/>
                <a:latin typeface="+mn-lt"/>
                <a:ea typeface="+mn-ea"/>
                <a:cs typeface="+mn-cs"/>
              </a:rPr>
              <a:t>Participate in the stakeholder processes- </a:t>
            </a:r>
            <a:r>
              <a:rPr lang="en-US" sz="1200" b="0" i="0" kern="1200" dirty="0" smtClean="0">
                <a:solidFill>
                  <a:schemeClr val="tx1"/>
                </a:solidFill>
                <a:effectLst/>
                <a:latin typeface="+mn-lt"/>
                <a:ea typeface="+mn-ea"/>
                <a:cs typeface="+mn-cs"/>
              </a:rPr>
              <a:t>an example of this would be being part of the stakeholder process in their local county with MHSA</a:t>
            </a:r>
          </a:p>
          <a:p>
            <a:pPr marL="0" lvl="0" indent="0" defTabSz="914400">
              <a:buFont typeface="Arial" panose="020B0604020202020204" pitchFamily="34" charset="0"/>
              <a:buNone/>
              <a:defRPr/>
            </a:pPr>
            <a:endParaRPr lang="en-US" sz="1200" dirty="0" smtClean="0">
              <a:solidFill>
                <a:srgbClr val="002060"/>
              </a:solidFill>
            </a:endParaRPr>
          </a:p>
          <a:p>
            <a:pPr marL="0" lvl="0" indent="0" defTabSz="914400">
              <a:buFont typeface="Arial" panose="020B0604020202020204" pitchFamily="34" charset="0"/>
              <a:buNone/>
              <a:defRPr/>
            </a:pPr>
            <a:r>
              <a:rPr lang="en-US" sz="1200" dirty="0" smtClean="0">
                <a:solidFill>
                  <a:srgbClr val="002060"/>
                </a:solidFill>
              </a:rPr>
              <a:t>Include</a:t>
            </a:r>
            <a:r>
              <a:rPr lang="en-US" sz="1200" baseline="0" dirty="0" smtClean="0">
                <a:solidFill>
                  <a:srgbClr val="002060"/>
                </a:solidFill>
              </a:rPr>
              <a:t> examples from this current fiscal year…</a:t>
            </a:r>
            <a:endParaRPr lang="en-US"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15</a:t>
            </a:fld>
            <a:endParaRPr lang="en-US" dirty="0"/>
          </a:p>
        </p:txBody>
      </p:sp>
    </p:spTree>
    <p:extLst>
      <p:ext uri="{BB962C8B-B14F-4D97-AF65-F5344CB8AC3E}">
        <p14:creationId xmlns:p14="http://schemas.microsoft.com/office/powerpoint/2010/main" val="304003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One</a:t>
            </a:r>
            <a:r>
              <a:rPr lang="en-US" baseline="0" dirty="0" smtClean="0"/>
              <a:t> of the way we advocate on behalf of young people is through creating our policy priorities with young people.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February, we had our youth retreat and we came up with our policy priorities for the year, with young people leading the conversation. This is what we came up</a:t>
            </a:r>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there to be mental health education included in the school curriculum every year in every school.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there to be at least one mental health professional on all school campuses.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continuity of care between children’s system and adult system.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there to be no wrong door to receive mental health services and supports.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the abolition of the use of seclusion and restraint on juveniles. </a:t>
            </a:r>
          </a:p>
          <a:p>
            <a:pPr marL="171450" lvl="0" indent="-171450">
              <a:buFont typeface="Arial" panose="020B0604020202020204" pitchFamily="34" charset="0"/>
              <a:buChar char="•"/>
            </a:pPr>
            <a:r>
              <a:rPr lang="en-US" sz="1200" kern="1200" dirty="0" smtClean="0">
                <a:solidFill>
                  <a:schemeClr val="tx1"/>
                </a:solidFill>
                <a:latin typeface="+mn-lt"/>
                <a:ea typeface="+mn-ea"/>
                <a:cs typeface="+mn-cs"/>
              </a:rPr>
              <a:t>Advocate for policies that support the mental health of immigrant and undocumented youth. </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C2FDBED-2A67-45BE-B532-94BB88E14DD9}" type="slidenum">
              <a:rPr lang="en-US" smtClean="0"/>
              <a:t>16</a:t>
            </a:fld>
            <a:endParaRPr lang="en-US" dirty="0"/>
          </a:p>
        </p:txBody>
      </p:sp>
    </p:spTree>
    <p:extLst>
      <p:ext uri="{BB962C8B-B14F-4D97-AF65-F5344CB8AC3E}">
        <p14:creationId xmlns:p14="http://schemas.microsoft.com/office/powerpoint/2010/main" val="292451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2500" dirty="0" smtClean="0">
                <a:solidFill>
                  <a:srgbClr val="002060"/>
                </a:solidFill>
                <a:latin typeface="+mn-lt"/>
              </a:rPr>
              <a:t>TAY</a:t>
            </a:r>
            <a:r>
              <a:rPr lang="en-US" sz="2500" baseline="0" dirty="0" smtClean="0">
                <a:solidFill>
                  <a:srgbClr val="002060"/>
                </a:solidFill>
                <a:latin typeface="+mn-lt"/>
              </a:rPr>
              <a:t> Local and State Advocacy Training </a:t>
            </a:r>
          </a:p>
          <a:p>
            <a:pPr>
              <a:buFont typeface="Arial" panose="020B0604020202020204" pitchFamily="34" charset="0"/>
              <a:buNone/>
            </a:pPr>
            <a:endParaRPr lang="en-US" sz="2500" baseline="0" dirty="0" smtClean="0">
              <a:solidFill>
                <a:srgbClr val="002060"/>
              </a:solidFill>
              <a:latin typeface="+mn-lt"/>
            </a:endParaRPr>
          </a:p>
          <a:p>
            <a:pPr>
              <a:buFont typeface="Arial" panose="020B0604020202020204" pitchFamily="34" charset="0"/>
              <a:buNone/>
            </a:pPr>
            <a:r>
              <a:rPr lang="en-US" sz="2500" dirty="0" smtClean="0">
                <a:solidFill>
                  <a:srgbClr val="002060"/>
                </a:solidFill>
                <a:latin typeface="+mn-lt"/>
              </a:rPr>
              <a:t>Train youth to become informed advocates to greatly influence local and statewide policy efforts. </a:t>
            </a:r>
          </a:p>
          <a:p>
            <a:pPr>
              <a:buFont typeface="Arial" panose="020B0604020202020204" pitchFamily="34" charset="0"/>
              <a:buNone/>
            </a:pPr>
            <a:endParaRPr lang="en-US" sz="2500" dirty="0" smtClean="0">
              <a:solidFill>
                <a:srgbClr val="002060"/>
              </a:solidFill>
              <a:latin typeface="+mn-lt"/>
            </a:endParaRPr>
          </a:p>
          <a:p>
            <a:pPr>
              <a:buFont typeface="Arial" panose="020B0604020202020204" pitchFamily="34" charset="0"/>
              <a:buNone/>
            </a:pPr>
            <a:r>
              <a:rPr lang="en-US" sz="2500" dirty="0" smtClean="0">
                <a:solidFill>
                  <a:srgbClr val="002060"/>
                </a:solidFill>
                <a:latin typeface="+mn-lt"/>
              </a:rPr>
              <a:t>This training is for any youth</a:t>
            </a:r>
            <a:r>
              <a:rPr lang="en-US" sz="2500" baseline="0" dirty="0" smtClean="0">
                <a:solidFill>
                  <a:srgbClr val="002060"/>
                </a:solidFill>
                <a:latin typeface="+mn-lt"/>
              </a:rPr>
              <a:t> who would like to become an advocate. It’s a full day of training where p</a:t>
            </a:r>
            <a:r>
              <a:rPr lang="en-US" sz="2500" dirty="0" smtClean="0">
                <a:solidFill>
                  <a:srgbClr val="002060"/>
                </a:solidFill>
                <a:latin typeface="+mn-lt"/>
              </a:rPr>
              <a:t>articipants will learn:</a:t>
            </a:r>
          </a:p>
          <a:p>
            <a:pPr marL="800100" lvl="1" indent="-342900">
              <a:buFont typeface="Arial" panose="020B0604020202020204" pitchFamily="34" charset="0"/>
              <a:buChar char="•"/>
            </a:pPr>
            <a:r>
              <a:rPr lang="en-US" sz="2500" dirty="0" smtClean="0">
                <a:solidFill>
                  <a:srgbClr val="002060"/>
                </a:solidFill>
                <a:latin typeface="+mn-lt"/>
              </a:rPr>
              <a:t>Importance of youth perspective and experience</a:t>
            </a:r>
          </a:p>
          <a:p>
            <a:pPr marL="800100" lvl="1" indent="-342900">
              <a:buFont typeface="Arial" panose="020B0604020202020204" pitchFamily="34" charset="0"/>
              <a:buChar char="•"/>
            </a:pPr>
            <a:r>
              <a:rPr lang="en-US" sz="2500" dirty="0" smtClean="0">
                <a:solidFill>
                  <a:srgbClr val="002060"/>
                </a:solidFill>
                <a:latin typeface="+mn-lt"/>
              </a:rPr>
              <a:t>Introduction to the legislative process</a:t>
            </a:r>
          </a:p>
          <a:p>
            <a:pPr marL="800100" lvl="1" indent="-342900">
              <a:buFont typeface="Arial" panose="020B0604020202020204" pitchFamily="34" charset="0"/>
              <a:buChar char="•"/>
            </a:pPr>
            <a:r>
              <a:rPr lang="en-US" sz="2500" dirty="0" smtClean="0">
                <a:solidFill>
                  <a:srgbClr val="002060"/>
                </a:solidFill>
                <a:latin typeface="+mn-lt"/>
              </a:rPr>
              <a:t>Effects of mental health stigma</a:t>
            </a:r>
          </a:p>
          <a:p>
            <a:pPr marL="800100" lvl="1" indent="-342900">
              <a:buFont typeface="Arial" panose="020B0604020202020204" pitchFamily="34" charset="0"/>
              <a:buChar char="•"/>
            </a:pPr>
            <a:r>
              <a:rPr lang="en-US" sz="2500" dirty="0" smtClean="0">
                <a:solidFill>
                  <a:srgbClr val="002060"/>
                </a:solidFill>
                <a:latin typeface="+mn-lt"/>
              </a:rPr>
              <a:t>Empowered and inspired to become involved</a:t>
            </a:r>
          </a:p>
          <a:p>
            <a:pPr marL="800100" lvl="1" indent="-342900">
              <a:buFont typeface="Arial" panose="020B0604020202020204" pitchFamily="34" charset="0"/>
              <a:buChar char="•"/>
            </a:pPr>
            <a:endParaRPr lang="en-US" sz="2500" dirty="0" smtClean="0">
              <a:solidFill>
                <a:srgbClr val="002060"/>
              </a:solidFill>
              <a:latin typeface="+mn-lt"/>
            </a:endParaRPr>
          </a:p>
          <a:p>
            <a:r>
              <a:rPr lang="en-US" sz="2500" dirty="0" smtClean="0">
                <a:solidFill>
                  <a:srgbClr val="002060"/>
                </a:solidFill>
                <a:latin typeface="+mn-lt"/>
              </a:rPr>
              <a:t>This</a:t>
            </a:r>
            <a:r>
              <a:rPr lang="en-US" sz="2500" baseline="0" dirty="0" smtClean="0">
                <a:solidFill>
                  <a:srgbClr val="002060"/>
                </a:solidFill>
                <a:latin typeface="+mn-lt"/>
              </a:rPr>
              <a:t> training is facilitated by a CAYEN Board member. They learn the curriculum and also lead the training. We do this so young people gain facilitation skills, curriculum development and we found that it’s best for young people to connect with other youth. This year, Ashley and I trained two groups. One was for high school foster youth in Elk Grove Unified School district and the other, Mental Health America LA. </a:t>
            </a:r>
          </a:p>
          <a:p>
            <a:endParaRPr lang="en-US" sz="2500" baseline="0" dirty="0" smtClean="0">
              <a:solidFill>
                <a:srgbClr val="002060"/>
              </a:solidFill>
              <a:latin typeface="+mn-lt"/>
            </a:endParaRPr>
          </a:p>
          <a:p>
            <a:r>
              <a:rPr lang="en-US" sz="2500" dirty="0" smtClean="0">
                <a:solidFill>
                  <a:srgbClr val="002060"/>
                </a:solidFill>
                <a:latin typeface="+mn-lt"/>
              </a:rPr>
              <a:t>After</a:t>
            </a:r>
            <a:r>
              <a:rPr lang="en-US" sz="2500" baseline="0" dirty="0" smtClean="0">
                <a:solidFill>
                  <a:srgbClr val="002060"/>
                </a:solidFill>
                <a:latin typeface="+mn-lt"/>
              </a:rPr>
              <a:t> the training, y</a:t>
            </a:r>
            <a:r>
              <a:rPr lang="en-US" sz="2500" dirty="0" smtClean="0">
                <a:solidFill>
                  <a:srgbClr val="002060"/>
                </a:solidFill>
                <a:latin typeface="+mn-lt"/>
              </a:rPr>
              <a:t>outh will also have access to a statewide network including other youth advocates, provide input on upcoming projects, mentoring  and ability to gain leadership experience.</a:t>
            </a:r>
          </a:p>
          <a:p>
            <a:endParaRPr lang="en-US" sz="2500" dirty="0" smtClean="0">
              <a:solidFill>
                <a:srgbClr val="002060"/>
              </a:solidFill>
              <a:latin typeface="+mn-lt"/>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2FDBED-2A67-45BE-B532-94BB88E14DD9}" type="slidenum">
              <a:rPr lang="en-US" smtClean="0"/>
              <a:t>17</a:t>
            </a:fld>
            <a:endParaRPr lang="en-US" dirty="0"/>
          </a:p>
        </p:txBody>
      </p:sp>
    </p:spTree>
    <p:extLst>
      <p:ext uri="{BB962C8B-B14F-4D97-AF65-F5344CB8AC3E}">
        <p14:creationId xmlns:p14="http://schemas.microsoft.com/office/powerpoint/2010/main" val="211987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2060"/>
                </a:solidFill>
                <a:latin typeface="+mn-lt"/>
              </a:rPr>
              <a:t>We have a sample curriculum….</a:t>
            </a:r>
          </a:p>
          <a:p>
            <a:endParaRPr lang="en-AU" sz="1200" dirty="0" smtClean="0"/>
          </a:p>
          <a:p>
            <a:r>
              <a:rPr lang="en-AU" sz="1200" dirty="0" smtClean="0"/>
              <a:t>Telling your story is one of the most meaningful ways to advocate for policy change. The</a:t>
            </a:r>
            <a:r>
              <a:rPr lang="en-AU" sz="1200" baseline="0" dirty="0" smtClean="0"/>
              <a:t> prompt for this exercise is you are in an elevator with an elected official and you have 30 seconds before he gets off. What do you say to him? </a:t>
            </a:r>
          </a:p>
          <a:p>
            <a:endParaRPr lang="en-AU" sz="1200" baseline="0" dirty="0" smtClean="0"/>
          </a:p>
          <a:p>
            <a:r>
              <a:rPr lang="en-AU" sz="1200" baseline="0" dirty="0" smtClean="0"/>
              <a:t>The following 6 steps is a guide to use in gathering your thoughts, making your point in a very short and succinct way. The steps are as follows:</a:t>
            </a:r>
          </a:p>
          <a:p>
            <a:endParaRPr lang="en-AU" sz="1200" b="0" dirty="0" smtClean="0"/>
          </a:p>
          <a:p>
            <a:pPr>
              <a:lnSpc>
                <a:spcPct val="150000"/>
              </a:lnSpc>
            </a:pPr>
            <a:r>
              <a:rPr lang="en-US" sz="1200" dirty="0" smtClean="0">
                <a:solidFill>
                  <a:srgbClr val="002060"/>
                </a:solidFill>
              </a:rPr>
              <a:t>1.) </a:t>
            </a:r>
            <a:r>
              <a:rPr lang="en-AU" sz="1200" dirty="0" smtClean="0">
                <a:solidFill>
                  <a:srgbClr val="002060"/>
                </a:solidFill>
              </a:rPr>
              <a:t>Who You are and why you’re here </a:t>
            </a:r>
          </a:p>
          <a:p>
            <a:pPr>
              <a:lnSpc>
                <a:spcPct val="150000"/>
              </a:lnSpc>
            </a:pPr>
            <a:r>
              <a:rPr lang="en-US" sz="1200" dirty="0" smtClean="0">
                <a:solidFill>
                  <a:srgbClr val="002060"/>
                </a:solidFill>
              </a:rPr>
              <a:t> 2.) What is your experience with mental health?</a:t>
            </a:r>
          </a:p>
          <a:p>
            <a:pPr>
              <a:lnSpc>
                <a:spcPct val="150000"/>
              </a:lnSpc>
            </a:pPr>
            <a:r>
              <a:rPr lang="en-US" sz="1200" dirty="0" smtClean="0">
                <a:solidFill>
                  <a:srgbClr val="002060"/>
                </a:solidFill>
              </a:rPr>
              <a:t>3.) Your journey to recovery!</a:t>
            </a:r>
          </a:p>
          <a:p>
            <a:pPr>
              <a:lnSpc>
                <a:spcPct val="150000"/>
              </a:lnSpc>
            </a:pPr>
            <a:r>
              <a:rPr lang="en-US" sz="1200" dirty="0" smtClean="0">
                <a:solidFill>
                  <a:srgbClr val="002060"/>
                </a:solidFill>
              </a:rPr>
              <a:t>4.) Where are you now?</a:t>
            </a:r>
          </a:p>
          <a:p>
            <a:pPr>
              <a:lnSpc>
                <a:spcPct val="150000"/>
              </a:lnSpc>
            </a:pPr>
            <a:r>
              <a:rPr lang="en-US" sz="1200" dirty="0" smtClean="0">
                <a:solidFill>
                  <a:srgbClr val="002060"/>
                </a:solidFill>
              </a:rPr>
              <a:t>5.) What worked &amp; what didn’t! </a:t>
            </a:r>
          </a:p>
          <a:p>
            <a:pPr>
              <a:lnSpc>
                <a:spcPct val="150000"/>
              </a:lnSpc>
            </a:pPr>
            <a:r>
              <a:rPr lang="en-US" sz="1200" dirty="0" smtClean="0">
                <a:solidFill>
                  <a:srgbClr val="002060"/>
                </a:solidFill>
              </a:rPr>
              <a:t>6.) Put forth a Recommendation!</a:t>
            </a:r>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18</a:t>
            </a:fld>
            <a:endParaRPr lang="en-US" dirty="0"/>
          </a:p>
        </p:txBody>
      </p:sp>
    </p:spTree>
    <p:extLst>
      <p:ext uri="{BB962C8B-B14F-4D97-AF65-F5344CB8AC3E}">
        <p14:creationId xmlns:p14="http://schemas.microsoft.com/office/powerpoint/2010/main" val="87882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TAY Center</a:t>
            </a:r>
            <a:r>
              <a:rPr lang="en-US" baseline="0" dirty="0" smtClean="0"/>
              <a:t> Directory. Couple of years ago, we compiled a statewide list of drop-in centers serving TAY. It included a link to the organization, a brief description, ages served, hours of operation, if they employ TAY peer workers and what kind of services provided- from completing SSI, to bus pass, housing, showers, etc. </a:t>
            </a:r>
          </a:p>
          <a:p>
            <a:endParaRPr lang="en-US" baseline="0" dirty="0" smtClean="0"/>
          </a:p>
          <a:p>
            <a:r>
              <a:rPr lang="en-US" baseline="0" dirty="0" smtClean="0"/>
              <a:t>We are in the process of editing our directory to make sure we have the most up to date information and hope to have completion by 2018.  </a:t>
            </a:r>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19</a:t>
            </a:fld>
            <a:endParaRPr lang="en-US" dirty="0"/>
          </a:p>
        </p:txBody>
      </p:sp>
    </p:spTree>
    <p:extLst>
      <p:ext uri="{BB962C8B-B14F-4D97-AF65-F5344CB8AC3E}">
        <p14:creationId xmlns:p14="http://schemas.microsoft.com/office/powerpoint/2010/main" val="89603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Kathleen Casela and I am the Program Director for the CAYEN. Our focus is to empower young people who have been affected by mental health and involve them in policy efforts. I have been an advocate for over 16 years. A little bit about myself, I was in the foster care system for a couple of years and used my own personal stories to affect policy changes. I have also done a lot of direct service, primarily in SF working at several youth homeless shelters, group homes and transitional living programs. I’m really passionate about young people, higher education and making sure young people have access to mental health resources. </a:t>
            </a:r>
          </a:p>
          <a:p>
            <a:endParaRPr lang="en-US" dirty="0" smtClean="0"/>
          </a:p>
          <a:p>
            <a:r>
              <a:rPr lang="en-US" dirty="0" smtClean="0"/>
              <a:t>With me, I</a:t>
            </a:r>
            <a:r>
              <a:rPr lang="en-US" baseline="0" dirty="0" smtClean="0"/>
              <a:t> would like to introduce you to…..</a:t>
            </a:r>
          </a:p>
          <a:p>
            <a:pPr marL="171450" indent="-171450">
              <a:buFont typeface="Arial" panose="020B0604020202020204" pitchFamily="34" charset="0"/>
              <a:buChar char="•"/>
            </a:pPr>
            <a:r>
              <a:rPr lang="en-US" baseline="0" dirty="0" smtClean="0"/>
              <a:t>Name</a:t>
            </a:r>
          </a:p>
          <a:p>
            <a:pPr marL="171450" indent="-171450">
              <a:buFont typeface="Arial" panose="020B0604020202020204" pitchFamily="34" charset="0"/>
              <a:buChar char="•"/>
            </a:pPr>
            <a:r>
              <a:rPr lang="en-US" baseline="0" dirty="0" smtClean="0"/>
              <a:t>Number of years as a CAYEN board member</a:t>
            </a:r>
          </a:p>
          <a:p>
            <a:pPr marL="171450" indent="-171450">
              <a:buFont typeface="Arial" panose="020B0604020202020204" pitchFamily="34" charset="0"/>
              <a:buChar char="•"/>
            </a:pPr>
            <a:r>
              <a:rPr lang="en-US" baseline="0" dirty="0" smtClean="0"/>
              <a:t>One thing member has learned from CAYEN</a:t>
            </a:r>
          </a:p>
          <a:p>
            <a:pPr marL="171450" indent="-171450">
              <a:buFont typeface="Arial" panose="020B0604020202020204" pitchFamily="34" charset="0"/>
              <a:buChar char="•"/>
            </a:pPr>
            <a:r>
              <a:rPr lang="en-US" baseline="0" dirty="0" smtClean="0"/>
              <a:t>What is member doing now? (Peer, school, etc.)</a:t>
            </a:r>
          </a:p>
        </p:txBody>
      </p:sp>
      <p:sp>
        <p:nvSpPr>
          <p:cNvPr id="4" name="Slide Number Placeholder 3"/>
          <p:cNvSpPr>
            <a:spLocks noGrp="1"/>
          </p:cNvSpPr>
          <p:nvPr>
            <p:ph type="sldNum" sz="quarter" idx="10"/>
          </p:nvPr>
        </p:nvSpPr>
        <p:spPr/>
        <p:txBody>
          <a:bodyPr/>
          <a:lstStyle/>
          <a:p>
            <a:fld id="{3C2FDBED-2A67-45BE-B532-94BB88E14DD9}" type="slidenum">
              <a:rPr lang="en-US" smtClean="0"/>
              <a:t>2</a:t>
            </a:fld>
            <a:endParaRPr lang="en-US" dirty="0"/>
          </a:p>
        </p:txBody>
      </p:sp>
    </p:spTree>
    <p:extLst>
      <p:ext uri="{BB962C8B-B14F-4D97-AF65-F5344CB8AC3E}">
        <p14:creationId xmlns:p14="http://schemas.microsoft.com/office/powerpoint/2010/main" val="875840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a:t>
            </a:r>
            <a:r>
              <a:rPr lang="en-US" sz="1200" b="0" i="0" kern="1200" baseline="0" dirty="0" smtClean="0">
                <a:solidFill>
                  <a:schemeClr val="tx1"/>
                </a:solidFill>
                <a:effectLst/>
                <a:latin typeface="+mn-lt"/>
                <a:ea typeface="+mn-ea"/>
                <a:cs typeface="+mn-cs"/>
              </a:rPr>
              <a:t> we have various ways for you to get involved with us:</a:t>
            </a:r>
          </a:p>
          <a:p>
            <a:endParaRPr lang="en-US" sz="1200" b="0" i="0" kern="1200" baseline="0" dirty="0" smtClean="0">
              <a:solidFill>
                <a:schemeClr val="tx1"/>
              </a:solidFill>
              <a:effectLst/>
              <a:latin typeface="+mn-lt"/>
              <a:ea typeface="+mn-ea"/>
              <a:cs typeface="+mn-cs"/>
            </a:endParaRPr>
          </a:p>
          <a:p>
            <a:pPr marL="0" indent="0">
              <a:buNone/>
            </a:pPr>
            <a:r>
              <a:rPr lang="en-US" sz="1200" b="1" kern="1200" dirty="0" smtClean="0">
                <a:solidFill>
                  <a:schemeClr val="tx1"/>
                </a:solidFill>
                <a:latin typeface="+mn-lt"/>
                <a:ea typeface="+mn-ea"/>
                <a:cs typeface="+mn-cs"/>
              </a:rPr>
              <a:t>CAYEN Youth Board</a:t>
            </a:r>
          </a:p>
          <a:p>
            <a:pPr lvl="0"/>
            <a:r>
              <a:rPr lang="en-US" sz="1200" kern="1200" dirty="0" smtClean="0">
                <a:solidFill>
                  <a:schemeClr val="tx1"/>
                </a:solidFill>
                <a:latin typeface="+mn-lt"/>
                <a:ea typeface="+mn-ea"/>
                <a:cs typeface="+mn-cs"/>
              </a:rPr>
              <a:t>TAY between the ages of 16-26 who are committed to developing, improving, and strengthening the voice of TAY</a:t>
            </a:r>
          </a:p>
          <a:p>
            <a:endParaRPr lang="en-US" sz="100" kern="1200" dirty="0" smtClean="0">
              <a:solidFill>
                <a:schemeClr val="tx1"/>
              </a:solidFill>
              <a:latin typeface="+mn-lt"/>
              <a:ea typeface="+mn-ea"/>
              <a:cs typeface="+mn-cs"/>
            </a:endParaRPr>
          </a:p>
          <a:p>
            <a:endParaRPr lang="en-US" sz="100" kern="1200" dirty="0" smtClean="0">
              <a:solidFill>
                <a:schemeClr val="tx1"/>
              </a:solidFill>
              <a:latin typeface="+mn-lt"/>
              <a:ea typeface="+mn-ea"/>
              <a:cs typeface="+mn-cs"/>
            </a:endParaRPr>
          </a:p>
          <a:p>
            <a:pPr marL="0" indent="0">
              <a:buNone/>
            </a:pPr>
            <a:r>
              <a:rPr lang="en-US" sz="1200" b="1" kern="1200" dirty="0" smtClean="0">
                <a:solidFill>
                  <a:schemeClr val="tx1"/>
                </a:solidFill>
                <a:latin typeface="+mn-lt"/>
                <a:ea typeface="+mn-ea"/>
                <a:cs typeface="+mn-cs"/>
              </a:rPr>
              <a:t>CAYEN Advisory Committee</a:t>
            </a:r>
          </a:p>
          <a:p>
            <a:r>
              <a:rPr lang="en-US" sz="1200" kern="1200" dirty="0" smtClean="0">
                <a:solidFill>
                  <a:schemeClr val="tx1"/>
                </a:solidFill>
                <a:latin typeface="+mn-lt"/>
                <a:ea typeface="+mn-ea"/>
                <a:cs typeface="+mn-cs"/>
              </a:rPr>
              <a:t>Advise CAYEN staff and board on programmatic goals, priorities and activities</a:t>
            </a:r>
          </a:p>
          <a:p>
            <a:endParaRPr lang="en-US" sz="800" b="0" i="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The California Youth Empowerment Network has established a new Advisory Committee to advise the CAYEN staff and board on programmatic goals, priorities and activities.  The Advisory Committee will help grow programmatic reach and will provide input to support sustainability.  The Committee will provide project guidance from a stakeholder/advocate perspective.  CAYEN is proud to be home to an all TAY board.  This Advisory Committee will allow CAYEN to include others, regardless of age, in the program’s activities in a meaningful way.  </a:t>
            </a:r>
            <a:endParaRPr lang="en-US" sz="100" kern="1200" dirty="0" smtClean="0">
              <a:solidFill>
                <a:schemeClr val="tx1"/>
              </a:solidFill>
              <a:latin typeface="+mn-lt"/>
              <a:ea typeface="+mn-ea"/>
              <a:cs typeface="+mn-cs"/>
            </a:endParaRPr>
          </a:p>
          <a:p>
            <a:pPr marL="0" indent="0">
              <a:buNone/>
            </a:pPr>
            <a:endParaRPr lang="en-US" sz="100" kern="1200" dirty="0" smtClean="0">
              <a:solidFill>
                <a:schemeClr val="tx1"/>
              </a:solidFill>
              <a:latin typeface="+mn-lt"/>
              <a:ea typeface="+mn-ea"/>
              <a:cs typeface="+mn-cs"/>
            </a:endParaRPr>
          </a:p>
          <a:p>
            <a:pPr marL="0" indent="0">
              <a:buNone/>
            </a:pPr>
            <a:r>
              <a:rPr lang="en-US" sz="1200" b="1" kern="1200" dirty="0" smtClean="0">
                <a:solidFill>
                  <a:schemeClr val="tx1"/>
                </a:solidFill>
                <a:latin typeface="+mn-lt"/>
                <a:ea typeface="+mn-ea"/>
                <a:cs typeface="+mn-cs"/>
              </a:rPr>
              <a:t>CAYEN Action Network</a:t>
            </a:r>
          </a:p>
          <a:p>
            <a:r>
              <a:rPr lang="en-US" sz="1200" kern="1200" dirty="0" smtClean="0">
                <a:solidFill>
                  <a:schemeClr val="tx1"/>
                </a:solidFill>
                <a:latin typeface="+mn-lt"/>
                <a:ea typeface="+mn-ea"/>
                <a:cs typeface="+mn-cs"/>
              </a:rPr>
              <a:t>Stay up-to-date on all things CAYEN including state-level policies and legislation impacting TAY, upcoming events such as conference/trainings and advocacy activities</a:t>
            </a:r>
            <a:endParaRPr lang="en-US" sz="1200" b="0" dirty="0" smtClean="0">
              <a:solidFill>
                <a:srgbClr val="002060"/>
              </a:solidFill>
              <a:latin typeface="Calibri" panose="020F0502020204030204" pitchFamily="34" charset="0"/>
            </a:endParaRPr>
          </a:p>
          <a:p>
            <a:pPr marL="857250" lvl="1" indent="-457200">
              <a:buFont typeface="Arial" panose="020B0604020202020204" pitchFamily="34" charset="0"/>
              <a:buChar char="•"/>
            </a:pPr>
            <a:r>
              <a:rPr lang="en-US" sz="2700" dirty="0" smtClean="0">
                <a:solidFill>
                  <a:srgbClr val="002060"/>
                </a:solidFill>
                <a:latin typeface="Calibri" panose="020F0502020204030204" pitchFamily="34" charset="0"/>
              </a:rPr>
              <a:t>Stay up-to-date on state-level policies and legislation impacting California’s TAY </a:t>
            </a:r>
          </a:p>
          <a:p>
            <a:pPr marL="857250" lvl="1" indent="-457200">
              <a:buFont typeface="Arial" panose="020B0604020202020204" pitchFamily="34" charset="0"/>
              <a:buChar char="•"/>
            </a:pPr>
            <a:r>
              <a:rPr lang="en-US" sz="2700" dirty="0" smtClean="0">
                <a:solidFill>
                  <a:srgbClr val="002060"/>
                </a:solidFill>
                <a:latin typeface="Calibri" panose="020F0502020204030204" pitchFamily="34" charset="0"/>
              </a:rPr>
              <a:t>Learn about successful TAY programs throughout the State</a:t>
            </a:r>
          </a:p>
          <a:p>
            <a:pPr marL="857250" lvl="1" indent="-457200">
              <a:buFont typeface="Arial" panose="020B0604020202020204" pitchFamily="34" charset="0"/>
              <a:buChar char="•"/>
            </a:pPr>
            <a:r>
              <a:rPr lang="en-US" sz="2700" dirty="0" smtClean="0">
                <a:solidFill>
                  <a:srgbClr val="002060"/>
                </a:solidFill>
                <a:latin typeface="Calibri" panose="020F0502020204030204" pitchFamily="34" charset="0"/>
              </a:rPr>
              <a:t>Hear about conference events</a:t>
            </a:r>
          </a:p>
          <a:p>
            <a:pPr marL="857250" lvl="1" indent="-457200">
              <a:buFont typeface="Arial" panose="020B0604020202020204" pitchFamily="34" charset="0"/>
              <a:buChar char="•"/>
            </a:pPr>
            <a:r>
              <a:rPr lang="en-US" sz="2700" dirty="0" smtClean="0">
                <a:solidFill>
                  <a:srgbClr val="002060"/>
                </a:solidFill>
                <a:latin typeface="Calibri" panose="020F0502020204030204" pitchFamily="34" charset="0"/>
              </a:rPr>
              <a:t>Engage in advocacy activities </a:t>
            </a:r>
          </a:p>
          <a:p>
            <a:pPr marL="857250" lvl="1" indent="-457200">
              <a:buFont typeface="Arial" panose="020B0604020202020204" pitchFamily="34" charset="0"/>
              <a:buChar char="•"/>
            </a:pPr>
            <a:r>
              <a:rPr lang="en-US" sz="2700" dirty="0" smtClean="0">
                <a:solidFill>
                  <a:srgbClr val="002060"/>
                </a:solidFill>
                <a:latin typeface="Calibri" panose="020F0502020204030204" pitchFamily="34" charset="0"/>
              </a:rPr>
              <a:t>Learn of opportunities for youth engagement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20</a:t>
            </a:fld>
            <a:endParaRPr lang="en-US" dirty="0"/>
          </a:p>
        </p:txBody>
      </p:sp>
    </p:spTree>
    <p:extLst>
      <p:ext uri="{BB962C8B-B14F-4D97-AF65-F5344CB8AC3E}">
        <p14:creationId xmlns:p14="http://schemas.microsoft.com/office/powerpoint/2010/main" val="262815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years retreat..</a:t>
            </a:r>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21</a:t>
            </a:fld>
            <a:endParaRPr lang="en-US" dirty="0"/>
          </a:p>
        </p:txBody>
      </p:sp>
    </p:spTree>
    <p:extLst>
      <p:ext uri="{BB962C8B-B14F-4D97-AF65-F5344CB8AC3E}">
        <p14:creationId xmlns:p14="http://schemas.microsoft.com/office/powerpoint/2010/main" val="320250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22</a:t>
            </a:fld>
            <a:endParaRPr lang="en-US" dirty="0"/>
          </a:p>
        </p:txBody>
      </p:sp>
    </p:spTree>
    <p:extLst>
      <p:ext uri="{BB962C8B-B14F-4D97-AF65-F5344CB8AC3E}">
        <p14:creationId xmlns:p14="http://schemas.microsoft.com/office/powerpoint/2010/main" val="1236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3</a:t>
            </a:fld>
            <a:endParaRPr lang="en-US" dirty="0"/>
          </a:p>
        </p:txBody>
      </p:sp>
    </p:spTree>
    <p:extLst>
      <p:ext uri="{BB962C8B-B14F-4D97-AF65-F5344CB8AC3E}">
        <p14:creationId xmlns:p14="http://schemas.microsoft.com/office/powerpoint/2010/main" val="176801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from</a:t>
            </a:r>
            <a:r>
              <a:rPr lang="en-US" baseline="0" dirty="0" smtClean="0"/>
              <a:t> the California Youth Empowerment Network, pronounce like cayenne pepper. CAYEN is a project of Mental Health America of California. MHA has various affiliates throughout the state you may have hard of, such as MHALA or MHA Orange County, which are closer to LA.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CAYEN,</a:t>
            </a:r>
            <a:r>
              <a:rPr lang="en-US" baseline="0" dirty="0" smtClean="0"/>
              <a:t> is MHAC’s youth component of the organization. Our mission </a:t>
            </a:r>
            <a:r>
              <a:rPr lang="en-US" dirty="0" smtClean="0"/>
              <a:t>is </a:t>
            </a:r>
            <a:r>
              <a:rPr lang="en-US" dirty="0"/>
              <a:t>to empower Transition Age Youth or </a:t>
            </a:r>
            <a:r>
              <a:rPr lang="en-US" dirty="0" smtClean="0"/>
              <a:t>TAY</a:t>
            </a:r>
            <a:r>
              <a:rPr lang="en-US" baseline="0" dirty="0" smtClean="0"/>
              <a:t> to be </a:t>
            </a:r>
            <a:r>
              <a:rPr lang="en-US" dirty="0" smtClean="0"/>
              <a:t>leaders </a:t>
            </a:r>
            <a:r>
              <a:rPr lang="en-US" dirty="0"/>
              <a:t>in community and mental health system </a:t>
            </a:r>
            <a:r>
              <a:rPr lang="en-US" dirty="0" smtClean="0"/>
              <a:t>transformation</a:t>
            </a:r>
            <a:r>
              <a:rPr lang="en-US" dirty="0"/>
              <a:t>. We believe that young people’s voices and experience are extremely valuable and have the ability to impact policy legislation, not just statewide but also local impact.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C2FDBED-2A67-45BE-B532-94BB88E14DD9}" type="slidenum">
              <a:rPr lang="en-US" smtClean="0"/>
              <a:t>4</a:t>
            </a:fld>
            <a:endParaRPr lang="en-US" dirty="0"/>
          </a:p>
        </p:txBody>
      </p:sp>
    </p:spTree>
    <p:extLst>
      <p:ext uri="{BB962C8B-B14F-4D97-AF65-F5344CB8AC3E}">
        <p14:creationId xmlns:p14="http://schemas.microsoft.com/office/powerpoint/2010/main" val="73784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envision </a:t>
            </a:r>
            <a:r>
              <a:rPr lang="en-US" dirty="0" smtClean="0"/>
              <a:t>is for all</a:t>
            </a:r>
            <a:r>
              <a:rPr lang="en-US" baseline="0" dirty="0" smtClean="0"/>
              <a:t> young people seeking </a:t>
            </a:r>
            <a:r>
              <a:rPr lang="en-US" dirty="0" smtClean="0"/>
              <a:t>mental </a:t>
            </a:r>
            <a:r>
              <a:rPr lang="en-US" dirty="0"/>
              <a:t>health services have access to resources so they are able to get </a:t>
            </a:r>
            <a:r>
              <a:rPr lang="en-US" dirty="0" smtClean="0"/>
              <a:t>their</a:t>
            </a:r>
            <a:r>
              <a:rPr lang="en-US" baseline="0" dirty="0" smtClean="0"/>
              <a:t> needs met, get treatment that best fits them and are able to lead their best lives. </a:t>
            </a:r>
          </a:p>
          <a:p>
            <a:endParaRPr lang="en-US" baseline="0" dirty="0" smtClean="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5</a:t>
            </a:fld>
            <a:endParaRPr lang="en-US" dirty="0"/>
          </a:p>
        </p:txBody>
      </p:sp>
    </p:spTree>
    <p:extLst>
      <p:ext uri="{BB962C8B-B14F-4D97-AF65-F5344CB8AC3E}">
        <p14:creationId xmlns:p14="http://schemas.microsoft.com/office/powerpoint/2010/main" val="2746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most of you are familiar</a:t>
            </a:r>
            <a:r>
              <a:rPr lang="en-US" baseline="0" dirty="0" smtClean="0"/>
              <a:t> with the term, TAY or transition age youth. There are various definitions of TAY and different age. </a:t>
            </a:r>
          </a:p>
          <a:p>
            <a:endParaRPr lang="en-US" baseline="0" dirty="0" smtClean="0"/>
          </a:p>
          <a:p>
            <a:r>
              <a:rPr lang="en-US" baseline="0" dirty="0" smtClean="0"/>
              <a:t>For CAYEN: </a:t>
            </a:r>
          </a:p>
          <a:p>
            <a:pPr marL="171450" indent="-171450">
              <a:buFont typeface="Arial" panose="020B0604020202020204" pitchFamily="34" charset="0"/>
              <a:buChar char="•"/>
            </a:pPr>
            <a:r>
              <a:rPr lang="en-US" dirty="0" smtClean="0"/>
              <a:t>We work with</a:t>
            </a:r>
            <a:r>
              <a:rPr lang="en-US" baseline="0" dirty="0" smtClean="0"/>
              <a:t> </a:t>
            </a:r>
            <a:r>
              <a:rPr lang="en-US" dirty="0" smtClean="0"/>
              <a:t>TAY between</a:t>
            </a:r>
            <a:r>
              <a:rPr lang="en-US" baseline="0" dirty="0" smtClean="0"/>
              <a:t> the ages of </a:t>
            </a:r>
            <a:r>
              <a:rPr lang="en-US" dirty="0" smtClean="0"/>
              <a:t>16-26 </a:t>
            </a:r>
            <a:endParaRPr lang="en-US" dirty="0"/>
          </a:p>
          <a:p>
            <a:pPr marL="171450" indent="-171450">
              <a:buFont typeface="Arial" panose="020B0604020202020204" pitchFamily="34" charset="0"/>
              <a:buChar char="•"/>
            </a:pPr>
            <a:r>
              <a:rPr lang="en-US" dirty="0" smtClean="0"/>
              <a:t>Young</a:t>
            </a:r>
            <a:r>
              <a:rPr lang="en-US" baseline="0" dirty="0" smtClean="0"/>
              <a:t> people in this age group are very unique, in that they require a specific set of needs. </a:t>
            </a:r>
          </a:p>
          <a:p>
            <a:pPr marL="171450" indent="-171450">
              <a:buFont typeface="Arial" panose="020B0604020202020204" pitchFamily="34" charset="0"/>
              <a:buChar char="•"/>
            </a:pPr>
            <a:r>
              <a:rPr lang="en-US" dirty="0" smtClean="0"/>
              <a:t>Need </a:t>
            </a:r>
            <a:r>
              <a:rPr lang="en-US" dirty="0"/>
              <a:t>customized and additional </a:t>
            </a:r>
            <a:r>
              <a:rPr lang="en-US" dirty="0" smtClean="0"/>
              <a:t>supports-</a:t>
            </a:r>
            <a:r>
              <a:rPr lang="en-US" baseline="0" dirty="0" smtClean="0"/>
              <a:t>young people within this age group are not quite adults but not children. </a:t>
            </a:r>
          </a:p>
          <a:p>
            <a:pPr marL="171450" indent="-171450">
              <a:buFont typeface="Arial" panose="020B0604020202020204" pitchFamily="34" charset="0"/>
              <a:buChar char="•"/>
            </a:pPr>
            <a:r>
              <a:rPr lang="en-US" baseline="0" dirty="0" smtClean="0"/>
              <a:t>Young people we work with have been involved in some system- foster care, mental health and or have been homeless</a:t>
            </a:r>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6</a:t>
            </a:fld>
            <a:endParaRPr lang="en-US" dirty="0"/>
          </a:p>
        </p:txBody>
      </p:sp>
    </p:spTree>
    <p:extLst>
      <p:ext uri="{BB962C8B-B14F-4D97-AF65-F5344CB8AC3E}">
        <p14:creationId xmlns:p14="http://schemas.microsoft.com/office/powerpoint/2010/main" val="35078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to the group: “how do you define mental health? When I say, mental health, what comes up for you?”</a:t>
            </a:r>
          </a:p>
          <a:p>
            <a:endParaRPr lang="en-US" dirty="0" smtClean="0"/>
          </a:p>
          <a:p>
            <a:pPr marL="0" indent="0">
              <a:lnSpc>
                <a:spcPct val="120000"/>
              </a:lnSpc>
              <a:buNone/>
            </a:pPr>
            <a:r>
              <a:rPr lang="en-US" dirty="0" smtClean="0">
                <a:solidFill>
                  <a:srgbClr val="002060"/>
                </a:solidFill>
                <a:latin typeface="+mn-lt"/>
              </a:rPr>
              <a:t>“Mental health includes our emotional, psychological, and social well-being. It affects how we think, feel, and act. It also helps determine how we handle stress, relate to others, and make choices.  </a:t>
            </a:r>
          </a:p>
          <a:p>
            <a:pPr marL="0" indent="0">
              <a:lnSpc>
                <a:spcPct val="120000"/>
              </a:lnSpc>
              <a:buNone/>
            </a:pPr>
            <a:endParaRPr lang="en-US" dirty="0" smtClean="0">
              <a:solidFill>
                <a:srgbClr val="002060"/>
              </a:solidFill>
              <a:latin typeface="+mn-lt"/>
            </a:endParaRPr>
          </a:p>
          <a:p>
            <a:pPr marL="0" indent="0">
              <a:lnSpc>
                <a:spcPct val="120000"/>
              </a:lnSpc>
              <a:buNone/>
            </a:pPr>
            <a:r>
              <a:rPr lang="en-US" dirty="0" smtClean="0">
                <a:solidFill>
                  <a:srgbClr val="002060"/>
                </a:solidFill>
                <a:latin typeface="+mn-lt"/>
              </a:rPr>
              <a:t>Many factors contribute to mental health, including:</a:t>
            </a:r>
          </a:p>
          <a:p>
            <a:pPr marL="171450" indent="-171450">
              <a:lnSpc>
                <a:spcPct val="120000"/>
              </a:lnSpc>
              <a:buFont typeface="Arial" panose="020B0604020202020204" pitchFamily="34" charset="0"/>
              <a:buChar char="•"/>
            </a:pPr>
            <a:r>
              <a:rPr lang="en-US" dirty="0" smtClean="0">
                <a:solidFill>
                  <a:srgbClr val="002060"/>
                </a:solidFill>
                <a:latin typeface="+mn-lt"/>
              </a:rPr>
              <a:t>Biological factors, such as genes or brain chemistry</a:t>
            </a:r>
          </a:p>
          <a:p>
            <a:pPr marL="171450" indent="-171450">
              <a:lnSpc>
                <a:spcPct val="120000"/>
              </a:lnSpc>
              <a:buFont typeface="Arial" panose="020B0604020202020204" pitchFamily="34" charset="0"/>
              <a:buChar char="•"/>
            </a:pPr>
            <a:r>
              <a:rPr lang="en-US" dirty="0" smtClean="0">
                <a:solidFill>
                  <a:srgbClr val="002060"/>
                </a:solidFill>
                <a:latin typeface="+mn-lt"/>
              </a:rPr>
              <a:t>Life experiences, such as trauma or abuse</a:t>
            </a:r>
          </a:p>
          <a:p>
            <a:pPr marL="171450" indent="-171450">
              <a:lnSpc>
                <a:spcPct val="120000"/>
              </a:lnSpc>
              <a:buFont typeface="Arial" panose="020B0604020202020204" pitchFamily="34" charset="0"/>
              <a:buChar char="•"/>
            </a:pPr>
            <a:r>
              <a:rPr lang="en-US" dirty="0" smtClean="0">
                <a:solidFill>
                  <a:srgbClr val="002060"/>
                </a:solidFill>
                <a:latin typeface="+mn-lt"/>
              </a:rPr>
              <a:t>Family history of mental health problems</a:t>
            </a:r>
          </a:p>
          <a:p>
            <a:pPr marL="171450" indent="-171450">
              <a:lnSpc>
                <a:spcPct val="120000"/>
              </a:lnSpc>
              <a:buFont typeface="Arial" panose="020B0604020202020204" pitchFamily="34" charset="0"/>
              <a:buChar char="•"/>
            </a:pPr>
            <a:r>
              <a:rPr lang="en-US" dirty="0" smtClean="0">
                <a:solidFill>
                  <a:srgbClr val="002060"/>
                </a:solidFill>
                <a:latin typeface="+mn-lt"/>
              </a:rPr>
              <a:t>Mental health problems are common but help is available. </a:t>
            </a:r>
            <a:r>
              <a:rPr lang="en-US" dirty="0" smtClean="0">
                <a:solidFill>
                  <a:srgbClr val="FFC000"/>
                </a:solidFill>
                <a:latin typeface="+mn-lt"/>
              </a:rPr>
              <a:t> </a:t>
            </a:r>
          </a:p>
          <a:p>
            <a:endParaRPr lang="en-US" dirty="0" smtClean="0"/>
          </a:p>
          <a:p>
            <a:r>
              <a:rPr lang="en-US" dirty="0" smtClean="0"/>
              <a:t>So the way that I describe</a:t>
            </a:r>
            <a:r>
              <a:rPr lang="en-US" baseline="0" dirty="0" smtClean="0"/>
              <a:t> mental health is, there are days that you feel really great about your life, your relationships, you just scored a really high school on an exam. Then there are days where one thing after another, things just take a turn for the worse. You got in a disagreement with your best friend, or partner, or you may not have done that well on your finals, or you may have gotten in an accident. So mental health, is learning to understand the way you work, learning what happens when you are stressed out and what positive things you can do for yourself to feel better. For me, I love playing with my dog and my cat. They are positive to my mental health because they accept me through it all. </a:t>
            </a:r>
          </a:p>
          <a:p>
            <a:endParaRPr lang="en-US" baseline="0" dirty="0" smtClean="0"/>
          </a:p>
          <a:p>
            <a:r>
              <a:rPr lang="en-US" baseline="0" dirty="0" smtClean="0"/>
              <a:t>What about you? How do you know when you feel stressed out? What are ways that you get yourself to feel better?</a:t>
            </a:r>
            <a:endParaRPr lang="en-US" dirty="0" smtClean="0"/>
          </a:p>
          <a:p>
            <a:endParaRPr lang="en-US" dirty="0" smtClean="0"/>
          </a:p>
          <a:p>
            <a:r>
              <a:rPr lang="en-US" dirty="0" smtClean="0"/>
              <a:t>https://www.mentalhealth.gov/basics/what-is-mental-health/index.html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2FDBED-2A67-45BE-B532-94BB88E14DD9}" type="slidenum">
              <a:rPr lang="en-US" smtClean="0"/>
              <a:t>7</a:t>
            </a:fld>
            <a:endParaRPr lang="en-US" dirty="0"/>
          </a:p>
        </p:txBody>
      </p:sp>
    </p:spTree>
    <p:extLst>
      <p:ext uri="{BB962C8B-B14F-4D97-AF65-F5344CB8AC3E}">
        <p14:creationId xmlns:p14="http://schemas.microsoft.com/office/powerpoint/2010/main" val="152982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some general mental health </a:t>
            </a:r>
            <a:r>
              <a:rPr lang="en-US" dirty="0" err="1" smtClean="0"/>
              <a:t>statisics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1 in 5 adults have a mental health condition  (we can count off as an activity) </a:t>
            </a:r>
            <a:endParaRPr lang="en-US" sz="100" dirty="0" smtClean="0">
              <a:latin typeface="+mn-lt"/>
            </a:endParaRPr>
          </a:p>
          <a:p>
            <a:endParaRPr lang="en-US" dirty="0" smtClean="0"/>
          </a:p>
          <a:p>
            <a:r>
              <a:rPr lang="en-US" sz="1200" b="0" i="0" kern="1200" dirty="0" smtClean="0">
                <a:solidFill>
                  <a:schemeClr val="tx1"/>
                </a:solidFill>
                <a:effectLst/>
                <a:latin typeface="+mn-lt"/>
                <a:ea typeface="+mn-ea"/>
                <a:cs typeface="+mn-cs"/>
              </a:rPr>
              <a:t>The onset for 50 percent of adult mental health disorders occurs by age 14, and for 75 percent of adults by age 24.</a:t>
            </a:r>
            <a:r>
              <a:rPr lang="en-US" sz="1200" b="0" i="0" u="none" strike="noStrike" kern="1200" baseline="30000" dirty="0" smtClean="0">
                <a:solidFill>
                  <a:schemeClr val="tx1"/>
                </a:solidFill>
                <a:effectLst/>
                <a:latin typeface="+mn-lt"/>
                <a:ea typeface="+mn-ea"/>
                <a:cs typeface="+mn-cs"/>
                <a:hlinkClick r:id="rId3"/>
              </a:rPr>
              <a:t>4</a:t>
            </a:r>
            <a:endParaRPr lang="en-US" sz="1200" b="0" i="0" u="none" strike="noStrike"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https://youth.gov/youth-topics/youth-mental-health/prevalance-mental-health-disorders-among-youth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latin typeface="+mn-lt"/>
              </a:rPr>
              <a:t>Individuals living with serious mental illness face an increased risk of having chronic medical conditions.</a:t>
            </a:r>
            <a:r>
              <a:rPr lang="en-US" sz="1200" baseline="0" dirty="0" smtClean="0">
                <a:latin typeface="+mn-lt"/>
              </a:rPr>
              <a:t> </a:t>
            </a:r>
            <a:endParaRPr lang="en-US" sz="1200" dirty="0" smtClean="0">
              <a:latin typeface="+mn-lt"/>
            </a:endParaRPr>
          </a:p>
          <a:p>
            <a:pPr marL="0" indent="0">
              <a:buNone/>
            </a:pPr>
            <a:endParaRPr lang="en-US" sz="100" dirty="0" smtClean="0">
              <a:latin typeface="+mn-lt"/>
            </a:endParaRPr>
          </a:p>
          <a:p>
            <a:r>
              <a:rPr lang="en-US" sz="1200" dirty="0" smtClean="0">
                <a:latin typeface="+mn-lt"/>
              </a:rPr>
              <a:t>Mood disorders, including major depression, dysthymic disorder and bipolar disorder, are the third most common cause of hospitalization in the U.S. for both youth and adults aged 18–44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C2FDBED-2A67-45BE-B532-94BB88E14DD9}" type="slidenum">
              <a:rPr lang="en-US" smtClean="0"/>
              <a:t>8</a:t>
            </a:fld>
            <a:endParaRPr lang="en-US" dirty="0"/>
          </a:p>
        </p:txBody>
      </p:sp>
    </p:spTree>
    <p:extLst>
      <p:ext uri="{BB962C8B-B14F-4D97-AF65-F5344CB8AC3E}">
        <p14:creationId xmlns:p14="http://schemas.microsoft.com/office/powerpoint/2010/main" val="314308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Foster Youth- Up to 80%  of children in foster care have significant mental health issues, compared to approximately 18-22% of the general population</a:t>
            </a:r>
          </a:p>
          <a:p>
            <a:endParaRPr lang="en-US" dirty="0" smtClean="0"/>
          </a:p>
          <a:p>
            <a:r>
              <a:rPr lang="en-US" dirty="0" smtClean="0"/>
              <a:t>A lot of contributing factors- </a:t>
            </a:r>
            <a:r>
              <a:rPr lang="en-US" sz="1200" b="0" i="0" kern="1200" dirty="0" smtClean="0">
                <a:solidFill>
                  <a:schemeClr val="tx1"/>
                </a:solidFill>
                <a:effectLst/>
                <a:latin typeface="+mn-lt"/>
                <a:ea typeface="+mn-ea"/>
                <a:cs typeface="+mn-cs"/>
              </a:rPr>
              <a:t>actors contributing to the mental and behavioral health of children and youth in foster care includes the history of complex trauma, frequently changing situations and transitions, broken family relationships, inconsistent and inadequate access to mental health services and the over-prescription of psychotropic medications. </a:t>
            </a:r>
          </a:p>
          <a:p>
            <a:r>
              <a:rPr lang="en-US" dirty="0" smtClean="0"/>
              <a:t>/www.ncsl.org/research/human-services/mental-health-and-foster-care.aspx </a:t>
            </a:r>
          </a:p>
          <a:p>
            <a:endParaRPr lang="en-US" sz="1200" dirty="0" smtClean="0">
              <a:latin typeface="+mn-lt"/>
            </a:endParaRPr>
          </a:p>
          <a:p>
            <a:r>
              <a:rPr lang="en-US" sz="1200" dirty="0" smtClean="0">
                <a:latin typeface="+mn-lt"/>
              </a:rPr>
              <a:t>LGBTQ Youth- Suicide is the third leading cause of death among youth ages 15 to 24, and are more likely to attempt suicide than their peers. This can be contributed by stigma,</a:t>
            </a:r>
            <a:r>
              <a:rPr lang="en-US" sz="1200" baseline="0" dirty="0" smtClean="0">
                <a:latin typeface="+mn-lt"/>
              </a:rPr>
              <a:t> bullying and lack of resources. </a:t>
            </a:r>
            <a:endParaRPr lang="en-US" sz="1200" dirty="0" smtClean="0">
              <a:latin typeface="+mn-lt"/>
            </a:endParaRPr>
          </a:p>
          <a:p>
            <a:endParaRPr lang="en-US" sz="1200" dirty="0" smtClean="0">
              <a:latin typeface="+mn-lt"/>
            </a:endParaRPr>
          </a:p>
          <a:p>
            <a:r>
              <a:rPr lang="en-US" sz="1200" dirty="0" smtClean="0">
                <a:latin typeface="+mn-lt"/>
              </a:rPr>
              <a:t>Homeless Youth-45% of homeless youth reported mental health problems in the past year.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---TAY</a:t>
            </a:r>
            <a:r>
              <a:rPr lang="en-US" sz="1200" b="0" i="0" kern="1200" baseline="0" dirty="0" smtClean="0">
                <a:solidFill>
                  <a:schemeClr val="tx1"/>
                </a:solidFill>
                <a:effectLst/>
                <a:latin typeface="+mn-lt"/>
                <a:ea typeface="+mn-ea"/>
                <a:cs typeface="+mn-cs"/>
              </a:rPr>
              <a:t> who are involved in multiple systems, more than likely will have a mental health </a:t>
            </a:r>
            <a:r>
              <a:rPr lang="en-US" sz="1200" b="0" i="0" kern="1200" baseline="0" dirty="0" err="1" smtClean="0">
                <a:solidFill>
                  <a:schemeClr val="tx1"/>
                </a:solidFill>
                <a:effectLst/>
                <a:latin typeface="+mn-lt"/>
                <a:ea typeface="+mn-ea"/>
                <a:cs typeface="+mn-cs"/>
              </a:rPr>
              <a:t>challenege</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2FDBED-2A67-45BE-B532-94BB88E14DD9}" type="slidenum">
              <a:rPr lang="en-US" smtClean="0"/>
              <a:t>9</a:t>
            </a:fld>
            <a:endParaRPr lang="en-US" dirty="0"/>
          </a:p>
        </p:txBody>
      </p:sp>
    </p:spTree>
    <p:extLst>
      <p:ext uri="{BB962C8B-B14F-4D97-AF65-F5344CB8AC3E}">
        <p14:creationId xmlns:p14="http://schemas.microsoft.com/office/powerpoint/2010/main" val="38895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AYEN PPT Title Slide 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888392"/>
            <a:ext cx="7772400" cy="960217"/>
          </a:xfrm>
        </p:spPr>
        <p:txBody>
          <a:bodyPr>
            <a:normAutofit/>
          </a:bodyPr>
          <a:lstStyle>
            <a:lvl1pPr algn="ctr">
              <a:defRPr sz="4000" b="1">
                <a:solidFill>
                  <a:schemeClr val="bg1"/>
                </a:solidFill>
              </a:defRPr>
            </a:lvl1pPr>
          </a:lstStyle>
          <a:p>
            <a:r>
              <a:rPr lang="en-US" dirty="0"/>
              <a:t>TITLE OF PRESENTATION</a:t>
            </a:r>
          </a:p>
        </p:txBody>
      </p:sp>
      <p:sp>
        <p:nvSpPr>
          <p:cNvPr id="3" name="Subtitle 2"/>
          <p:cNvSpPr>
            <a:spLocks noGrp="1"/>
          </p:cNvSpPr>
          <p:nvPr>
            <p:ph type="subTitle" idx="1" hasCustomPrompt="1"/>
          </p:nvPr>
        </p:nvSpPr>
        <p:spPr>
          <a:xfrm>
            <a:off x="1371600" y="4259025"/>
            <a:ext cx="6400800" cy="1695867"/>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#1</a:t>
            </a:r>
          </a:p>
          <a:p>
            <a:r>
              <a:rPr lang="en-US" dirty="0"/>
              <a:t>Presenter Name #2</a:t>
            </a:r>
          </a:p>
          <a:p>
            <a:r>
              <a:rPr lang="en-US" dirty="0"/>
              <a:t>Presenter Name #3</a:t>
            </a:r>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a:xfrm>
            <a:off x="3124200" y="6271169"/>
            <a:ext cx="2895600" cy="365125"/>
          </a:xfrm>
          <a:prstGeom prst="rect">
            <a:avLst/>
          </a:prstGeom>
        </p:spPr>
        <p:txBody>
          <a:bodyPr/>
          <a:lstStyle>
            <a:lvl1pPr algn="ctr">
              <a:defRPr>
                <a:solidFill>
                  <a:schemeClr val="bg2"/>
                </a:solidFill>
              </a:defRPr>
            </a:lvl1pPr>
          </a:lstStyle>
          <a:p>
            <a:r>
              <a:rPr lang="en-US" dirty="0"/>
              <a:t>DATE</a:t>
            </a:r>
          </a:p>
        </p:txBody>
      </p:sp>
    </p:spTree>
    <p:extLst>
      <p:ext uri="{BB962C8B-B14F-4D97-AF65-F5344CB8AC3E}">
        <p14:creationId xmlns:p14="http://schemas.microsoft.com/office/powerpoint/2010/main" val="157662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Symbol">
    <p:spTree>
      <p:nvGrpSpPr>
        <p:cNvPr id="1" name=""/>
        <p:cNvGrpSpPr/>
        <p:nvPr/>
      </p:nvGrpSpPr>
      <p:grpSpPr>
        <a:xfrm>
          <a:off x="0" y="0"/>
          <a:ext cx="0" cy="0"/>
          <a:chOff x="0" y="0"/>
          <a:chExt cx="0" cy="0"/>
        </a:xfrm>
      </p:grpSpPr>
      <p:pic>
        <p:nvPicPr>
          <p:cNvPr id="3" name="Picture 2" descr="CAYEN PPT Template Faded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211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ner symbol">
    <p:spTree>
      <p:nvGrpSpPr>
        <p:cNvPr id="1" name=""/>
        <p:cNvGrpSpPr/>
        <p:nvPr/>
      </p:nvGrpSpPr>
      <p:grpSpPr>
        <a:xfrm>
          <a:off x="0" y="0"/>
          <a:ext cx="0" cy="0"/>
          <a:chOff x="0" y="0"/>
          <a:chExt cx="0" cy="0"/>
        </a:xfrm>
      </p:grpSpPr>
      <p:pic>
        <p:nvPicPr>
          <p:cNvPr id="3" name="Picture 2" descr="CAYEN PPT Template Small symbol corner-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381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Conclusion">
    <p:spTree>
      <p:nvGrpSpPr>
        <p:cNvPr id="1" name=""/>
        <p:cNvGrpSpPr/>
        <p:nvPr/>
      </p:nvGrpSpPr>
      <p:grpSpPr>
        <a:xfrm>
          <a:off x="0" y="0"/>
          <a:ext cx="0" cy="0"/>
          <a:chOff x="0" y="0"/>
          <a:chExt cx="0" cy="0"/>
        </a:xfrm>
      </p:grpSpPr>
      <p:pic>
        <p:nvPicPr>
          <p:cNvPr id="4" name="Picture 3" descr="CAYEN PPT Template Thank you-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userDrawn="1"/>
        </p:nvSpPr>
        <p:spPr>
          <a:xfrm>
            <a:off x="2989273" y="5048883"/>
            <a:ext cx="5963057" cy="132343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a:latin typeface="Helvetica"/>
                <a:cs typeface="Helvetica"/>
              </a:rPr>
              <a:t>California Youth Empowerment Network</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a:latin typeface="Helvetica"/>
                <a:cs typeface="Helvetica"/>
              </a:rPr>
              <a:t>1127 11th St, Suite #925</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a:latin typeface="Helvetica"/>
                <a:cs typeface="Helvetica"/>
              </a:rPr>
              <a:t>Sacramento, CA 95814</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a:latin typeface="Helvetica"/>
                <a:cs typeface="Helvetica"/>
              </a:rPr>
              <a:t>(916) 557-1167</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a:latin typeface="Helvetica"/>
                <a:cs typeface="Helvetica"/>
              </a:rPr>
              <a:t>www.ca-yen.org</a:t>
            </a:r>
          </a:p>
        </p:txBody>
      </p:sp>
      <p:sp>
        <p:nvSpPr>
          <p:cNvPr id="3" name="Text Placeholder 2"/>
          <p:cNvSpPr>
            <a:spLocks noGrp="1"/>
          </p:cNvSpPr>
          <p:nvPr>
            <p:ph type="body" sz="quarter" idx="10" hasCustomPrompt="1"/>
          </p:nvPr>
        </p:nvSpPr>
        <p:spPr>
          <a:xfrm>
            <a:off x="2989273" y="3763963"/>
            <a:ext cx="5513377" cy="1146175"/>
          </a:xfrm>
        </p:spPr>
        <p:txBody>
          <a:bodyPr/>
          <a:lstStyle>
            <a:lvl1pPr marL="0" indent="0">
              <a:buNone/>
              <a:defRPr sz="1600"/>
            </a:lvl1pPr>
          </a:lstStyle>
          <a:p>
            <a:r>
              <a:rPr lang="en-US" b="1" dirty="0"/>
              <a:t>Presenter Name &amp; Contact Info</a:t>
            </a:r>
          </a:p>
          <a:p>
            <a:r>
              <a:rPr lang="en-US" b="1" dirty="0"/>
              <a:t>Phone</a:t>
            </a:r>
          </a:p>
          <a:p>
            <a:r>
              <a:rPr lang="en-US" b="1" dirty="0"/>
              <a:t>Email</a:t>
            </a:r>
          </a:p>
        </p:txBody>
      </p:sp>
    </p:spTree>
    <p:extLst>
      <p:ext uri="{BB962C8B-B14F-4D97-AF65-F5344CB8AC3E}">
        <p14:creationId xmlns:p14="http://schemas.microsoft.com/office/powerpoint/2010/main" val="247199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AYEN PPT Content Slid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4000">
                <a:solidFill>
                  <a:srgbClr val="C42026"/>
                </a:solidFill>
              </a:defRPr>
            </a:lvl1pPr>
          </a:lstStyle>
          <a:p>
            <a:r>
              <a:rPr lang="en-US" dirty="0"/>
              <a:t>Slide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1192530"/>
            <a:ext cx="8229600" cy="30975"/>
          </a:xfrm>
          <a:prstGeom prst="line">
            <a:avLst/>
          </a:prstGeom>
          <a:ln w="57150" cmpd="sng">
            <a:solidFill>
              <a:srgbClr val="C42026"/>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720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AYEN PPT Template - Section Header-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10"/>
            <a:ext cx="9144000" cy="6858000"/>
          </a:xfrm>
          <a:prstGeom prst="rect">
            <a:avLst/>
          </a:prstGeom>
        </p:spPr>
      </p:pic>
      <p:sp>
        <p:nvSpPr>
          <p:cNvPr id="2" name="Title 1"/>
          <p:cNvSpPr>
            <a:spLocks noGrp="1"/>
          </p:cNvSpPr>
          <p:nvPr>
            <p:ph type="title" hasCustomPrompt="1"/>
          </p:nvPr>
        </p:nvSpPr>
        <p:spPr>
          <a:xfrm>
            <a:off x="559684" y="1950285"/>
            <a:ext cx="7772400" cy="1362075"/>
          </a:xfrm>
        </p:spPr>
        <p:txBody>
          <a:bodyPr anchor="t"/>
          <a:lstStyle>
            <a:lvl1pPr algn="l">
              <a:defRPr sz="4000" b="1" cap="all">
                <a:solidFill>
                  <a:srgbClr val="162750"/>
                </a:solidFill>
              </a:defRPr>
            </a:lvl1pPr>
          </a:lstStyle>
          <a:p>
            <a:r>
              <a:rPr lang="en-US" dirty="0"/>
              <a:t>Section </a:t>
            </a:r>
            <a:br>
              <a:rPr lang="en-US" dirty="0"/>
            </a:br>
            <a:r>
              <a:rPr lang="en-US" dirty="0"/>
              <a:t>Title</a:t>
            </a:r>
          </a:p>
        </p:txBody>
      </p:sp>
      <p:sp>
        <p:nvSpPr>
          <p:cNvPr id="3" name="Text Placeholder 2"/>
          <p:cNvSpPr>
            <a:spLocks noGrp="1"/>
          </p:cNvSpPr>
          <p:nvPr>
            <p:ph type="body" idx="1" hasCustomPrompt="1"/>
          </p:nvPr>
        </p:nvSpPr>
        <p:spPr>
          <a:xfrm>
            <a:off x="559684" y="3657850"/>
            <a:ext cx="7772400" cy="60891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29094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6275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6275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910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43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CAYEN PPT Title Only-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208100" y="274638"/>
            <a:ext cx="7478700" cy="1143000"/>
          </a:xfrm>
        </p:spPr>
        <p:txBody>
          <a:bodyPr/>
          <a:lstStyle>
            <a:lvl1pPr algn="l">
              <a:defRPr/>
            </a:lvl1pPr>
          </a:lstStyle>
          <a:p>
            <a:r>
              <a:rPr lang="en-US" dirty="0"/>
              <a:t>Slide Title</a:t>
            </a:r>
          </a:p>
        </p:txBody>
      </p:sp>
    </p:spTree>
    <p:extLst>
      <p:ext uri="{BB962C8B-B14F-4D97-AF65-F5344CB8AC3E}">
        <p14:creationId xmlns:p14="http://schemas.microsoft.com/office/powerpoint/2010/main" val="40524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1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65300" y="6356350"/>
            <a:ext cx="2133600" cy="365125"/>
          </a:xfrm>
          <a:prstGeom prst="rect">
            <a:avLst/>
          </a:prstGeom>
        </p:spPr>
        <p:txBody>
          <a:bodyPr/>
          <a:lstStyle/>
          <a:p>
            <a:fld id="{C459A7A6-59C4-544F-9FFA-C9D0830322E1}" type="datetimeFigureOut">
              <a:rPr lang="en-US" smtClean="0"/>
              <a:pPr/>
              <a:t>10/9/17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9C06C8-2797-6A43-9AD1-ABF079C088D8}" type="slidenum">
              <a:rPr lang="en-US" smtClean="0"/>
              <a:pPr/>
              <a:t>‹#›</a:t>
            </a:fld>
            <a:endParaRPr lang="en-US" dirty="0"/>
          </a:p>
        </p:txBody>
      </p:sp>
    </p:spTree>
    <p:extLst>
      <p:ext uri="{BB962C8B-B14F-4D97-AF65-F5344CB8AC3E}">
        <p14:creationId xmlns:p14="http://schemas.microsoft.com/office/powerpoint/2010/main" val="74537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8435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2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Lst>
  <p:txStyles>
    <p:titleStyle>
      <a:lvl1pPr algn="l" defTabSz="457200" rtl="0" eaLnBrk="1" latinLnBrk="0" hangingPunct="1">
        <a:spcBef>
          <a:spcPct val="0"/>
        </a:spcBef>
        <a:buNone/>
        <a:defRPr sz="4400" kern="1200">
          <a:solidFill>
            <a:srgbClr val="C42026"/>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16275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mailto:kcasela@mhac.org" TargetMode="External"/><Relationship Id="rId6" Type="http://schemas.openxmlformats.org/officeDocument/2006/relationships/hyperlink" Target="http://www.ca-yen.org/" TargetMode="External"/><Relationship Id="rId7" Type="http://schemas.openxmlformats.org/officeDocument/2006/relationships/hyperlink" Target="http://www.mhac.org/"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png"/><Relationship Id="rId1" Type="http://schemas.openxmlformats.org/officeDocument/2006/relationships/video" Target="https://www.youtube.com/embed/rXuTokNaJow?ecver=1"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7862"/>
            <a:ext cx="7772400" cy="960217"/>
          </a:xfrm>
        </p:spPr>
        <p:txBody>
          <a:bodyPr>
            <a:normAutofit fontScale="90000"/>
          </a:bodyPr>
          <a:lstStyle/>
          <a:p>
            <a:r>
              <a:rPr lang="en-US" dirty="0">
                <a:latin typeface="+mj-lt"/>
              </a:rPr>
              <a:t>Empowering TAY in </a:t>
            </a:r>
            <a:r>
              <a:rPr lang="en-US" dirty="0" smtClean="0">
                <a:latin typeface="+mj-lt"/>
              </a:rPr>
              <a:t/>
            </a:r>
            <a:br>
              <a:rPr lang="en-US" dirty="0" smtClean="0">
                <a:latin typeface="+mj-lt"/>
              </a:rPr>
            </a:br>
            <a:r>
              <a:rPr lang="en-US" dirty="0" smtClean="0">
                <a:latin typeface="+mj-lt"/>
              </a:rPr>
              <a:t>Mental </a:t>
            </a:r>
            <a:r>
              <a:rPr lang="en-US" dirty="0">
                <a:latin typeface="+mj-lt"/>
              </a:rPr>
              <a:t>Health Advocacy Efforts </a:t>
            </a:r>
          </a:p>
        </p:txBody>
      </p:sp>
      <p:sp>
        <p:nvSpPr>
          <p:cNvPr id="3" name="Subtitle 2"/>
          <p:cNvSpPr>
            <a:spLocks noGrp="1"/>
          </p:cNvSpPr>
          <p:nvPr>
            <p:ph type="subTitle" idx="1"/>
          </p:nvPr>
        </p:nvSpPr>
        <p:spPr>
          <a:xfrm>
            <a:off x="1371600" y="4592266"/>
            <a:ext cx="6400800" cy="1695867"/>
          </a:xfrm>
        </p:spPr>
        <p:txBody>
          <a:bodyPr>
            <a:normAutofit/>
          </a:bodyPr>
          <a:lstStyle/>
          <a:p>
            <a:r>
              <a:rPr lang="en-US" dirty="0">
                <a:latin typeface="+mj-lt"/>
              </a:rPr>
              <a:t>Presented </a:t>
            </a:r>
            <a:r>
              <a:rPr lang="en-US" dirty="0" smtClean="0">
                <a:latin typeface="+mj-lt"/>
              </a:rPr>
              <a:t>by:</a:t>
            </a:r>
          </a:p>
          <a:p>
            <a:r>
              <a:rPr lang="en-US" dirty="0" smtClean="0">
                <a:latin typeface="+mj-lt"/>
              </a:rPr>
              <a:t>Kathleen Casela, MHAC</a:t>
            </a:r>
          </a:p>
          <a:p>
            <a:r>
              <a:rPr lang="en-US" dirty="0" smtClean="0">
                <a:latin typeface="+mj-lt"/>
              </a:rPr>
              <a:t>Ashley Flores, Project Return</a:t>
            </a:r>
            <a:endParaRPr lang="en-US" dirty="0">
              <a:latin typeface="+mj-lt"/>
            </a:endParaRPr>
          </a:p>
        </p:txBody>
      </p:sp>
    </p:spTree>
    <p:extLst>
      <p:ext uri="{BB962C8B-B14F-4D97-AF65-F5344CB8AC3E}">
        <p14:creationId xmlns:p14="http://schemas.microsoft.com/office/powerpoint/2010/main" val="161794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Challenges Facing TAY:</a:t>
            </a:r>
            <a:endParaRPr lang="en-US" dirty="0">
              <a:latin typeface="+mj-lt"/>
            </a:endParaRPr>
          </a:p>
        </p:txBody>
      </p:sp>
      <p:sp>
        <p:nvSpPr>
          <p:cNvPr id="5" name="Rectangle 4"/>
          <p:cNvSpPr/>
          <p:nvPr/>
        </p:nvSpPr>
        <p:spPr>
          <a:xfrm>
            <a:off x="906196" y="1430544"/>
            <a:ext cx="8817829" cy="4552015"/>
          </a:xfrm>
          <a:prstGeom prst="rect">
            <a:avLst/>
          </a:prstGeom>
        </p:spPr>
        <p:txBody>
          <a:bodyPr wrap="square">
            <a:spAutoFit/>
          </a:bodyPr>
          <a:lstStyle/>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Stigma</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Lack of representation</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Lack of TAY specific services</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Criminalization of mental illness</a:t>
            </a:r>
          </a:p>
          <a:p>
            <a:pPr marR="0">
              <a:lnSpc>
                <a:spcPct val="115000"/>
              </a:lnSpc>
              <a:spcBef>
                <a:spcPts val="0"/>
              </a:spcBef>
              <a:spcAft>
                <a:spcPts val="0"/>
              </a:spcAft>
              <a:buClr>
                <a:srgbClr val="002060"/>
              </a:buClr>
              <a:tabLst>
                <a:tab pos="1771650" algn="l"/>
              </a:tabLst>
            </a:pPr>
            <a:r>
              <a:rPr lang="en-US" sz="2700" dirty="0">
                <a:solidFill>
                  <a:srgbClr val="002060"/>
                </a:solidFill>
                <a:latin typeface="Calibri" panose="020F0502020204030204" pitchFamily="34" charset="0"/>
                <a:ea typeface="Calibri"/>
                <a:cs typeface="Arial"/>
              </a:rPr>
              <a:t>Culturally inappropriate/ineffective services and referrals</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Disempowerment</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Misunderstanding of TAY culture</a:t>
            </a:r>
          </a:p>
          <a:p>
            <a:pPr marR="0">
              <a:lnSpc>
                <a:spcPct val="115000"/>
              </a:lnSpc>
              <a:spcBef>
                <a:spcPts val="0"/>
              </a:spcBef>
              <a:spcAft>
                <a:spcPts val="0"/>
              </a:spcAft>
              <a:buClr>
                <a:srgbClr val="002060"/>
              </a:buClr>
              <a:tabLst>
                <a:tab pos="1771650" algn="l"/>
              </a:tabLst>
            </a:pPr>
            <a:r>
              <a:rPr lang="en-US" sz="2800" dirty="0">
                <a:solidFill>
                  <a:srgbClr val="002060"/>
                </a:solidFill>
                <a:latin typeface="Calibri" panose="020F0502020204030204" pitchFamily="34" charset="0"/>
                <a:ea typeface="Calibri"/>
                <a:cs typeface="Arial"/>
              </a:rPr>
              <a:t>Accessing </a:t>
            </a:r>
            <a:r>
              <a:rPr lang="en-US" sz="2800" dirty="0" smtClean="0">
                <a:solidFill>
                  <a:srgbClr val="002060"/>
                </a:solidFill>
                <a:latin typeface="Calibri" panose="020F0502020204030204" pitchFamily="34" charset="0"/>
                <a:ea typeface="Calibri"/>
                <a:cs typeface="Arial"/>
              </a:rPr>
              <a:t>Services: housing, education, services </a:t>
            </a:r>
            <a:endParaRPr lang="en-US" sz="2800" dirty="0">
              <a:solidFill>
                <a:srgbClr val="002060"/>
              </a:solidFill>
              <a:latin typeface="Calibri" panose="020F0502020204030204" pitchFamily="34" charset="0"/>
              <a:ea typeface="Calibri"/>
              <a:cs typeface="Arial"/>
            </a:endParaRPr>
          </a:p>
          <a:p>
            <a:pPr marR="0">
              <a:lnSpc>
                <a:spcPct val="115000"/>
              </a:lnSpc>
              <a:spcBef>
                <a:spcPts val="0"/>
              </a:spcBef>
              <a:spcAft>
                <a:spcPts val="0"/>
              </a:spcAft>
              <a:buClr>
                <a:srgbClr val="002060"/>
              </a:buClr>
              <a:tabLst>
                <a:tab pos="1771650" algn="l"/>
              </a:tabLst>
            </a:pPr>
            <a:r>
              <a:rPr lang="en-US" sz="2800" dirty="0" smtClean="0">
                <a:solidFill>
                  <a:srgbClr val="002060"/>
                </a:solidFill>
                <a:latin typeface="Calibri" panose="020F0502020204030204" pitchFamily="34" charset="0"/>
                <a:ea typeface="Calibri"/>
                <a:cs typeface="Arial"/>
              </a:rPr>
              <a:t>Any </a:t>
            </a:r>
            <a:r>
              <a:rPr lang="en-US" sz="2800" dirty="0">
                <a:solidFill>
                  <a:srgbClr val="002060"/>
                </a:solidFill>
                <a:latin typeface="Calibri" panose="020F0502020204030204" pitchFamily="34" charset="0"/>
                <a:ea typeface="Calibri"/>
                <a:cs typeface="Arial"/>
              </a:rPr>
              <a:t>others?</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5" y="1554661"/>
            <a:ext cx="371241" cy="4237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5" y="5517921"/>
            <a:ext cx="371241" cy="4237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62" y="5015180"/>
            <a:ext cx="371241" cy="4237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62" y="4537486"/>
            <a:ext cx="371241" cy="42379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09" y="3557051"/>
            <a:ext cx="371241" cy="42379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7" y="3054310"/>
            <a:ext cx="371241" cy="42379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7" y="2591044"/>
            <a:ext cx="371241" cy="42379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09" y="2104220"/>
            <a:ext cx="371241" cy="423791"/>
          </a:xfrm>
          <a:prstGeom prst="rect">
            <a:avLst/>
          </a:prstGeom>
        </p:spPr>
      </p:pic>
    </p:spTree>
    <p:extLst>
      <p:ext uri="{BB962C8B-B14F-4D97-AF65-F5344CB8AC3E}">
        <p14:creationId xmlns:p14="http://schemas.microsoft.com/office/powerpoint/2010/main" val="2333591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Mental Health Stigma</a:t>
            </a:r>
            <a:endParaRPr lang="en-US" dirty="0">
              <a:latin typeface="+mj-lt"/>
            </a:endParaRPr>
          </a:p>
        </p:txBody>
      </p:sp>
      <p:sp>
        <p:nvSpPr>
          <p:cNvPr id="4" name="Rectangle 3"/>
          <p:cNvSpPr/>
          <p:nvPr/>
        </p:nvSpPr>
        <p:spPr>
          <a:xfrm>
            <a:off x="677681" y="1387165"/>
            <a:ext cx="8009119" cy="1908215"/>
          </a:xfrm>
          <a:prstGeom prst="rect">
            <a:avLst/>
          </a:prstGeom>
        </p:spPr>
        <p:txBody>
          <a:bodyPr wrap="square">
            <a:spAutoFit/>
          </a:bodyPr>
          <a:lstStyle/>
          <a:p>
            <a:r>
              <a:rPr lang="en-US" sz="2500" dirty="0" smtClean="0">
                <a:solidFill>
                  <a:srgbClr val="002060"/>
                </a:solidFill>
              </a:rPr>
              <a:t>Mental health stigma is discrimination and prejudice behaviors against someone who has a mental health condition.</a:t>
            </a:r>
          </a:p>
          <a:p>
            <a:endParaRPr lang="en-US" sz="2500" dirty="0">
              <a:solidFill>
                <a:srgbClr val="002060"/>
              </a:solidFill>
            </a:endParaRPr>
          </a:p>
          <a:p>
            <a:endParaRPr lang="en-US" dirty="0">
              <a:solidFill>
                <a:srgbClr val="002060"/>
              </a:solidFill>
            </a:endParaRPr>
          </a:p>
        </p:txBody>
      </p:sp>
      <p:graphicFrame>
        <p:nvGraphicFramePr>
          <p:cNvPr id="5" name="Content Placeholder 1"/>
          <p:cNvGraphicFramePr>
            <a:graphicFrameLocks noGrp="1"/>
          </p:cNvGraphicFramePr>
          <p:nvPr>
            <p:ph sz="half" idx="4294967295"/>
            <p:extLst/>
          </p:nvPr>
        </p:nvGraphicFramePr>
        <p:xfrm>
          <a:off x="756221" y="2341273"/>
          <a:ext cx="7317262" cy="369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12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j-lt"/>
              </a:rPr>
              <a:t>Effects of Stigma</a:t>
            </a:r>
            <a:endParaRPr lang="en-US" dirty="0">
              <a:latin typeface="+mj-lt"/>
            </a:endParaRPr>
          </a:p>
        </p:txBody>
      </p:sp>
      <p:graphicFrame>
        <p:nvGraphicFramePr>
          <p:cNvPr id="9" name="Diagram 8"/>
          <p:cNvGraphicFramePr/>
          <p:nvPr>
            <p:extLst/>
          </p:nvPr>
        </p:nvGraphicFramePr>
        <p:xfrm>
          <a:off x="-426720" y="1128288"/>
          <a:ext cx="521208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733800" y="1593561"/>
            <a:ext cx="5135880" cy="3901068"/>
          </a:xfrm>
          <a:prstGeom prst="rect">
            <a:avLst/>
          </a:prstGeom>
          <a:noFill/>
        </p:spPr>
        <p:txBody>
          <a:bodyPr wrap="square" rtlCol="0">
            <a:spAutoFit/>
          </a:bodyPr>
          <a:lstStyle/>
          <a:p>
            <a:pPr marL="57150" lvl="1" indent="-57150" defTabSz="488950">
              <a:lnSpc>
                <a:spcPct val="90000"/>
              </a:lnSpc>
              <a:spcBef>
                <a:spcPct val="0"/>
              </a:spcBef>
              <a:spcAft>
                <a:spcPct val="15000"/>
              </a:spcAft>
              <a:buChar char="••"/>
            </a:pPr>
            <a:r>
              <a:rPr lang="en-US" sz="2500" dirty="0" smtClean="0">
                <a:solidFill>
                  <a:srgbClr val="002060"/>
                </a:solidFill>
              </a:rPr>
              <a:t>Unwillingness </a:t>
            </a:r>
            <a:r>
              <a:rPr lang="en-US" sz="2500" dirty="0">
                <a:solidFill>
                  <a:srgbClr val="002060"/>
                </a:solidFill>
              </a:rPr>
              <a:t>to seek help</a:t>
            </a:r>
            <a:endParaRPr lang="en-US" sz="2500" dirty="0"/>
          </a:p>
          <a:p>
            <a:pPr marL="57150" lvl="1" indent="-57150" defTabSz="488950">
              <a:lnSpc>
                <a:spcPct val="90000"/>
              </a:lnSpc>
              <a:spcBef>
                <a:spcPct val="0"/>
              </a:spcBef>
              <a:spcAft>
                <a:spcPct val="15000"/>
              </a:spcAft>
              <a:buChar char="••"/>
            </a:pPr>
            <a:r>
              <a:rPr lang="en-US" sz="2500" dirty="0">
                <a:solidFill>
                  <a:srgbClr val="002060"/>
                </a:solidFill>
              </a:rPr>
              <a:t>Social isolation </a:t>
            </a:r>
          </a:p>
          <a:p>
            <a:pPr marL="57150" lvl="1" indent="-57150" defTabSz="488950">
              <a:lnSpc>
                <a:spcPct val="90000"/>
              </a:lnSpc>
              <a:spcBef>
                <a:spcPct val="0"/>
              </a:spcBef>
              <a:spcAft>
                <a:spcPct val="15000"/>
              </a:spcAft>
              <a:buChar char="••"/>
            </a:pPr>
            <a:r>
              <a:rPr lang="en-US" sz="2500" dirty="0">
                <a:solidFill>
                  <a:srgbClr val="002060"/>
                </a:solidFill>
              </a:rPr>
              <a:t>Difficulty in forming relationships </a:t>
            </a:r>
          </a:p>
          <a:p>
            <a:pPr marL="57150" lvl="1" indent="-57150" defTabSz="488950">
              <a:lnSpc>
                <a:spcPct val="90000"/>
              </a:lnSpc>
              <a:spcBef>
                <a:spcPct val="0"/>
              </a:spcBef>
              <a:spcAft>
                <a:spcPct val="15000"/>
              </a:spcAft>
              <a:buChar char="••"/>
            </a:pPr>
            <a:r>
              <a:rPr lang="en-US" sz="2500" dirty="0">
                <a:solidFill>
                  <a:srgbClr val="002060"/>
                </a:solidFill>
              </a:rPr>
              <a:t>Denial of housing, jobs, loans, health insurance, etc.</a:t>
            </a:r>
          </a:p>
          <a:p>
            <a:pPr marL="57150" lvl="1" indent="-57150" defTabSz="488950">
              <a:lnSpc>
                <a:spcPct val="90000"/>
              </a:lnSpc>
              <a:spcBef>
                <a:spcPct val="0"/>
              </a:spcBef>
              <a:spcAft>
                <a:spcPct val="15000"/>
              </a:spcAft>
              <a:buChar char="••"/>
            </a:pPr>
            <a:r>
              <a:rPr lang="en-US" sz="2500" dirty="0">
                <a:solidFill>
                  <a:srgbClr val="002060"/>
                </a:solidFill>
              </a:rPr>
              <a:t>Family rejection or isolation</a:t>
            </a:r>
          </a:p>
          <a:p>
            <a:pPr marL="57150" lvl="1" indent="-57150" defTabSz="488950">
              <a:lnSpc>
                <a:spcPct val="90000"/>
              </a:lnSpc>
              <a:spcBef>
                <a:spcPct val="0"/>
              </a:spcBef>
              <a:spcAft>
                <a:spcPct val="15000"/>
              </a:spcAft>
              <a:buChar char="••"/>
            </a:pPr>
            <a:r>
              <a:rPr lang="en-US" sz="2500" dirty="0">
                <a:solidFill>
                  <a:srgbClr val="002060"/>
                </a:solidFill>
              </a:rPr>
              <a:t>Damage to self-esteem and self-confidence</a:t>
            </a:r>
          </a:p>
          <a:p>
            <a:pPr marL="57150" lvl="1" indent="-57150" defTabSz="488950">
              <a:lnSpc>
                <a:spcPct val="90000"/>
              </a:lnSpc>
              <a:spcBef>
                <a:spcPct val="0"/>
              </a:spcBef>
              <a:spcAft>
                <a:spcPct val="15000"/>
              </a:spcAft>
              <a:buChar char="••"/>
            </a:pPr>
            <a:r>
              <a:rPr lang="en-US" sz="2500" dirty="0">
                <a:solidFill>
                  <a:srgbClr val="002060"/>
                </a:solidFill>
              </a:rPr>
              <a:t>Negative effect on the mental health condition</a:t>
            </a:r>
          </a:p>
        </p:txBody>
      </p:sp>
    </p:spTree>
    <p:extLst>
      <p:ext uri="{BB962C8B-B14F-4D97-AF65-F5344CB8AC3E}">
        <p14:creationId xmlns:p14="http://schemas.microsoft.com/office/powerpoint/2010/main" val="2397148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690"/>
            <a:ext cx="8789069" cy="637473"/>
          </a:xfrm>
        </p:spPr>
        <p:txBody>
          <a:bodyPr>
            <a:normAutofit/>
          </a:bodyPr>
          <a:lstStyle/>
          <a:p>
            <a:pPr algn="ctr"/>
            <a:r>
              <a:rPr lang="en-US" sz="3200" dirty="0">
                <a:solidFill>
                  <a:srgbClr val="CC0000"/>
                </a:solidFill>
                <a:latin typeface="Calibri" panose="020F0502020204030204" pitchFamily="34" charset="0"/>
              </a:rPr>
              <a:t>What CAYEN Does</a:t>
            </a:r>
            <a:endParaRPr lang="en-US" sz="3200" dirty="0">
              <a:solidFill>
                <a:srgbClr val="CC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9" y="5552135"/>
            <a:ext cx="837562" cy="11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2002560910"/>
              </p:ext>
            </p:extLst>
          </p:nvPr>
        </p:nvGraphicFramePr>
        <p:xfrm>
          <a:off x="0" y="1234440"/>
          <a:ext cx="9006840" cy="4637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10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CAYEN Board</a:t>
            </a:r>
            <a:endParaRPr lang="en-US" dirty="0"/>
          </a:p>
        </p:txBody>
      </p:sp>
      <p:sp>
        <p:nvSpPr>
          <p:cNvPr id="5" name="TextBox 4"/>
          <p:cNvSpPr txBox="1"/>
          <p:nvPr/>
        </p:nvSpPr>
        <p:spPr>
          <a:xfrm>
            <a:off x="594360" y="1417638"/>
            <a:ext cx="8248684" cy="3554819"/>
          </a:xfrm>
          <a:prstGeom prst="rect">
            <a:avLst/>
          </a:prstGeom>
          <a:noFill/>
        </p:spPr>
        <p:txBody>
          <a:bodyPr wrap="square" rtlCol="0">
            <a:spAutoFit/>
          </a:bodyPr>
          <a:lstStyle/>
          <a:p>
            <a:pPr lvl="0"/>
            <a:r>
              <a:rPr lang="en-US" sz="2500" dirty="0" smtClean="0"/>
              <a:t>CAYEN </a:t>
            </a:r>
            <a:r>
              <a:rPr lang="en-US" sz="2500" dirty="0"/>
              <a:t>Board is responsible for providing guidance and direction </a:t>
            </a:r>
            <a:r>
              <a:rPr lang="en-US" sz="2500" dirty="0" smtClean="0"/>
              <a:t>of the program</a:t>
            </a:r>
            <a:endParaRPr lang="en-US" sz="2500" dirty="0"/>
          </a:p>
          <a:p>
            <a:pPr lvl="0"/>
            <a:endParaRPr lang="en-US" sz="2500" dirty="0" smtClean="0"/>
          </a:p>
          <a:p>
            <a:pPr marL="342900" lvl="0" indent="-342900">
              <a:buFont typeface="Arial" panose="020B0604020202020204" pitchFamily="34" charset="0"/>
              <a:buChar char="•"/>
            </a:pPr>
            <a:r>
              <a:rPr lang="en-US" sz="2500" dirty="0" smtClean="0"/>
              <a:t>Composed of young people between the ages of 16-25</a:t>
            </a:r>
          </a:p>
          <a:p>
            <a:pPr marL="342900" lvl="0" indent="-342900">
              <a:buFont typeface="Arial" panose="020B0604020202020204" pitchFamily="34" charset="0"/>
              <a:buChar char="•"/>
            </a:pPr>
            <a:r>
              <a:rPr lang="en-US" sz="2500" dirty="0" smtClean="0"/>
              <a:t>Have been involved by the mental health, juvenile justice and foster care systems </a:t>
            </a:r>
          </a:p>
          <a:p>
            <a:pPr marL="342900" lvl="0" indent="-342900">
              <a:buFont typeface="Arial" panose="020B0604020202020204" pitchFamily="34" charset="0"/>
              <a:buChar char="•"/>
            </a:pPr>
            <a:r>
              <a:rPr lang="en-US" sz="2500" dirty="0"/>
              <a:t>P</a:t>
            </a:r>
            <a:r>
              <a:rPr lang="en-US" sz="2500" dirty="0" smtClean="0"/>
              <a:t>ersonal lived mental health experience </a:t>
            </a:r>
          </a:p>
          <a:p>
            <a:pPr marL="342900" lvl="0" indent="-342900">
              <a:buFont typeface="Arial" panose="020B0604020202020204" pitchFamily="34" charset="0"/>
              <a:buChar char="•"/>
            </a:pPr>
            <a:r>
              <a:rPr lang="en-US" sz="2500" dirty="0" smtClean="0"/>
              <a:t>Aspiring leaders committed to developing, improving and strengthening the voice of TAY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360" y="5135880"/>
            <a:ext cx="2721684" cy="1153526"/>
          </a:xfrm>
          <a:prstGeom prst="rect">
            <a:avLst/>
          </a:prstGeom>
        </p:spPr>
      </p:pic>
    </p:spTree>
    <p:extLst>
      <p:ext uri="{BB962C8B-B14F-4D97-AF65-F5344CB8AC3E}">
        <p14:creationId xmlns:p14="http://schemas.microsoft.com/office/powerpoint/2010/main" val="130924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j-lt"/>
              </a:rPr>
              <a:t>Policy and Advocacy </a:t>
            </a:r>
            <a:endParaRPr lang="en-US" dirty="0">
              <a:latin typeface="+mj-lt"/>
            </a:endParaRPr>
          </a:p>
        </p:txBody>
      </p:sp>
      <p:sp>
        <p:nvSpPr>
          <p:cNvPr id="4" name="Rectangle 3"/>
          <p:cNvSpPr/>
          <p:nvPr/>
        </p:nvSpPr>
        <p:spPr>
          <a:xfrm>
            <a:off x="525780" y="1249998"/>
            <a:ext cx="8092440" cy="3447098"/>
          </a:xfrm>
          <a:prstGeom prst="rect">
            <a:avLst/>
          </a:prstGeom>
        </p:spPr>
        <p:txBody>
          <a:bodyPr wrap="square">
            <a:spAutoFit/>
          </a:bodyPr>
          <a:lstStyle/>
          <a:p>
            <a:pPr lvl="0" defTabSz="914400">
              <a:defRPr/>
            </a:pPr>
            <a:r>
              <a:rPr lang="en-US" sz="2500" dirty="0" smtClean="0">
                <a:solidFill>
                  <a:srgbClr val="002060"/>
                </a:solidFill>
              </a:rPr>
              <a:t>Young people’s experiences are central in our policy efforts. </a:t>
            </a:r>
          </a:p>
          <a:p>
            <a:pPr lvl="0" defTabSz="914400">
              <a:defRPr/>
            </a:pPr>
            <a:endParaRPr lang="en-US" sz="2500" dirty="0" smtClean="0">
              <a:solidFill>
                <a:srgbClr val="002060"/>
              </a:solidFill>
            </a:endParaRPr>
          </a:p>
          <a:p>
            <a:pPr lvl="0" defTabSz="914400">
              <a:defRPr/>
            </a:pPr>
            <a:r>
              <a:rPr lang="en-US" sz="2500" dirty="0" smtClean="0">
                <a:solidFill>
                  <a:srgbClr val="002060"/>
                </a:solidFill>
              </a:rPr>
              <a:t>During our retreat, we identify our policy priorities for the coming year with their input</a:t>
            </a:r>
          </a:p>
          <a:p>
            <a:pPr lvl="0" defTabSz="914400">
              <a:defRPr/>
            </a:pPr>
            <a:endParaRPr lang="en-US" sz="2500" dirty="0">
              <a:solidFill>
                <a:srgbClr val="002060"/>
              </a:solidFill>
            </a:endParaRPr>
          </a:p>
          <a:p>
            <a:pPr lvl="0" defTabSz="914400">
              <a:defRPr/>
            </a:pPr>
            <a:r>
              <a:rPr lang="en-US" sz="2500" dirty="0" smtClean="0">
                <a:solidFill>
                  <a:srgbClr val="002060"/>
                </a:solidFill>
              </a:rPr>
              <a:t>Throughout the legislative year, we keep our board members up to date and provide opportunities to join us for leg visits, sharing their stories or writing support letters</a:t>
            </a:r>
            <a:endParaRPr lang="en-US" sz="2500" dirty="0">
              <a:solidFill>
                <a:srgbClr val="002060"/>
              </a:solidFill>
            </a:endParaRPr>
          </a:p>
          <a:p>
            <a:pPr lvl="0" defTabSz="914400">
              <a:defRPr/>
            </a:pPr>
            <a:endParaRPr lang="en-US"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547" y="4655544"/>
            <a:ext cx="3879533" cy="1273768"/>
          </a:xfrm>
          <a:prstGeom prst="rect">
            <a:avLst/>
          </a:prstGeom>
        </p:spPr>
      </p:pic>
    </p:spTree>
    <p:extLst>
      <p:ext uri="{BB962C8B-B14F-4D97-AF65-F5344CB8AC3E}">
        <p14:creationId xmlns:p14="http://schemas.microsoft.com/office/powerpoint/2010/main" val="42531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98" y="390698"/>
            <a:ext cx="8752973" cy="697832"/>
          </a:xfrm>
        </p:spPr>
        <p:txBody>
          <a:bodyPr>
            <a:noAutofit/>
          </a:bodyPr>
          <a:lstStyle/>
          <a:p>
            <a:pPr algn="ctr"/>
            <a:r>
              <a:rPr lang="en-US" dirty="0">
                <a:solidFill>
                  <a:srgbClr val="CC0000"/>
                </a:solidFill>
                <a:latin typeface="Calibri" panose="020F0502020204030204" pitchFamily="34" charset="0"/>
              </a:rPr>
              <a:t>CAYEN’S Priorities and </a:t>
            </a:r>
            <a:r>
              <a:rPr lang="en-US" dirty="0" smtClean="0">
                <a:solidFill>
                  <a:srgbClr val="CC0000"/>
                </a:solidFill>
                <a:latin typeface="Calibri" panose="020F0502020204030204" pitchFamily="34" charset="0"/>
              </a:rPr>
              <a:t>Goals</a:t>
            </a:r>
            <a:endParaRPr lang="en-US" dirty="0">
              <a:solidFill>
                <a:srgbClr val="CC0000"/>
              </a:solidFill>
              <a:latin typeface="Calibri" panose="020F0502020204030204" pitchFamily="34" charset="0"/>
            </a:endParaRPr>
          </a:p>
        </p:txBody>
      </p:sp>
      <p:sp>
        <p:nvSpPr>
          <p:cNvPr id="3" name="Content Placeholder 2"/>
          <p:cNvSpPr>
            <a:spLocks noGrp="1"/>
          </p:cNvSpPr>
          <p:nvPr>
            <p:ph idx="1"/>
          </p:nvPr>
        </p:nvSpPr>
        <p:spPr>
          <a:xfrm>
            <a:off x="189499" y="1622643"/>
            <a:ext cx="8607030" cy="4869597"/>
          </a:xfrm>
        </p:spPr>
        <p:txBody>
          <a:bodyPr>
            <a:normAutofit/>
          </a:bodyPr>
          <a:lstStyle/>
          <a:p>
            <a:pPr marL="457200" lvl="0" indent="-457200">
              <a:buAutoNum type="arabicPeriod"/>
            </a:pPr>
            <a:r>
              <a:rPr lang="en-US" sz="2500" dirty="0" smtClean="0">
                <a:latin typeface="+mj-lt"/>
              </a:rPr>
              <a:t>Mental health education within school curriculum </a:t>
            </a:r>
          </a:p>
          <a:p>
            <a:pPr marL="457200" lvl="0" indent="-457200">
              <a:buAutoNum type="arabicPeriod"/>
            </a:pPr>
            <a:endParaRPr lang="en-US" sz="1200" dirty="0" smtClean="0">
              <a:latin typeface="+mj-lt"/>
            </a:endParaRPr>
          </a:p>
          <a:p>
            <a:pPr marL="0" lvl="0" indent="0">
              <a:buNone/>
            </a:pPr>
            <a:r>
              <a:rPr lang="en-US" sz="2500" dirty="0" smtClean="0">
                <a:latin typeface="+mj-lt"/>
              </a:rPr>
              <a:t>2. </a:t>
            </a:r>
            <a:r>
              <a:rPr lang="en-US" sz="2500" dirty="0">
                <a:latin typeface="+mj-lt"/>
              </a:rPr>
              <a:t>O</a:t>
            </a:r>
            <a:r>
              <a:rPr lang="en-US" sz="2500" dirty="0" smtClean="0">
                <a:latin typeface="+mj-lt"/>
              </a:rPr>
              <a:t>ne mental health professional on all school campuses</a:t>
            </a:r>
          </a:p>
          <a:p>
            <a:pPr marL="0" lvl="0" indent="0">
              <a:buNone/>
            </a:pPr>
            <a:endParaRPr lang="en-US" sz="1200" dirty="0" smtClean="0">
              <a:latin typeface="+mj-lt"/>
            </a:endParaRPr>
          </a:p>
          <a:p>
            <a:pPr marL="0" lvl="0" indent="0">
              <a:buNone/>
            </a:pPr>
            <a:r>
              <a:rPr lang="en-US" sz="2500" dirty="0" smtClean="0">
                <a:latin typeface="+mj-lt"/>
              </a:rPr>
              <a:t>3. Continuity of care between children’s system and adult system</a:t>
            </a:r>
          </a:p>
          <a:p>
            <a:pPr marL="0" lvl="0" indent="0">
              <a:buNone/>
            </a:pPr>
            <a:endParaRPr lang="en-US" sz="1200" dirty="0" smtClean="0">
              <a:latin typeface="+mj-lt"/>
            </a:endParaRPr>
          </a:p>
          <a:p>
            <a:pPr marL="0" lvl="0" indent="0">
              <a:buNone/>
            </a:pPr>
            <a:r>
              <a:rPr lang="en-US" sz="2500" dirty="0" smtClean="0">
                <a:latin typeface="+mj-lt"/>
              </a:rPr>
              <a:t>4. </a:t>
            </a:r>
            <a:r>
              <a:rPr lang="en-US" sz="2500" dirty="0">
                <a:latin typeface="+mj-lt"/>
              </a:rPr>
              <a:t>N</a:t>
            </a:r>
            <a:r>
              <a:rPr lang="en-US" sz="2500" dirty="0" smtClean="0">
                <a:latin typeface="+mj-lt"/>
              </a:rPr>
              <a:t>o wrong door to receive mental health services and supports</a:t>
            </a:r>
          </a:p>
          <a:p>
            <a:pPr marL="0" lvl="0" indent="0">
              <a:buNone/>
            </a:pPr>
            <a:endParaRPr lang="en-US" sz="1200" dirty="0" smtClean="0">
              <a:latin typeface="+mj-lt"/>
            </a:endParaRPr>
          </a:p>
          <a:p>
            <a:pPr marL="0" lvl="0" indent="0">
              <a:buNone/>
            </a:pPr>
            <a:r>
              <a:rPr lang="en-US" sz="2500" dirty="0" smtClean="0">
                <a:latin typeface="+mj-lt"/>
              </a:rPr>
              <a:t>5. Abolition of the use of seclusion and restraint on juveniles</a:t>
            </a:r>
          </a:p>
          <a:p>
            <a:pPr marL="0" lvl="0" indent="0">
              <a:buNone/>
            </a:pPr>
            <a:endParaRPr lang="en-US" sz="1200" dirty="0" smtClean="0">
              <a:latin typeface="+mj-lt"/>
            </a:endParaRPr>
          </a:p>
          <a:p>
            <a:pPr marL="0" lvl="0" indent="0">
              <a:buNone/>
            </a:pPr>
            <a:r>
              <a:rPr lang="en-US" sz="2500" dirty="0" smtClean="0">
                <a:latin typeface="+mj-lt"/>
              </a:rPr>
              <a:t>6. </a:t>
            </a:r>
            <a:r>
              <a:rPr lang="en-US" sz="2500" dirty="0">
                <a:latin typeface="+mj-lt"/>
              </a:rPr>
              <a:t>S</a:t>
            </a:r>
            <a:r>
              <a:rPr lang="en-US" sz="2500" dirty="0" smtClean="0">
                <a:latin typeface="+mj-lt"/>
              </a:rPr>
              <a:t>upport the mental health of immigrant and undocumented youth. </a:t>
            </a:r>
          </a:p>
          <a:p>
            <a:pPr>
              <a:buFont typeface="Arial" pitchFamily="34" charset="0"/>
              <a:buChar char="•"/>
            </a:pP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9" y="5552135"/>
            <a:ext cx="837562" cy="11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13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136" r="23893"/>
          <a:stretch/>
        </p:blipFill>
        <p:spPr>
          <a:xfrm>
            <a:off x="6598920" y="1737678"/>
            <a:ext cx="2133600" cy="3931761"/>
          </a:xfrm>
          <a:prstGeom prst="rect">
            <a:avLst/>
          </a:prstGeom>
        </p:spPr>
      </p:pic>
      <p:sp>
        <p:nvSpPr>
          <p:cNvPr id="2" name="Title 1"/>
          <p:cNvSpPr>
            <a:spLocks noGrp="1"/>
          </p:cNvSpPr>
          <p:nvPr>
            <p:ph type="title"/>
          </p:nvPr>
        </p:nvSpPr>
        <p:spPr>
          <a:xfrm>
            <a:off x="457200" y="274638"/>
            <a:ext cx="10210800" cy="1143000"/>
          </a:xfrm>
        </p:spPr>
        <p:txBody>
          <a:bodyPr>
            <a:normAutofit/>
          </a:bodyPr>
          <a:lstStyle/>
          <a:p>
            <a:pPr algn="ctr"/>
            <a:r>
              <a:rPr lang="en-US" dirty="0" smtClean="0">
                <a:latin typeface="+mj-lt"/>
              </a:rPr>
              <a:t>Training and Education</a:t>
            </a:r>
            <a:endParaRPr lang="en-US" dirty="0">
              <a:latin typeface="+mj-lt"/>
            </a:endParaRPr>
          </a:p>
        </p:txBody>
      </p:sp>
      <p:sp>
        <p:nvSpPr>
          <p:cNvPr id="3" name="Content Placeholder 2"/>
          <p:cNvSpPr>
            <a:spLocks noGrp="1"/>
          </p:cNvSpPr>
          <p:nvPr>
            <p:ph idx="1"/>
          </p:nvPr>
        </p:nvSpPr>
        <p:spPr>
          <a:xfrm>
            <a:off x="578678" y="1532017"/>
            <a:ext cx="6020242" cy="4343082"/>
          </a:xfrm>
        </p:spPr>
        <p:txBody>
          <a:bodyPr>
            <a:noAutofit/>
          </a:bodyPr>
          <a:lstStyle/>
          <a:p>
            <a:pPr marL="0" indent="0">
              <a:buNone/>
            </a:pPr>
            <a:r>
              <a:rPr lang="en-US" sz="2500" dirty="0" smtClean="0">
                <a:solidFill>
                  <a:schemeClr val="tx2">
                    <a:lumMod val="75000"/>
                  </a:schemeClr>
                </a:solidFill>
                <a:latin typeface="+mj-lt"/>
              </a:rPr>
              <a:t>TAY Local and State Advocacy Training:</a:t>
            </a:r>
          </a:p>
          <a:p>
            <a:pPr marL="0" indent="0">
              <a:buNone/>
            </a:pPr>
            <a:endParaRPr lang="en-US" sz="500" dirty="0" smtClean="0">
              <a:solidFill>
                <a:schemeClr val="tx2">
                  <a:lumMod val="75000"/>
                </a:schemeClr>
              </a:solidFill>
              <a:latin typeface="+mj-lt"/>
            </a:endParaRPr>
          </a:p>
          <a:p>
            <a:r>
              <a:rPr lang="en-US" sz="2500" dirty="0" smtClean="0">
                <a:solidFill>
                  <a:schemeClr val="tx2">
                    <a:lumMod val="75000"/>
                  </a:schemeClr>
                </a:solidFill>
                <a:latin typeface="+mj-lt"/>
              </a:rPr>
              <a:t>CAYEN developed training to teach youth how to tell their story </a:t>
            </a:r>
            <a:endParaRPr lang="en-US" sz="2500" dirty="0">
              <a:solidFill>
                <a:schemeClr val="tx2">
                  <a:lumMod val="75000"/>
                </a:schemeClr>
              </a:solidFill>
              <a:latin typeface="+mj-lt"/>
            </a:endParaRPr>
          </a:p>
          <a:p>
            <a:r>
              <a:rPr lang="en-US" sz="2500" dirty="0" smtClean="0">
                <a:solidFill>
                  <a:schemeClr val="tx2">
                    <a:lumMod val="75000"/>
                  </a:schemeClr>
                </a:solidFill>
                <a:latin typeface="+mj-lt"/>
              </a:rPr>
              <a:t>CAYEN Board Members receive training and become lead facilitators with support from staff</a:t>
            </a:r>
            <a:endParaRPr lang="en-US" sz="2500" dirty="0">
              <a:solidFill>
                <a:schemeClr val="tx2">
                  <a:lumMod val="75000"/>
                </a:schemeClr>
              </a:solidFill>
              <a:latin typeface="+mj-lt"/>
            </a:endParaRPr>
          </a:p>
          <a:p>
            <a:r>
              <a:rPr lang="en-US" sz="2500" dirty="0" smtClean="0">
                <a:solidFill>
                  <a:schemeClr val="tx2">
                    <a:lumMod val="75000"/>
                  </a:schemeClr>
                </a:solidFill>
                <a:latin typeface="+mj-lt"/>
              </a:rPr>
              <a:t>Participants learn how to become informed </a:t>
            </a:r>
            <a:r>
              <a:rPr lang="en-US" sz="2500" dirty="0">
                <a:solidFill>
                  <a:schemeClr val="tx2">
                    <a:lumMod val="75000"/>
                  </a:schemeClr>
                </a:solidFill>
                <a:latin typeface="+mj-lt"/>
              </a:rPr>
              <a:t>advocates to greatly influence local and statewide policy efforts. </a:t>
            </a:r>
            <a:endParaRPr lang="en-US" sz="2500" dirty="0" smtClean="0">
              <a:solidFill>
                <a:schemeClr val="tx2">
                  <a:lumMod val="75000"/>
                </a:schemeClr>
              </a:solidFill>
              <a:latin typeface="+mj-lt"/>
            </a:endParaRPr>
          </a:p>
          <a:p>
            <a:pPr marL="0" indent="0">
              <a:buNone/>
            </a:pPr>
            <a:endParaRPr lang="en-US" sz="2500" dirty="0">
              <a:solidFill>
                <a:srgbClr val="002060"/>
              </a:solidFill>
              <a:latin typeface="+mn-lt"/>
            </a:endParaRPr>
          </a:p>
          <a:p>
            <a:pPr marL="0" indent="0">
              <a:buNone/>
            </a:pPr>
            <a:endParaRPr lang="en-US" sz="2500" dirty="0" smtClean="0">
              <a:solidFill>
                <a:srgbClr val="002060"/>
              </a:solidFill>
              <a:latin typeface="+mn-lt"/>
            </a:endParaRPr>
          </a:p>
          <a:p>
            <a:pPr marL="0" indent="0">
              <a:buNone/>
            </a:pPr>
            <a:endParaRPr lang="en-US" sz="2500" dirty="0">
              <a:solidFill>
                <a:srgbClr val="002060"/>
              </a:solidFill>
              <a:latin typeface="+mn-lt"/>
            </a:endParaRPr>
          </a:p>
        </p:txBody>
      </p:sp>
    </p:spTree>
    <p:extLst>
      <p:ext uri="{BB962C8B-B14F-4D97-AF65-F5344CB8AC3E}">
        <p14:creationId xmlns:p14="http://schemas.microsoft.com/office/powerpoint/2010/main" val="382270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722120"/>
            <a:ext cx="8229600" cy="3939540"/>
          </a:xfrm>
          <a:prstGeom prst="rect">
            <a:avLst/>
          </a:prstGeom>
          <a:noFill/>
        </p:spPr>
        <p:txBody>
          <a:bodyPr wrap="square" rtlCol="0">
            <a:spAutoFit/>
          </a:bodyPr>
          <a:lstStyle/>
          <a:p>
            <a:pPr marL="0" indent="0">
              <a:lnSpc>
                <a:spcPct val="150000"/>
              </a:lnSpc>
              <a:buNone/>
            </a:pPr>
            <a:r>
              <a:rPr lang="en-US" sz="2500" dirty="0" smtClean="0">
                <a:solidFill>
                  <a:srgbClr val="002060"/>
                </a:solidFill>
                <a:latin typeface="+mj-lt"/>
              </a:rPr>
              <a:t>1.) </a:t>
            </a:r>
            <a:r>
              <a:rPr lang="en-AU" sz="2500" dirty="0">
                <a:solidFill>
                  <a:srgbClr val="002060"/>
                </a:solidFill>
                <a:latin typeface="+mj-lt"/>
              </a:rPr>
              <a:t>Who You are and why you’re here </a:t>
            </a:r>
          </a:p>
          <a:p>
            <a:pPr marL="0" indent="0">
              <a:lnSpc>
                <a:spcPct val="150000"/>
              </a:lnSpc>
              <a:buNone/>
            </a:pPr>
            <a:r>
              <a:rPr lang="en-US" sz="2500" dirty="0" smtClean="0">
                <a:solidFill>
                  <a:srgbClr val="002060"/>
                </a:solidFill>
                <a:latin typeface="+mj-lt"/>
              </a:rPr>
              <a:t>2.) What is your experience with mental health?</a:t>
            </a:r>
          </a:p>
          <a:p>
            <a:pPr marL="0" indent="0">
              <a:lnSpc>
                <a:spcPct val="150000"/>
              </a:lnSpc>
              <a:buNone/>
            </a:pPr>
            <a:r>
              <a:rPr lang="en-US" sz="2500" dirty="0" smtClean="0">
                <a:solidFill>
                  <a:srgbClr val="002060"/>
                </a:solidFill>
                <a:latin typeface="+mj-lt"/>
              </a:rPr>
              <a:t>3.) Your journey to recovery!</a:t>
            </a:r>
          </a:p>
          <a:p>
            <a:pPr marL="0" indent="0">
              <a:lnSpc>
                <a:spcPct val="150000"/>
              </a:lnSpc>
              <a:buNone/>
            </a:pPr>
            <a:r>
              <a:rPr lang="en-US" sz="2500" dirty="0" smtClean="0">
                <a:solidFill>
                  <a:srgbClr val="002060"/>
                </a:solidFill>
                <a:latin typeface="+mj-lt"/>
              </a:rPr>
              <a:t>4.) Where are you now?</a:t>
            </a:r>
          </a:p>
          <a:p>
            <a:pPr marL="0" indent="0">
              <a:lnSpc>
                <a:spcPct val="150000"/>
              </a:lnSpc>
              <a:buNone/>
            </a:pPr>
            <a:r>
              <a:rPr lang="en-US" sz="2500" dirty="0" smtClean="0">
                <a:solidFill>
                  <a:srgbClr val="002060"/>
                </a:solidFill>
                <a:latin typeface="+mj-lt"/>
              </a:rPr>
              <a:t>5.) What worked &amp; what didn’t! </a:t>
            </a:r>
          </a:p>
          <a:p>
            <a:pPr marL="0" indent="0">
              <a:lnSpc>
                <a:spcPct val="150000"/>
              </a:lnSpc>
              <a:buNone/>
            </a:pPr>
            <a:r>
              <a:rPr lang="en-US" sz="2500" dirty="0" smtClean="0">
                <a:solidFill>
                  <a:srgbClr val="002060"/>
                </a:solidFill>
                <a:latin typeface="+mj-lt"/>
              </a:rPr>
              <a:t>6.) Put forth a Recommendation!</a:t>
            </a:r>
          </a:p>
        </p:txBody>
      </p:sp>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C42026"/>
                </a:solidFill>
                <a:latin typeface="Helvetica"/>
                <a:ea typeface="+mj-ea"/>
                <a:cs typeface="Helvetica"/>
              </a:defRPr>
            </a:lvl1pPr>
          </a:lstStyle>
          <a:p>
            <a:pPr algn="ctr"/>
            <a:r>
              <a:rPr lang="en-US" dirty="0" smtClean="0">
                <a:latin typeface="+mj-lt"/>
              </a:rPr>
              <a:t>6 Steps for Telling Your Story:</a:t>
            </a:r>
            <a:endParaRPr lang="en-US"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061" y="3357563"/>
            <a:ext cx="3462441" cy="2304097"/>
          </a:xfrm>
          <a:prstGeom prst="rect">
            <a:avLst/>
          </a:prstGeom>
        </p:spPr>
      </p:pic>
    </p:spTree>
    <p:extLst>
      <p:ext uri="{BB962C8B-B14F-4D97-AF65-F5344CB8AC3E}">
        <p14:creationId xmlns:p14="http://schemas.microsoft.com/office/powerpoint/2010/main" val="119906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TAY </a:t>
            </a:r>
            <a:r>
              <a:rPr lang="en-US" dirty="0" smtClean="0">
                <a:latin typeface="+mj-lt"/>
              </a:rPr>
              <a:t>Center</a:t>
            </a:r>
            <a:r>
              <a:rPr lang="en-US" dirty="0" smtClean="0"/>
              <a:t> Directory	</a:t>
            </a:r>
            <a:endParaRPr lang="en-US" dirty="0"/>
          </a:p>
        </p:txBody>
      </p:sp>
      <p:sp>
        <p:nvSpPr>
          <p:cNvPr id="3" name="Content Placeholder 2"/>
          <p:cNvSpPr>
            <a:spLocks noGrp="1"/>
          </p:cNvSpPr>
          <p:nvPr>
            <p:ph idx="1"/>
          </p:nvPr>
        </p:nvSpPr>
        <p:spPr>
          <a:xfrm>
            <a:off x="4643320" y="2433338"/>
            <a:ext cx="4767944" cy="2149529"/>
          </a:xfrm>
        </p:spPr>
        <p:txBody>
          <a:bodyPr>
            <a:normAutofit/>
          </a:bodyPr>
          <a:lstStyle/>
          <a:p>
            <a:r>
              <a:rPr lang="en-US" sz="2500" dirty="0" smtClean="0">
                <a:latin typeface="+mj-lt"/>
              </a:rPr>
              <a:t>Compilation of statewide database of drop-in centers serving transition-age youth. </a:t>
            </a:r>
          </a:p>
          <a:p>
            <a:r>
              <a:rPr lang="en-US" sz="2500" dirty="0" smtClean="0">
                <a:latin typeface="+mj-lt"/>
              </a:rPr>
              <a:t>Currently updating directory </a:t>
            </a:r>
          </a:p>
          <a:p>
            <a:r>
              <a:rPr lang="en-US" sz="2500" dirty="0" smtClean="0">
                <a:latin typeface="+mj-lt"/>
              </a:rPr>
              <a:t> Expected completion 1/2018</a:t>
            </a:r>
          </a:p>
          <a:p>
            <a:endParaRPr lang="en-US" dirty="0"/>
          </a:p>
        </p:txBody>
      </p:sp>
      <p:sp>
        <p:nvSpPr>
          <p:cNvPr id="4" name="Content Placeholder 2"/>
          <p:cNvSpPr txBox="1">
            <a:spLocks/>
          </p:cNvSpPr>
          <p:nvPr/>
        </p:nvSpPr>
        <p:spPr>
          <a:xfrm>
            <a:off x="457200" y="14176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275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5" name="Content Placeholder 2"/>
          <p:cNvSpPr txBox="1">
            <a:spLocks/>
          </p:cNvSpPr>
          <p:nvPr/>
        </p:nvSpPr>
        <p:spPr>
          <a:xfrm>
            <a:off x="457200" y="16001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275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6" name="Content Placeholder 2"/>
          <p:cNvSpPr txBox="1">
            <a:spLocks/>
          </p:cNvSpPr>
          <p:nvPr/>
        </p:nvSpPr>
        <p:spPr>
          <a:xfrm>
            <a:off x="457200" y="1417637"/>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275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35" t="6410" r="3394" b="24727"/>
          <a:stretch/>
        </p:blipFill>
        <p:spPr>
          <a:xfrm>
            <a:off x="325589" y="1417636"/>
            <a:ext cx="4317731" cy="4212502"/>
          </a:xfrm>
          <a:prstGeom prst="rect">
            <a:avLst/>
          </a:prstGeom>
        </p:spPr>
      </p:pic>
    </p:spTree>
    <p:extLst>
      <p:ext uri="{BB962C8B-B14F-4D97-AF65-F5344CB8AC3E}">
        <p14:creationId xmlns:p14="http://schemas.microsoft.com/office/powerpoint/2010/main" val="27977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Introductions</a:t>
            </a:r>
            <a:endParaRPr lang="en-US" dirty="0">
              <a:latin typeface="+mj-lt"/>
            </a:endParaRPr>
          </a:p>
        </p:txBody>
      </p:sp>
      <p:sp>
        <p:nvSpPr>
          <p:cNvPr id="8" name="Content Placeholder 1"/>
          <p:cNvSpPr>
            <a:spLocks noGrp="1"/>
          </p:cNvSpPr>
          <p:nvPr>
            <p:ph idx="1"/>
          </p:nvPr>
        </p:nvSpPr>
        <p:spPr>
          <a:xfrm>
            <a:off x="617270" y="2024418"/>
            <a:ext cx="7408333" cy="3450696"/>
          </a:xfrm>
        </p:spPr>
        <p:txBody>
          <a:bodyPr>
            <a:normAutofit/>
          </a:bodyPr>
          <a:lstStyle/>
          <a:p>
            <a:pPr marL="0" indent="0">
              <a:buClr>
                <a:srgbClr val="002060"/>
              </a:buClr>
              <a:buNone/>
            </a:pPr>
            <a:r>
              <a:rPr lang="en-US" sz="2500" b="1" dirty="0" smtClean="0">
                <a:latin typeface="+mn-lt"/>
              </a:rPr>
              <a:t>Kathleen Casela</a:t>
            </a:r>
          </a:p>
          <a:p>
            <a:pPr marL="0" indent="0">
              <a:buClr>
                <a:srgbClr val="002060"/>
              </a:buClr>
              <a:buNone/>
            </a:pPr>
            <a:r>
              <a:rPr lang="en-US" sz="2500" dirty="0" smtClean="0">
                <a:latin typeface="+mn-lt"/>
              </a:rPr>
              <a:t>CAYEN Program Director</a:t>
            </a:r>
          </a:p>
          <a:p>
            <a:pPr marL="0" indent="0">
              <a:buClr>
                <a:srgbClr val="002060"/>
              </a:buClr>
              <a:buNone/>
            </a:pPr>
            <a:endParaRPr lang="en-US" sz="2500" dirty="0" smtClean="0">
              <a:latin typeface="+mn-lt"/>
            </a:endParaRPr>
          </a:p>
          <a:p>
            <a:pPr marL="0" indent="0">
              <a:buClr>
                <a:srgbClr val="002060"/>
              </a:buClr>
              <a:buNone/>
            </a:pPr>
            <a:r>
              <a:rPr lang="en-US" sz="2500" b="1" dirty="0" smtClean="0">
                <a:latin typeface="+mn-lt"/>
              </a:rPr>
              <a:t>Ashley Flores </a:t>
            </a:r>
          </a:p>
          <a:p>
            <a:pPr marL="0" indent="0">
              <a:buClr>
                <a:srgbClr val="002060"/>
              </a:buClr>
              <a:buNone/>
            </a:pPr>
            <a:r>
              <a:rPr lang="en-US" sz="2500" dirty="0" smtClean="0">
                <a:latin typeface="+mn-lt"/>
              </a:rPr>
              <a:t>Project Return</a:t>
            </a:r>
          </a:p>
          <a:p>
            <a:pPr marL="0" indent="0">
              <a:buClr>
                <a:srgbClr val="002060"/>
              </a:buClr>
              <a:buNone/>
            </a:pPr>
            <a:r>
              <a:rPr lang="en-US" sz="2500" dirty="0" smtClean="0">
                <a:latin typeface="+mn-lt"/>
              </a:rPr>
              <a:t>CAYEN Board Member</a:t>
            </a:r>
            <a:endParaRPr lang="en-US" sz="2500" dirty="0">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72" y="1659424"/>
            <a:ext cx="2533631" cy="33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15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j-lt"/>
              </a:rPr>
              <a:t>How Can You Get Involved?</a:t>
            </a:r>
            <a:endParaRPr lang="en-US" dirty="0">
              <a:latin typeface="+mj-lt"/>
            </a:endParaRPr>
          </a:p>
        </p:txBody>
      </p:sp>
      <p:sp>
        <p:nvSpPr>
          <p:cNvPr id="3" name="Content Placeholder 2"/>
          <p:cNvSpPr>
            <a:spLocks noGrp="1"/>
          </p:cNvSpPr>
          <p:nvPr>
            <p:ph idx="1"/>
          </p:nvPr>
        </p:nvSpPr>
        <p:spPr>
          <a:xfrm>
            <a:off x="457200" y="1433774"/>
            <a:ext cx="8229600" cy="4846003"/>
          </a:xfrm>
        </p:spPr>
        <p:txBody>
          <a:bodyPr>
            <a:normAutofit/>
          </a:bodyPr>
          <a:lstStyle/>
          <a:p>
            <a:pPr marL="0" indent="0">
              <a:buNone/>
            </a:pPr>
            <a:r>
              <a:rPr lang="en-US" sz="2500" b="1" dirty="0">
                <a:latin typeface="+mj-lt"/>
              </a:rPr>
              <a:t>CAYEN Youth Board</a:t>
            </a:r>
          </a:p>
          <a:p>
            <a:pPr lvl="0"/>
            <a:r>
              <a:rPr lang="en-US" sz="2500" dirty="0" smtClean="0">
                <a:latin typeface="+mj-lt"/>
              </a:rPr>
              <a:t>TAY </a:t>
            </a:r>
            <a:r>
              <a:rPr lang="en-US" sz="2500" dirty="0">
                <a:latin typeface="+mj-lt"/>
              </a:rPr>
              <a:t>between the ages of </a:t>
            </a:r>
            <a:r>
              <a:rPr lang="en-US" sz="2500" dirty="0" smtClean="0">
                <a:latin typeface="+mj-lt"/>
              </a:rPr>
              <a:t>16-26 who are committed to developing</a:t>
            </a:r>
            <a:r>
              <a:rPr lang="en-US" sz="2500" dirty="0">
                <a:latin typeface="+mj-lt"/>
              </a:rPr>
              <a:t>, improving, and strengthening the voice of </a:t>
            </a:r>
            <a:r>
              <a:rPr lang="en-US" sz="2500" dirty="0" smtClean="0">
                <a:latin typeface="+mj-lt"/>
              </a:rPr>
              <a:t>TAY</a:t>
            </a:r>
            <a:endParaRPr lang="en-US" sz="2500" dirty="0">
              <a:latin typeface="+mj-lt"/>
            </a:endParaRPr>
          </a:p>
          <a:p>
            <a:endParaRPr lang="en-US" sz="500" dirty="0" smtClean="0">
              <a:latin typeface="+mj-lt"/>
            </a:endParaRPr>
          </a:p>
          <a:p>
            <a:endParaRPr lang="en-US" sz="500" dirty="0" smtClean="0">
              <a:latin typeface="+mj-lt"/>
            </a:endParaRPr>
          </a:p>
          <a:p>
            <a:pPr marL="0" indent="0">
              <a:buNone/>
            </a:pPr>
            <a:r>
              <a:rPr lang="en-US" sz="2500" b="1" dirty="0" smtClean="0">
                <a:latin typeface="+mj-lt"/>
              </a:rPr>
              <a:t>CAYEN Advisory Committee</a:t>
            </a:r>
          </a:p>
          <a:p>
            <a:r>
              <a:rPr lang="en-US" sz="2500" dirty="0" smtClean="0">
                <a:latin typeface="+mj-lt"/>
              </a:rPr>
              <a:t>Advise CAYEN </a:t>
            </a:r>
            <a:r>
              <a:rPr lang="en-US" sz="2500" dirty="0">
                <a:latin typeface="+mj-lt"/>
              </a:rPr>
              <a:t>staff and board on programmatic goals, priorities and activities</a:t>
            </a:r>
            <a:endParaRPr lang="en-US" sz="2500" dirty="0" smtClean="0">
              <a:latin typeface="+mj-lt"/>
            </a:endParaRPr>
          </a:p>
          <a:p>
            <a:pPr marL="0" indent="0">
              <a:buNone/>
            </a:pPr>
            <a:endParaRPr lang="en-US" sz="500" dirty="0" smtClean="0">
              <a:latin typeface="+mj-lt"/>
            </a:endParaRPr>
          </a:p>
          <a:p>
            <a:pPr marL="0" indent="0">
              <a:buNone/>
            </a:pPr>
            <a:endParaRPr lang="en-US" sz="500" dirty="0" smtClean="0">
              <a:latin typeface="+mj-lt"/>
            </a:endParaRPr>
          </a:p>
          <a:p>
            <a:pPr marL="0" indent="0">
              <a:buNone/>
            </a:pPr>
            <a:r>
              <a:rPr lang="en-US" sz="2500" b="1" dirty="0">
                <a:latin typeface="+mj-lt"/>
              </a:rPr>
              <a:t>CAYEN </a:t>
            </a:r>
            <a:r>
              <a:rPr lang="en-US" sz="2500" b="1" dirty="0" smtClean="0">
                <a:latin typeface="+mj-lt"/>
              </a:rPr>
              <a:t>Action Network</a:t>
            </a:r>
          </a:p>
          <a:p>
            <a:r>
              <a:rPr lang="en-US" sz="2500" dirty="0" smtClean="0">
                <a:latin typeface="+mj-lt"/>
              </a:rPr>
              <a:t>Stay </a:t>
            </a:r>
            <a:r>
              <a:rPr lang="en-US" sz="2500" dirty="0">
                <a:latin typeface="+mj-lt"/>
              </a:rPr>
              <a:t>up-to-date on all things CAYEN including state-level policies and legislation impacting TAY, upcoming events such as conference/trainings and advocacy activities</a:t>
            </a:r>
          </a:p>
        </p:txBody>
      </p:sp>
    </p:spTree>
    <p:extLst>
      <p:ext uri="{BB962C8B-B14F-4D97-AF65-F5344CB8AC3E}">
        <p14:creationId xmlns:p14="http://schemas.microsoft.com/office/powerpoint/2010/main" val="355230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681" y="628701"/>
            <a:ext cx="6172200" cy="4623122"/>
          </a:xfrm>
          <a:prstGeom prst="rect">
            <a:avLst/>
          </a:prstGeom>
        </p:spPr>
      </p:pic>
      <p:sp>
        <p:nvSpPr>
          <p:cNvPr id="3" name="Title 1"/>
          <p:cNvSpPr txBox="1">
            <a:spLocks/>
          </p:cNvSpPr>
          <p:nvPr/>
        </p:nvSpPr>
        <p:spPr>
          <a:xfrm>
            <a:off x="707571" y="5251823"/>
            <a:ext cx="7086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C42026"/>
                </a:solidFill>
                <a:latin typeface="Helvetica"/>
                <a:ea typeface="+mj-ea"/>
                <a:cs typeface="Helvetica"/>
              </a:defRPr>
            </a:lvl1pPr>
          </a:lstStyle>
          <a:p>
            <a:pPr algn="ctr"/>
            <a:r>
              <a:rPr lang="en-US" dirty="0" smtClean="0">
                <a:latin typeface="+mj-lt"/>
              </a:rPr>
              <a:t>CAYEN Board 2016-2017</a:t>
            </a:r>
            <a:endParaRPr lang="en-US" dirty="0">
              <a:latin typeface="+mj-lt"/>
            </a:endParaRPr>
          </a:p>
        </p:txBody>
      </p:sp>
    </p:spTree>
    <p:extLst>
      <p:ext uri="{BB962C8B-B14F-4D97-AF65-F5344CB8AC3E}">
        <p14:creationId xmlns:p14="http://schemas.microsoft.com/office/powerpoint/2010/main" val="205258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46700" y="770312"/>
            <a:ext cx="5718376" cy="20332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093114" y="4987636"/>
            <a:ext cx="4504719" cy="1629295"/>
          </a:xfrm>
          <a:prstGeom prst="rect">
            <a:avLst/>
          </a:prstGeom>
          <a:noFill/>
          <a:ln w="9525">
            <a:noFill/>
            <a:miter lim="800000"/>
            <a:headEnd/>
            <a:tailEnd/>
          </a:ln>
        </p:spPr>
      </p:pic>
      <p:sp>
        <p:nvSpPr>
          <p:cNvPr id="2" name="Text Placeholder 1"/>
          <p:cNvSpPr>
            <a:spLocks noGrp="1"/>
          </p:cNvSpPr>
          <p:nvPr>
            <p:ph type="body" sz="quarter" idx="10"/>
          </p:nvPr>
        </p:nvSpPr>
        <p:spPr>
          <a:xfrm>
            <a:off x="2865174" y="3926773"/>
            <a:ext cx="3281428" cy="2121725"/>
          </a:xfrm>
        </p:spPr>
        <p:txBody>
          <a:bodyPr>
            <a:noAutofit/>
          </a:bodyPr>
          <a:lstStyle/>
          <a:p>
            <a:pPr>
              <a:spcBef>
                <a:spcPts val="0"/>
              </a:spcBef>
            </a:pPr>
            <a:r>
              <a:rPr lang="en-US" sz="2500" dirty="0">
                <a:solidFill>
                  <a:schemeClr val="tx1"/>
                </a:solidFill>
                <a:latin typeface="+mj-lt"/>
              </a:rPr>
              <a:t>Kathleen Casela </a:t>
            </a:r>
          </a:p>
          <a:p>
            <a:pPr>
              <a:spcBef>
                <a:spcPts val="0"/>
              </a:spcBef>
            </a:pPr>
            <a:r>
              <a:rPr lang="en-US" sz="2500" dirty="0" smtClean="0">
                <a:solidFill>
                  <a:schemeClr val="tx1"/>
                </a:solidFill>
                <a:latin typeface="+mj-lt"/>
                <a:hlinkClick r:id="rId5"/>
              </a:rPr>
              <a:t>kcasela@mhac.org</a:t>
            </a:r>
            <a:endParaRPr lang="en-US" sz="2500" dirty="0" smtClean="0">
              <a:solidFill>
                <a:schemeClr val="tx1"/>
              </a:solidFill>
              <a:latin typeface="+mj-lt"/>
            </a:endParaRPr>
          </a:p>
          <a:p>
            <a:pPr>
              <a:spcBef>
                <a:spcPts val="0"/>
              </a:spcBef>
            </a:pPr>
            <a:r>
              <a:rPr lang="en-US" sz="2500" dirty="0" smtClean="0">
                <a:solidFill>
                  <a:schemeClr val="tx1"/>
                </a:solidFill>
                <a:latin typeface="+mj-lt"/>
              </a:rPr>
              <a:t>(916)557-1167 x 118</a:t>
            </a:r>
            <a:endParaRPr lang="en-US" sz="2500" dirty="0">
              <a:solidFill>
                <a:schemeClr val="tx1"/>
              </a:solidFill>
              <a:latin typeface="+mj-lt"/>
            </a:endParaRPr>
          </a:p>
          <a:p>
            <a:pPr>
              <a:spcBef>
                <a:spcPts val="0"/>
              </a:spcBef>
            </a:pPr>
            <a:r>
              <a:rPr lang="en-US" sz="2500" dirty="0">
                <a:solidFill>
                  <a:schemeClr val="tx1"/>
                </a:solidFill>
                <a:latin typeface="+mj-lt"/>
                <a:hlinkClick r:id="rId6"/>
              </a:rPr>
              <a:t>www.ca-yen.org</a:t>
            </a:r>
            <a:endParaRPr lang="en-US" sz="2500" dirty="0">
              <a:solidFill>
                <a:schemeClr val="tx1"/>
              </a:solidFill>
              <a:latin typeface="+mj-lt"/>
            </a:endParaRPr>
          </a:p>
          <a:p>
            <a:pPr>
              <a:spcBef>
                <a:spcPts val="0"/>
              </a:spcBef>
            </a:pPr>
            <a:r>
              <a:rPr lang="en-US" sz="2500" dirty="0">
                <a:solidFill>
                  <a:schemeClr val="tx1"/>
                </a:solidFill>
                <a:latin typeface="+mj-lt"/>
                <a:hlinkClick r:id="rId7"/>
              </a:rPr>
              <a:t>www.mhac.org</a:t>
            </a:r>
            <a:endParaRPr lang="en-US" sz="2500" dirty="0">
              <a:solidFill>
                <a:schemeClr val="tx1"/>
              </a:solidFill>
              <a:latin typeface="+mj-lt"/>
            </a:endParaRPr>
          </a:p>
          <a:p>
            <a:pPr>
              <a:spcBef>
                <a:spcPts val="0"/>
              </a:spcBef>
            </a:pPr>
            <a:endParaRPr lang="en-US" sz="2500" b="1" dirty="0">
              <a:solidFill>
                <a:srgbClr val="002060"/>
              </a:solidFill>
              <a:latin typeface="+mj-lt"/>
            </a:endParaRPr>
          </a:p>
          <a:p>
            <a:pPr>
              <a:spcBef>
                <a:spcPts val="0"/>
              </a:spcBef>
            </a:pPr>
            <a:r>
              <a:rPr lang="en-US" sz="2500" dirty="0">
                <a:solidFill>
                  <a:srgbClr val="002060"/>
                </a:solidFill>
              </a:rPr>
              <a:t>				</a:t>
            </a:r>
            <a:endParaRPr lang="en-US" sz="2500" dirty="0">
              <a:latin typeface="+mj-lt"/>
            </a:endParaRPr>
          </a:p>
        </p:txBody>
      </p:sp>
      <p:sp>
        <p:nvSpPr>
          <p:cNvPr id="5" name="TextBox 4"/>
          <p:cNvSpPr txBox="1"/>
          <p:nvPr/>
        </p:nvSpPr>
        <p:spPr>
          <a:xfrm>
            <a:off x="2577725" y="1163782"/>
            <a:ext cx="4064144" cy="1015663"/>
          </a:xfrm>
          <a:prstGeom prst="rect">
            <a:avLst/>
          </a:prstGeom>
          <a:noFill/>
        </p:spPr>
        <p:txBody>
          <a:bodyPr wrap="square" rtlCol="0">
            <a:spAutoFit/>
          </a:bodyPr>
          <a:lstStyle/>
          <a:p>
            <a:r>
              <a:rPr lang="en-US" sz="6000" b="1" dirty="0">
                <a:solidFill>
                  <a:schemeClr val="bg1"/>
                </a:solidFill>
              </a:rPr>
              <a:t>THANK YOU</a:t>
            </a:r>
          </a:p>
        </p:txBody>
      </p:sp>
    </p:spTree>
    <p:extLst>
      <p:ext uri="{BB962C8B-B14F-4D97-AF65-F5344CB8AC3E}">
        <p14:creationId xmlns:p14="http://schemas.microsoft.com/office/powerpoint/2010/main" val="172201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XuTokNaJow"/>
          <p:cNvPicPr>
            <a:picLocks noRot="1" noChangeAspect="1"/>
          </p:cNvPicPr>
          <p:nvPr>
            <a:videoFile r:link="rId1"/>
          </p:nvPr>
        </p:nvPicPr>
        <p:blipFill>
          <a:blip r:embed="rId4"/>
          <a:stretch>
            <a:fillRect/>
          </a:stretch>
        </p:blipFill>
        <p:spPr>
          <a:xfrm>
            <a:off x="1097241" y="1562781"/>
            <a:ext cx="6949518" cy="3909104"/>
          </a:xfrm>
          <a:prstGeom prst="rect">
            <a:avLst/>
          </a:prstGeom>
        </p:spPr>
      </p:pic>
      <p:sp>
        <p:nvSpPr>
          <p:cNvPr id="7" name="Title 1"/>
          <p:cNvSpPr>
            <a:spLocks noGrp="1"/>
          </p:cNvSpPr>
          <p:nvPr>
            <p:ph type="title"/>
          </p:nvPr>
        </p:nvSpPr>
        <p:spPr>
          <a:xfrm>
            <a:off x="457200" y="274638"/>
            <a:ext cx="8839200" cy="1143000"/>
          </a:xfrm>
        </p:spPr>
        <p:txBody>
          <a:bodyPr>
            <a:normAutofit/>
          </a:bodyPr>
          <a:lstStyle/>
          <a:p>
            <a:r>
              <a:rPr lang="en-US" sz="3200" dirty="0">
                <a:solidFill>
                  <a:srgbClr val="CC0000"/>
                </a:solidFill>
                <a:latin typeface="Calibri" panose="020F0502020204030204" pitchFamily="34" charset="0"/>
              </a:rPr>
              <a:t>California Youth </a:t>
            </a:r>
            <a:r>
              <a:rPr lang="en-US" sz="3200" dirty="0" smtClean="0">
                <a:solidFill>
                  <a:srgbClr val="CC0000"/>
                </a:solidFill>
                <a:latin typeface="Calibri" panose="020F0502020204030204" pitchFamily="34" charset="0"/>
              </a:rPr>
              <a:t>Empowerment</a:t>
            </a:r>
            <a:r>
              <a:rPr lang="en-US" dirty="0">
                <a:solidFill>
                  <a:srgbClr val="CC0000"/>
                </a:solidFill>
                <a:latin typeface="Calibri" panose="020F0502020204030204" pitchFamily="34" charset="0"/>
              </a:rPr>
              <a:t> </a:t>
            </a:r>
            <a:r>
              <a:rPr lang="en-US" sz="3200" dirty="0" smtClean="0">
                <a:solidFill>
                  <a:srgbClr val="CC0000"/>
                </a:solidFill>
                <a:latin typeface="Calibri" panose="020F0502020204030204" pitchFamily="34" charset="0"/>
              </a:rPr>
              <a:t>Network </a:t>
            </a:r>
            <a:r>
              <a:rPr lang="en-US" sz="3200" dirty="0">
                <a:solidFill>
                  <a:srgbClr val="CC0000"/>
                </a:solidFill>
                <a:latin typeface="Calibri" panose="020F0502020204030204" pitchFamily="34" charset="0"/>
              </a:rPr>
              <a:t>(CAYEN)</a:t>
            </a:r>
          </a:p>
        </p:txBody>
      </p:sp>
    </p:spTree>
    <p:extLst>
      <p:ext uri="{BB962C8B-B14F-4D97-AF65-F5344CB8AC3E}">
        <p14:creationId xmlns:p14="http://schemas.microsoft.com/office/powerpoint/2010/main" val="366100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440119"/>
            <a:ext cx="8293608" cy="907416"/>
          </a:xfrm>
        </p:spPr>
        <p:txBody>
          <a:bodyPr>
            <a:normAutofit/>
          </a:bodyPr>
          <a:lstStyle/>
          <a:p>
            <a:r>
              <a:rPr lang="en-US" sz="3200" dirty="0">
                <a:solidFill>
                  <a:srgbClr val="CC0000"/>
                </a:solidFill>
                <a:latin typeface="Calibri" panose="020F0502020204030204" pitchFamily="34" charset="0"/>
              </a:rPr>
              <a:t>California Youth </a:t>
            </a:r>
            <a:r>
              <a:rPr lang="en-US" sz="3200" dirty="0" smtClean="0">
                <a:solidFill>
                  <a:srgbClr val="CC0000"/>
                </a:solidFill>
                <a:latin typeface="Calibri" panose="020F0502020204030204" pitchFamily="34" charset="0"/>
              </a:rPr>
              <a:t>Empowerment</a:t>
            </a:r>
            <a:r>
              <a:rPr lang="en-US" dirty="0">
                <a:solidFill>
                  <a:srgbClr val="CC0000"/>
                </a:solidFill>
                <a:latin typeface="Calibri" panose="020F0502020204030204" pitchFamily="34" charset="0"/>
              </a:rPr>
              <a:t> </a:t>
            </a:r>
            <a:r>
              <a:rPr lang="en-US" sz="3200" dirty="0" smtClean="0">
                <a:solidFill>
                  <a:srgbClr val="CC0000"/>
                </a:solidFill>
                <a:latin typeface="Calibri" panose="020F0502020204030204" pitchFamily="34" charset="0"/>
              </a:rPr>
              <a:t>Network</a:t>
            </a:r>
            <a:endParaRPr lang="en-US" sz="3200" dirty="0">
              <a:solidFill>
                <a:srgbClr val="CC0000"/>
              </a:solidFill>
              <a:latin typeface="Calibri" panose="020F0502020204030204" pitchFamily="34" charset="0"/>
            </a:endParaRPr>
          </a:p>
        </p:txBody>
      </p:sp>
      <p:sp>
        <p:nvSpPr>
          <p:cNvPr id="3" name="Content Placeholder 2"/>
          <p:cNvSpPr>
            <a:spLocks noGrp="1"/>
          </p:cNvSpPr>
          <p:nvPr>
            <p:ph idx="1"/>
          </p:nvPr>
        </p:nvSpPr>
        <p:spPr>
          <a:xfrm>
            <a:off x="507733" y="1632144"/>
            <a:ext cx="4872789" cy="3960134"/>
          </a:xfrm>
        </p:spPr>
        <p:txBody>
          <a:bodyPr>
            <a:normAutofit/>
          </a:bodyPr>
          <a:lstStyle/>
          <a:p>
            <a:pPr marL="0" indent="0">
              <a:buNone/>
            </a:pPr>
            <a:r>
              <a:rPr lang="en-US" sz="2500" dirty="0" smtClean="0">
                <a:latin typeface="+mn-lt"/>
              </a:rPr>
              <a:t>CAYEN’s mission is </a:t>
            </a:r>
            <a:r>
              <a:rPr lang="en-US" sz="2500" dirty="0">
                <a:latin typeface="+mn-lt"/>
              </a:rPr>
              <a:t>to empower </a:t>
            </a:r>
            <a:r>
              <a:rPr lang="en-US" sz="2500" dirty="0" smtClean="0">
                <a:latin typeface="+mn-lt"/>
              </a:rPr>
              <a:t>Transitional </a:t>
            </a:r>
            <a:r>
              <a:rPr lang="en-US" sz="2500" dirty="0">
                <a:latin typeface="+mn-lt"/>
              </a:rPr>
              <a:t>Age Youth (TAY) to be leaders in community and mental health system transformation and to create positive change through the promotion of culturally appropriate supports, services and approaches that improve and maintain the mental health of California’s TAY.</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405" y="3302722"/>
            <a:ext cx="1554445" cy="20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233" y="1632144"/>
            <a:ext cx="2750405" cy="139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93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CC0000"/>
                </a:solidFill>
                <a:latin typeface="Calibri" panose="020F0502020204030204" pitchFamily="34" charset="0"/>
              </a:rPr>
              <a:t>Vision</a:t>
            </a:r>
            <a:r>
              <a:rPr lang="en-US" dirty="0">
                <a:latin typeface="Calibri" panose="020F0502020204030204" pitchFamily="34" charset="0"/>
              </a:rPr>
              <a:t>	</a:t>
            </a:r>
          </a:p>
        </p:txBody>
      </p:sp>
      <p:sp>
        <p:nvSpPr>
          <p:cNvPr id="3" name="Content Placeholder 2"/>
          <p:cNvSpPr>
            <a:spLocks noGrp="1"/>
          </p:cNvSpPr>
          <p:nvPr>
            <p:ph idx="1"/>
          </p:nvPr>
        </p:nvSpPr>
        <p:spPr>
          <a:xfrm>
            <a:off x="510783" y="1869079"/>
            <a:ext cx="4816592" cy="4367725"/>
          </a:xfrm>
        </p:spPr>
        <p:txBody>
          <a:bodyPr>
            <a:normAutofit/>
          </a:bodyPr>
          <a:lstStyle/>
          <a:p>
            <a:pPr marL="0" indent="0">
              <a:buNone/>
            </a:pPr>
            <a:r>
              <a:rPr lang="en-US" sz="2500" dirty="0">
                <a:latin typeface="+mj-lt"/>
              </a:rPr>
              <a:t>We envision a community in which Transition Age Youth in need of mental health services have access to resources and supports so they can lead fulfilling lives and be contributing members of society.</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9" y="5552135"/>
            <a:ext cx="837562" cy="11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srcRect l="5074" t="5673" r="5209" b="3709"/>
          <a:stretch/>
        </p:blipFill>
        <p:spPr>
          <a:xfrm>
            <a:off x="5282196" y="1579182"/>
            <a:ext cx="3404604" cy="3254817"/>
          </a:xfrm>
          <a:prstGeom prst="rect">
            <a:avLst/>
          </a:prstGeom>
        </p:spPr>
      </p:pic>
    </p:spTree>
    <p:extLst>
      <p:ext uri="{BB962C8B-B14F-4D97-AF65-F5344CB8AC3E}">
        <p14:creationId xmlns:p14="http://schemas.microsoft.com/office/powerpoint/2010/main" val="124965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CC0000"/>
                </a:solidFill>
                <a:latin typeface="Calibri" panose="020F0502020204030204" pitchFamily="34" charset="0"/>
              </a:rPr>
              <a:t>Who are </a:t>
            </a:r>
            <a:r>
              <a:rPr lang="en-US" sz="3200" dirty="0" smtClean="0">
                <a:solidFill>
                  <a:srgbClr val="CC0000"/>
                </a:solidFill>
                <a:latin typeface="Calibri" panose="020F0502020204030204" pitchFamily="34" charset="0"/>
              </a:rPr>
              <a:t>Transition Age Youth (TAY)?</a:t>
            </a:r>
            <a:r>
              <a:rPr lang="en-US" sz="3200" dirty="0">
                <a:latin typeface="Calibri" panose="020F0502020204030204" pitchFamily="34" charset="0"/>
              </a:rPr>
              <a:t>	</a:t>
            </a:r>
          </a:p>
        </p:txBody>
      </p:sp>
      <p:sp>
        <p:nvSpPr>
          <p:cNvPr id="3" name="Content Placeholder 2"/>
          <p:cNvSpPr>
            <a:spLocks noGrp="1"/>
          </p:cNvSpPr>
          <p:nvPr>
            <p:ph idx="1"/>
          </p:nvPr>
        </p:nvSpPr>
        <p:spPr>
          <a:xfrm>
            <a:off x="457200" y="1692622"/>
            <a:ext cx="4961467" cy="4430727"/>
          </a:xfrm>
        </p:spPr>
        <p:txBody>
          <a:bodyPr>
            <a:noAutofit/>
          </a:bodyPr>
          <a:lstStyle/>
          <a:p>
            <a:pPr marL="0" marR="0" indent="0">
              <a:lnSpc>
                <a:spcPct val="115000"/>
              </a:lnSpc>
              <a:spcBef>
                <a:spcPts val="0"/>
              </a:spcBef>
              <a:spcAft>
                <a:spcPts val="0"/>
              </a:spcAft>
              <a:buNone/>
              <a:tabLst>
                <a:tab pos="1771650" algn="l"/>
              </a:tabLst>
            </a:pPr>
            <a:r>
              <a:rPr lang="en-US" sz="2500" b="0" dirty="0" smtClean="0">
                <a:solidFill>
                  <a:srgbClr val="002060"/>
                </a:solidFill>
                <a:latin typeface="Calibri" panose="020F0502020204030204" pitchFamily="34" charset="0"/>
                <a:ea typeface="Calibri"/>
                <a:cs typeface="Arial"/>
              </a:rPr>
              <a:t>TAY -Transitional </a:t>
            </a:r>
            <a:r>
              <a:rPr lang="en-US" sz="2500" b="0" dirty="0">
                <a:solidFill>
                  <a:srgbClr val="002060"/>
                </a:solidFill>
                <a:latin typeface="Calibri" panose="020F0502020204030204" pitchFamily="34" charset="0"/>
                <a:ea typeface="Calibri"/>
                <a:cs typeface="Arial"/>
              </a:rPr>
              <a:t>Age Youth</a:t>
            </a:r>
          </a:p>
          <a:p>
            <a:pPr marL="690563" lvl="1" indent="-290513">
              <a:lnSpc>
                <a:spcPct val="115000"/>
              </a:lnSpc>
              <a:spcBef>
                <a:spcPts val="0"/>
              </a:spcBef>
              <a:buFont typeface="Wingdings" pitchFamily="2" charset="2"/>
              <a:buChar char="§"/>
              <a:tabLst>
                <a:tab pos="1771650" algn="l"/>
              </a:tabLst>
            </a:pPr>
            <a:r>
              <a:rPr lang="en-US" sz="2500" b="0" dirty="0">
                <a:solidFill>
                  <a:srgbClr val="002060"/>
                </a:solidFill>
                <a:latin typeface="Calibri" panose="020F0502020204030204" pitchFamily="34" charset="0"/>
                <a:ea typeface="Calibri"/>
                <a:cs typeface="Arial"/>
              </a:rPr>
              <a:t>Young people 16 to </a:t>
            </a:r>
            <a:r>
              <a:rPr lang="en-US" sz="2500" b="0" dirty="0" smtClean="0">
                <a:solidFill>
                  <a:srgbClr val="002060"/>
                </a:solidFill>
                <a:latin typeface="Calibri" panose="020F0502020204030204" pitchFamily="34" charset="0"/>
                <a:ea typeface="Calibri"/>
                <a:cs typeface="Arial"/>
              </a:rPr>
              <a:t>26</a:t>
            </a:r>
            <a:endParaRPr lang="en-US" sz="2500" b="0" dirty="0">
              <a:solidFill>
                <a:srgbClr val="002060"/>
              </a:solidFill>
              <a:latin typeface="Calibri" panose="020F0502020204030204" pitchFamily="34" charset="0"/>
              <a:ea typeface="Calibri"/>
              <a:cs typeface="Arial"/>
            </a:endParaRPr>
          </a:p>
          <a:p>
            <a:pPr marL="690563" lvl="1" indent="-290513">
              <a:lnSpc>
                <a:spcPct val="115000"/>
              </a:lnSpc>
              <a:spcBef>
                <a:spcPts val="0"/>
              </a:spcBef>
              <a:buFont typeface="Wingdings" pitchFamily="2" charset="2"/>
              <a:buChar char="§"/>
              <a:tabLst>
                <a:tab pos="1771650" algn="l"/>
              </a:tabLst>
            </a:pPr>
            <a:r>
              <a:rPr lang="en-US" sz="2500" dirty="0">
                <a:solidFill>
                  <a:srgbClr val="002060"/>
                </a:solidFill>
                <a:latin typeface="Calibri" panose="020F0502020204030204" pitchFamily="34" charset="0"/>
                <a:ea typeface="Calibri"/>
                <a:cs typeface="Arial"/>
              </a:rPr>
              <a:t>U</a:t>
            </a:r>
            <a:r>
              <a:rPr lang="en-US" sz="2500" dirty="0" smtClean="0">
                <a:solidFill>
                  <a:srgbClr val="002060"/>
                </a:solidFill>
                <a:latin typeface="Calibri" panose="020F0502020204030204" pitchFamily="34" charset="0"/>
                <a:ea typeface="Calibri"/>
                <a:cs typeface="Arial"/>
              </a:rPr>
              <a:t>nique </a:t>
            </a:r>
            <a:r>
              <a:rPr lang="en-US" sz="2500" dirty="0">
                <a:solidFill>
                  <a:srgbClr val="002060"/>
                </a:solidFill>
                <a:latin typeface="Calibri" panose="020F0502020204030204" pitchFamily="34" charset="0"/>
                <a:ea typeface="Calibri"/>
                <a:cs typeface="Arial"/>
              </a:rPr>
              <a:t>demographic</a:t>
            </a:r>
          </a:p>
          <a:p>
            <a:pPr marL="690563" lvl="1" indent="-290513">
              <a:lnSpc>
                <a:spcPct val="115000"/>
              </a:lnSpc>
              <a:spcBef>
                <a:spcPts val="0"/>
              </a:spcBef>
              <a:buFont typeface="Wingdings" pitchFamily="2" charset="2"/>
              <a:buChar char="§"/>
              <a:tabLst>
                <a:tab pos="1771650" algn="l"/>
              </a:tabLst>
            </a:pPr>
            <a:r>
              <a:rPr lang="en-US" sz="2500" b="0" dirty="0" smtClean="0">
                <a:solidFill>
                  <a:srgbClr val="002060"/>
                </a:solidFill>
                <a:latin typeface="Calibri" panose="020F0502020204030204" pitchFamily="34" charset="0"/>
                <a:ea typeface="Calibri"/>
                <a:cs typeface="Arial"/>
              </a:rPr>
              <a:t>Not </a:t>
            </a:r>
            <a:r>
              <a:rPr lang="en-US" sz="2500" b="0" dirty="0">
                <a:solidFill>
                  <a:srgbClr val="002060"/>
                </a:solidFill>
                <a:latin typeface="Calibri" panose="020F0502020204030204" pitchFamily="34" charset="0"/>
                <a:ea typeface="Calibri"/>
                <a:cs typeface="Arial"/>
              </a:rPr>
              <a:t>children, not adults</a:t>
            </a:r>
          </a:p>
          <a:p>
            <a:pPr marL="690563" lvl="1" indent="-290513">
              <a:lnSpc>
                <a:spcPct val="115000"/>
              </a:lnSpc>
              <a:spcBef>
                <a:spcPts val="0"/>
              </a:spcBef>
              <a:buFont typeface="Wingdings" pitchFamily="2" charset="2"/>
              <a:buChar char="§"/>
              <a:tabLst>
                <a:tab pos="1771650" algn="l"/>
              </a:tabLst>
            </a:pPr>
            <a:r>
              <a:rPr lang="en-US" sz="2500" dirty="0">
                <a:solidFill>
                  <a:srgbClr val="002060"/>
                </a:solidFill>
                <a:latin typeface="Calibri" panose="020F0502020204030204" pitchFamily="34" charset="0"/>
                <a:ea typeface="Calibri"/>
                <a:cs typeface="Arial"/>
              </a:rPr>
              <a:t>Distinct </a:t>
            </a:r>
            <a:r>
              <a:rPr lang="en-US" sz="2500" dirty="0" smtClean="0">
                <a:solidFill>
                  <a:srgbClr val="002060"/>
                </a:solidFill>
                <a:latin typeface="Calibri" panose="020F0502020204030204" pitchFamily="34" charset="0"/>
                <a:ea typeface="Calibri"/>
                <a:cs typeface="Arial"/>
              </a:rPr>
              <a:t>supportive needs </a:t>
            </a:r>
            <a:endParaRPr lang="en-US" sz="2500" dirty="0">
              <a:solidFill>
                <a:srgbClr val="002060"/>
              </a:solidFill>
              <a:latin typeface="Calibri" panose="020F0502020204030204" pitchFamily="34" charset="0"/>
              <a:ea typeface="Calibri"/>
              <a:cs typeface="Arial"/>
            </a:endParaRPr>
          </a:p>
          <a:p>
            <a:pPr marL="690563" lvl="1" indent="-290513">
              <a:lnSpc>
                <a:spcPct val="115000"/>
              </a:lnSpc>
              <a:spcBef>
                <a:spcPts val="0"/>
              </a:spcBef>
              <a:buFont typeface="Wingdings" pitchFamily="2" charset="2"/>
              <a:buChar char="§"/>
              <a:tabLst>
                <a:tab pos="1771650" algn="l"/>
              </a:tabLst>
            </a:pPr>
            <a:r>
              <a:rPr lang="en-US" sz="2500" dirty="0" smtClean="0">
                <a:solidFill>
                  <a:srgbClr val="002060"/>
                </a:solidFill>
                <a:latin typeface="Calibri" panose="020F0502020204030204" pitchFamily="34" charset="0"/>
                <a:ea typeface="Calibri"/>
                <a:cs typeface="Arial"/>
              </a:rPr>
              <a:t>R</a:t>
            </a:r>
            <a:r>
              <a:rPr lang="en-US" sz="2500" b="0" dirty="0" smtClean="0">
                <a:solidFill>
                  <a:srgbClr val="002060"/>
                </a:solidFill>
                <a:latin typeface="Calibri" panose="020F0502020204030204" pitchFamily="34" charset="0"/>
                <a:ea typeface="Calibri"/>
                <a:cs typeface="Arial"/>
              </a:rPr>
              <a:t>equire </a:t>
            </a:r>
            <a:r>
              <a:rPr lang="en-US" sz="2500" b="0" dirty="0">
                <a:solidFill>
                  <a:srgbClr val="002060"/>
                </a:solidFill>
                <a:latin typeface="Calibri" panose="020F0502020204030204" pitchFamily="34" charset="0"/>
                <a:ea typeface="Calibri"/>
                <a:cs typeface="Arial"/>
              </a:rPr>
              <a:t>customized services and supports </a:t>
            </a:r>
            <a:endParaRPr lang="en-US" sz="2500" b="0" dirty="0" smtClean="0">
              <a:solidFill>
                <a:srgbClr val="002060"/>
              </a:solidFill>
              <a:latin typeface="Calibri" panose="020F0502020204030204" pitchFamily="34" charset="0"/>
              <a:ea typeface="Calibri"/>
              <a:cs typeface="Arial"/>
            </a:endParaRPr>
          </a:p>
          <a:p>
            <a:pPr marL="690563" lvl="1" indent="-290513">
              <a:lnSpc>
                <a:spcPct val="115000"/>
              </a:lnSpc>
              <a:spcBef>
                <a:spcPts val="0"/>
              </a:spcBef>
              <a:buFont typeface="Wingdings" pitchFamily="2" charset="2"/>
              <a:buChar char="§"/>
              <a:tabLst>
                <a:tab pos="1771650" algn="l"/>
              </a:tabLst>
            </a:pPr>
            <a:r>
              <a:rPr lang="en-US" sz="2500" dirty="0" smtClean="0">
                <a:solidFill>
                  <a:srgbClr val="002060"/>
                </a:solidFill>
                <a:latin typeface="Calibri" panose="020F0502020204030204" pitchFamily="34" charset="0"/>
                <a:ea typeface="Calibri"/>
                <a:cs typeface="Arial"/>
              </a:rPr>
              <a:t>Involved in a system</a:t>
            </a:r>
            <a:endParaRPr lang="en-US" sz="25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9" y="5552135"/>
            <a:ext cx="837562" cy="11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245" y="2448118"/>
            <a:ext cx="3609475" cy="1906412"/>
          </a:xfrm>
          <a:prstGeom prst="rect">
            <a:avLst/>
          </a:prstGeom>
        </p:spPr>
      </p:pic>
    </p:spTree>
    <p:extLst>
      <p:ext uri="{BB962C8B-B14F-4D97-AF65-F5344CB8AC3E}">
        <p14:creationId xmlns:p14="http://schemas.microsoft.com/office/powerpoint/2010/main" val="1599867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j-lt"/>
              </a:rPr>
              <a:t>Mental Health Definition </a:t>
            </a:r>
            <a:endParaRPr lang="en-US" dirty="0">
              <a:latin typeface="+mj-lt"/>
            </a:endParaRPr>
          </a:p>
        </p:txBody>
      </p:sp>
      <p:sp>
        <p:nvSpPr>
          <p:cNvPr id="3" name="Content Placeholder 2"/>
          <p:cNvSpPr>
            <a:spLocks noGrp="1"/>
          </p:cNvSpPr>
          <p:nvPr>
            <p:ph idx="1"/>
          </p:nvPr>
        </p:nvSpPr>
        <p:spPr>
          <a:xfrm>
            <a:off x="457200" y="1417638"/>
            <a:ext cx="8580120" cy="4754562"/>
          </a:xfrm>
        </p:spPr>
        <p:txBody>
          <a:bodyPr>
            <a:normAutofit fontScale="55000" lnSpcReduction="20000"/>
          </a:bodyPr>
          <a:lstStyle/>
          <a:p>
            <a:pPr marL="0" indent="0">
              <a:lnSpc>
                <a:spcPct val="120000"/>
              </a:lnSpc>
              <a:buNone/>
            </a:pPr>
            <a:r>
              <a:rPr lang="en-US" sz="4500" dirty="0" smtClean="0">
                <a:solidFill>
                  <a:srgbClr val="002060"/>
                </a:solidFill>
                <a:latin typeface="+mn-lt"/>
              </a:rPr>
              <a:t>Mental health includes our emotional, psychological, and social well-being. It affects how we think, feel, and act. It also helps determine how </a:t>
            </a:r>
            <a:r>
              <a:rPr lang="en-US" sz="4500" dirty="0">
                <a:solidFill>
                  <a:srgbClr val="002060"/>
                </a:solidFill>
                <a:latin typeface="+mn-lt"/>
              </a:rPr>
              <a:t>we handle stress, relate to others, and make choices. </a:t>
            </a:r>
            <a:r>
              <a:rPr lang="en-US" sz="4500" dirty="0" smtClean="0">
                <a:solidFill>
                  <a:srgbClr val="002060"/>
                </a:solidFill>
                <a:latin typeface="+mn-lt"/>
              </a:rPr>
              <a:t> Many </a:t>
            </a:r>
            <a:r>
              <a:rPr lang="en-US" sz="4500" dirty="0">
                <a:solidFill>
                  <a:srgbClr val="002060"/>
                </a:solidFill>
                <a:latin typeface="+mn-lt"/>
              </a:rPr>
              <a:t>factors contribute to mental </a:t>
            </a:r>
            <a:r>
              <a:rPr lang="en-US" sz="4500" dirty="0" smtClean="0">
                <a:solidFill>
                  <a:srgbClr val="002060"/>
                </a:solidFill>
                <a:latin typeface="+mn-lt"/>
              </a:rPr>
              <a:t>health, </a:t>
            </a:r>
            <a:r>
              <a:rPr lang="en-US" sz="4500" dirty="0">
                <a:solidFill>
                  <a:srgbClr val="002060"/>
                </a:solidFill>
                <a:latin typeface="+mn-lt"/>
              </a:rPr>
              <a:t>including:</a:t>
            </a:r>
          </a:p>
          <a:p>
            <a:pPr>
              <a:lnSpc>
                <a:spcPct val="120000"/>
              </a:lnSpc>
            </a:pPr>
            <a:r>
              <a:rPr lang="en-US" sz="4500" dirty="0">
                <a:solidFill>
                  <a:srgbClr val="002060"/>
                </a:solidFill>
                <a:latin typeface="+mn-lt"/>
              </a:rPr>
              <a:t>Biological factors, such as genes or brain chemistry</a:t>
            </a:r>
          </a:p>
          <a:p>
            <a:pPr>
              <a:lnSpc>
                <a:spcPct val="120000"/>
              </a:lnSpc>
            </a:pPr>
            <a:r>
              <a:rPr lang="en-US" sz="4500" dirty="0">
                <a:solidFill>
                  <a:srgbClr val="002060"/>
                </a:solidFill>
                <a:latin typeface="+mn-lt"/>
              </a:rPr>
              <a:t>Life experiences, such as trauma or abuse</a:t>
            </a:r>
          </a:p>
          <a:p>
            <a:pPr>
              <a:lnSpc>
                <a:spcPct val="120000"/>
              </a:lnSpc>
            </a:pPr>
            <a:r>
              <a:rPr lang="en-US" sz="4500" dirty="0">
                <a:solidFill>
                  <a:srgbClr val="002060"/>
                </a:solidFill>
                <a:latin typeface="+mn-lt"/>
              </a:rPr>
              <a:t>Family history of mental health problems</a:t>
            </a:r>
          </a:p>
          <a:p>
            <a:pPr>
              <a:lnSpc>
                <a:spcPct val="120000"/>
              </a:lnSpc>
            </a:pPr>
            <a:r>
              <a:rPr lang="en-US" sz="4500" dirty="0">
                <a:solidFill>
                  <a:srgbClr val="002060"/>
                </a:solidFill>
                <a:latin typeface="+mn-lt"/>
              </a:rPr>
              <a:t>Mental health problems are common </a:t>
            </a:r>
            <a:r>
              <a:rPr lang="en-US" sz="4500" dirty="0" smtClean="0">
                <a:solidFill>
                  <a:srgbClr val="002060"/>
                </a:solidFill>
                <a:latin typeface="+mn-lt"/>
              </a:rPr>
              <a:t>but help is available.</a:t>
            </a:r>
            <a:endParaRPr lang="en-US" sz="4500" dirty="0" smtClean="0">
              <a:solidFill>
                <a:srgbClr val="FFC000"/>
              </a:solidFill>
              <a:latin typeface="+mn-lt"/>
            </a:endParaRPr>
          </a:p>
          <a:p>
            <a:pPr marL="0" indent="0">
              <a:lnSpc>
                <a:spcPct val="120000"/>
              </a:lnSpc>
              <a:buNone/>
            </a:pPr>
            <a:endParaRPr lang="en-US" sz="2400" dirty="0" smtClean="0">
              <a:solidFill>
                <a:srgbClr val="002060"/>
              </a:solidFill>
              <a:latin typeface="+mj-lt"/>
            </a:endParaRPr>
          </a:p>
          <a:p>
            <a:pPr marL="0" indent="0">
              <a:lnSpc>
                <a:spcPct val="120000"/>
              </a:lnSpc>
              <a:buNone/>
            </a:pPr>
            <a:endParaRPr lang="en-US" sz="2400" dirty="0">
              <a:solidFill>
                <a:srgbClr val="002060"/>
              </a:solidFill>
              <a:latin typeface="+mj-lt"/>
            </a:endParaRPr>
          </a:p>
          <a:p>
            <a:pPr marL="0" indent="0">
              <a:lnSpc>
                <a:spcPct val="120000"/>
              </a:lnSpc>
              <a:buNone/>
            </a:pPr>
            <a:endParaRPr lang="en-US" sz="2400" dirty="0" smtClean="0">
              <a:solidFill>
                <a:srgbClr val="002060"/>
              </a:solidFill>
              <a:latin typeface="+mj-lt"/>
            </a:endParaRPr>
          </a:p>
          <a:p>
            <a:pPr marL="0" indent="0">
              <a:buNone/>
            </a:pPr>
            <a:r>
              <a:rPr lang="en-US" sz="2100" dirty="0">
                <a:solidFill>
                  <a:srgbClr val="002060"/>
                </a:solidFill>
                <a:latin typeface="+mj-lt"/>
              </a:rPr>
              <a:t>*</a:t>
            </a:r>
            <a:r>
              <a:rPr lang="en-US" sz="2100" dirty="0" err="1">
                <a:solidFill>
                  <a:srgbClr val="002060"/>
                </a:solidFill>
                <a:latin typeface="+mj-lt"/>
              </a:rPr>
              <a:t>MentalHealth.Gov</a:t>
            </a:r>
            <a:endParaRPr lang="en-US" sz="2100" dirty="0">
              <a:solidFill>
                <a:srgbClr val="002060"/>
              </a:solidFill>
              <a:latin typeface="+mj-lt"/>
            </a:endParaRPr>
          </a:p>
          <a:p>
            <a:pPr marL="0" indent="0">
              <a:buNone/>
            </a:pPr>
            <a:endParaRPr lang="en-US" sz="4000" dirty="0" smtClean="0">
              <a:solidFill>
                <a:srgbClr val="002060"/>
              </a:solidFill>
              <a:latin typeface="+mj-lt"/>
            </a:endParaRPr>
          </a:p>
          <a:p>
            <a:pPr marL="0" indent="0">
              <a:buNone/>
            </a:pPr>
            <a:endParaRPr lang="en-US" sz="4000" dirty="0">
              <a:solidFill>
                <a:srgbClr val="002060"/>
              </a:solidFill>
              <a:latin typeface="+mj-lt"/>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50" y="5108691"/>
            <a:ext cx="2838950" cy="1596909"/>
          </a:xfrm>
          <a:prstGeom prst="rect">
            <a:avLst/>
          </a:prstGeom>
        </p:spPr>
      </p:pic>
    </p:spTree>
    <p:extLst>
      <p:ext uri="{BB962C8B-B14F-4D97-AF65-F5344CB8AC3E}">
        <p14:creationId xmlns:p14="http://schemas.microsoft.com/office/powerpoint/2010/main" val="4792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j-lt"/>
              </a:rPr>
              <a:t>Mental Health Statistics </a:t>
            </a:r>
            <a:endParaRPr lang="en-US" dirty="0">
              <a:latin typeface="+mj-lt"/>
            </a:endParaRPr>
          </a:p>
        </p:txBody>
      </p:sp>
      <p:sp>
        <p:nvSpPr>
          <p:cNvPr id="3" name="Content Placeholder 2"/>
          <p:cNvSpPr>
            <a:spLocks noGrp="1"/>
          </p:cNvSpPr>
          <p:nvPr>
            <p:ph idx="1"/>
          </p:nvPr>
        </p:nvSpPr>
        <p:spPr>
          <a:xfrm>
            <a:off x="274320" y="1417638"/>
            <a:ext cx="8747760" cy="4983162"/>
          </a:xfrm>
        </p:spPr>
        <p:txBody>
          <a:bodyPr>
            <a:noAutofit/>
          </a:bodyPr>
          <a:lstStyle/>
          <a:p>
            <a:r>
              <a:rPr lang="en-US" sz="2500" dirty="0" smtClean="0">
                <a:latin typeface="+mn-lt"/>
              </a:rPr>
              <a:t>1 in 5 adults have a mental health condition </a:t>
            </a:r>
            <a:endParaRPr lang="en-US" sz="500" dirty="0" smtClean="0">
              <a:latin typeface="+mn-lt"/>
            </a:endParaRPr>
          </a:p>
          <a:p>
            <a:pPr marL="0" indent="0">
              <a:buNone/>
            </a:pPr>
            <a:endParaRPr lang="en-US" sz="500" dirty="0">
              <a:latin typeface="+mn-lt"/>
            </a:endParaRPr>
          </a:p>
          <a:p>
            <a:r>
              <a:rPr lang="en-US" sz="2500" dirty="0" smtClean="0">
                <a:latin typeface="+mn-lt"/>
              </a:rPr>
              <a:t>The </a:t>
            </a:r>
            <a:r>
              <a:rPr lang="en-US" sz="2500" dirty="0">
                <a:latin typeface="+mn-lt"/>
              </a:rPr>
              <a:t>onset for </a:t>
            </a:r>
            <a:r>
              <a:rPr lang="en-US" sz="2500" dirty="0" smtClean="0">
                <a:latin typeface="+mn-lt"/>
              </a:rPr>
              <a:t>50% of </a:t>
            </a:r>
            <a:r>
              <a:rPr lang="en-US" sz="2500" dirty="0">
                <a:latin typeface="+mn-lt"/>
              </a:rPr>
              <a:t>adult mental health disorders occurs by age 14, and for </a:t>
            </a:r>
            <a:r>
              <a:rPr lang="en-US" sz="2500" dirty="0" smtClean="0">
                <a:latin typeface="+mn-lt"/>
              </a:rPr>
              <a:t>75% of</a:t>
            </a:r>
            <a:r>
              <a:rPr lang="en-US" sz="2500" dirty="0">
                <a:latin typeface="+mn-lt"/>
              </a:rPr>
              <a:t> adults by age </a:t>
            </a:r>
            <a:r>
              <a:rPr lang="en-US" sz="2500" dirty="0" smtClean="0">
                <a:latin typeface="+mn-lt"/>
              </a:rPr>
              <a:t>24</a:t>
            </a:r>
            <a:endParaRPr lang="en-US" sz="500" dirty="0" smtClean="0">
              <a:latin typeface="+mn-lt"/>
            </a:endParaRPr>
          </a:p>
          <a:p>
            <a:pPr marL="0" indent="0">
              <a:buNone/>
            </a:pPr>
            <a:endParaRPr lang="en-US" sz="500" dirty="0">
              <a:latin typeface="+mn-lt"/>
            </a:endParaRPr>
          </a:p>
          <a:p>
            <a:r>
              <a:rPr lang="en-US" sz="2500" dirty="0">
                <a:latin typeface="+mn-lt"/>
              </a:rPr>
              <a:t>Individuals living with serious mental illness face an increased risk of having chronic medical </a:t>
            </a:r>
            <a:r>
              <a:rPr lang="en-US" sz="2500" dirty="0" smtClean="0">
                <a:latin typeface="+mn-lt"/>
              </a:rPr>
              <a:t>conditions</a:t>
            </a:r>
          </a:p>
          <a:p>
            <a:pPr marL="0" indent="0">
              <a:buNone/>
            </a:pPr>
            <a:endParaRPr lang="en-US" sz="500" dirty="0" smtClean="0">
              <a:latin typeface="+mn-lt"/>
            </a:endParaRPr>
          </a:p>
          <a:p>
            <a:pPr marL="0" indent="0">
              <a:buNone/>
            </a:pPr>
            <a:endParaRPr lang="en-US" sz="500" dirty="0" smtClean="0">
              <a:latin typeface="+mn-lt"/>
            </a:endParaRPr>
          </a:p>
          <a:p>
            <a:r>
              <a:rPr lang="en-US" sz="2500" dirty="0" smtClean="0">
                <a:latin typeface="+mn-lt"/>
              </a:rPr>
              <a:t>Mood </a:t>
            </a:r>
            <a:r>
              <a:rPr lang="en-US" sz="2500" dirty="0">
                <a:latin typeface="+mn-lt"/>
              </a:rPr>
              <a:t>disorders, including major </a:t>
            </a:r>
            <a:r>
              <a:rPr lang="en-US" sz="2500" dirty="0" smtClean="0">
                <a:latin typeface="+mn-lt"/>
              </a:rPr>
              <a:t>depression and </a:t>
            </a:r>
            <a:r>
              <a:rPr lang="en-US" sz="2500" dirty="0">
                <a:latin typeface="+mn-lt"/>
              </a:rPr>
              <a:t>bipolar disorder, are the third most common cause of hospitalization in the U.S. for both youth and adults aged </a:t>
            </a:r>
            <a:r>
              <a:rPr lang="en-US" sz="2500" dirty="0" smtClean="0">
                <a:latin typeface="+mn-lt"/>
              </a:rPr>
              <a:t>18–44</a:t>
            </a:r>
            <a:endParaRPr lang="en-US" sz="2500" dirty="0">
              <a:latin typeface="+mn-lt"/>
            </a:endParaRPr>
          </a:p>
          <a:p>
            <a:pPr lvl="1"/>
            <a:endParaRPr lang="en-US" sz="2500" dirty="0" smtClean="0">
              <a:latin typeface="+mn-lt"/>
            </a:endParaRPr>
          </a:p>
          <a:p>
            <a:endParaRPr lang="en-US" sz="2500" dirty="0">
              <a:latin typeface="+mn-lt"/>
            </a:endParaRPr>
          </a:p>
          <a:p>
            <a:endParaRPr lang="en-US" sz="2500" dirty="0">
              <a:latin typeface="+mn-lt"/>
            </a:endParaRPr>
          </a:p>
          <a:p>
            <a:endParaRPr lang="en-US" sz="2500" dirty="0">
              <a:latin typeface="+mn-lt"/>
            </a:endParaRPr>
          </a:p>
        </p:txBody>
      </p:sp>
    </p:spTree>
    <p:extLst>
      <p:ext uri="{BB962C8B-B14F-4D97-AF65-F5344CB8AC3E}">
        <p14:creationId xmlns:p14="http://schemas.microsoft.com/office/powerpoint/2010/main" val="292644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Mental Health and Young Adults</a:t>
            </a:r>
            <a:endParaRPr lang="en-US" dirty="0">
              <a:latin typeface="+mj-lt"/>
            </a:endParaRPr>
          </a:p>
        </p:txBody>
      </p:sp>
      <p:sp>
        <p:nvSpPr>
          <p:cNvPr id="3" name="Content Placeholder 2"/>
          <p:cNvSpPr>
            <a:spLocks noGrp="1"/>
          </p:cNvSpPr>
          <p:nvPr>
            <p:ph idx="1"/>
          </p:nvPr>
        </p:nvSpPr>
        <p:spPr/>
        <p:txBody>
          <a:bodyPr>
            <a:normAutofit/>
          </a:bodyPr>
          <a:lstStyle/>
          <a:p>
            <a:r>
              <a:rPr lang="en-US" sz="2500" dirty="0">
                <a:latin typeface="+mn-lt"/>
              </a:rPr>
              <a:t>Foster </a:t>
            </a:r>
            <a:r>
              <a:rPr lang="en-US" sz="2500" dirty="0" smtClean="0">
                <a:latin typeface="+mn-lt"/>
              </a:rPr>
              <a:t>Youth- </a:t>
            </a:r>
            <a:r>
              <a:rPr lang="en-US" sz="2500" dirty="0">
                <a:latin typeface="+mn-lt"/>
              </a:rPr>
              <a:t>Up to 80%  of children in foster care have significant mental health issues, compared to approximately 18-22% of the general population</a:t>
            </a:r>
          </a:p>
          <a:p>
            <a:endParaRPr lang="en-US" sz="2500" dirty="0" smtClean="0">
              <a:latin typeface="+mn-lt"/>
            </a:endParaRPr>
          </a:p>
          <a:p>
            <a:r>
              <a:rPr lang="en-US" sz="2500" dirty="0" smtClean="0">
                <a:latin typeface="+mn-lt"/>
              </a:rPr>
              <a:t>LGBTQ Youth- Suicide </a:t>
            </a:r>
            <a:r>
              <a:rPr lang="en-US" sz="2500" dirty="0">
                <a:latin typeface="+mn-lt"/>
              </a:rPr>
              <a:t>is the third leading cause of death among youth ages 15 to 24, and </a:t>
            </a:r>
            <a:r>
              <a:rPr lang="en-US" sz="2500" dirty="0" smtClean="0">
                <a:latin typeface="+mn-lt"/>
              </a:rPr>
              <a:t>are </a:t>
            </a:r>
            <a:r>
              <a:rPr lang="en-US" sz="2500" dirty="0">
                <a:latin typeface="+mn-lt"/>
              </a:rPr>
              <a:t>more likely to attempt suicide than their </a:t>
            </a:r>
            <a:r>
              <a:rPr lang="en-US" sz="2500" dirty="0" smtClean="0">
                <a:latin typeface="+mn-lt"/>
              </a:rPr>
              <a:t>peers</a:t>
            </a:r>
            <a:endParaRPr lang="en-US" sz="2500" dirty="0">
              <a:latin typeface="+mn-lt"/>
            </a:endParaRPr>
          </a:p>
          <a:p>
            <a:endParaRPr lang="en-US" sz="2500" dirty="0">
              <a:latin typeface="+mn-lt"/>
            </a:endParaRPr>
          </a:p>
          <a:p>
            <a:r>
              <a:rPr lang="en-US" sz="2500" dirty="0" smtClean="0">
                <a:latin typeface="+mn-lt"/>
              </a:rPr>
              <a:t>Homeless Youth-45</a:t>
            </a:r>
            <a:r>
              <a:rPr lang="en-US" sz="2500" dirty="0">
                <a:latin typeface="+mn-lt"/>
              </a:rPr>
              <a:t>% of homeless youth reported mental health problems in the past year. </a:t>
            </a:r>
          </a:p>
        </p:txBody>
      </p:sp>
    </p:spTree>
    <p:extLst>
      <p:ext uri="{BB962C8B-B14F-4D97-AF65-F5344CB8AC3E}">
        <p14:creationId xmlns:p14="http://schemas.microsoft.com/office/powerpoint/2010/main" val="9592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YEN PP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CAYEN PPT Template-1</Template>
  <TotalTime>2736</TotalTime>
  <Words>3337</Words>
  <Application>Microsoft Macintosh PowerPoint</Application>
  <PresentationFormat>On-screen Show (4:3)</PresentationFormat>
  <Paragraphs>388</Paragraphs>
  <Slides>22</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Helvetica</vt:lpstr>
      <vt:lpstr>Wingdings</vt:lpstr>
      <vt:lpstr>Arial</vt:lpstr>
      <vt:lpstr>CAYEN PPT Template-1</vt:lpstr>
      <vt:lpstr>Empowering TAY in  Mental Health Advocacy Efforts </vt:lpstr>
      <vt:lpstr>Introductions</vt:lpstr>
      <vt:lpstr>California Youth Empowerment Network (CAYEN)</vt:lpstr>
      <vt:lpstr>California Youth Empowerment Network</vt:lpstr>
      <vt:lpstr>Vision </vt:lpstr>
      <vt:lpstr>Who are Transition Age Youth (TAY)? </vt:lpstr>
      <vt:lpstr>Mental Health Definition </vt:lpstr>
      <vt:lpstr>Mental Health Statistics </vt:lpstr>
      <vt:lpstr>Mental Health and Young Adults</vt:lpstr>
      <vt:lpstr>Challenges Facing TAY:</vt:lpstr>
      <vt:lpstr>Mental Health Stigma</vt:lpstr>
      <vt:lpstr>Effects of Stigma</vt:lpstr>
      <vt:lpstr>What CAYEN Does</vt:lpstr>
      <vt:lpstr>CAYEN Board</vt:lpstr>
      <vt:lpstr>Policy and Advocacy </vt:lpstr>
      <vt:lpstr>CAYEN’S Priorities and Goals</vt:lpstr>
      <vt:lpstr>Training and Education</vt:lpstr>
      <vt:lpstr>6 Steps for Telling Your Story:</vt:lpstr>
      <vt:lpstr>TAY Center Directory </vt:lpstr>
      <vt:lpstr>How Can You Get Involved?</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Windows User</dc:creator>
  <cp:lastModifiedBy>Deborah Raucher</cp:lastModifiedBy>
  <cp:revision>376</cp:revision>
  <cp:lastPrinted>2016-10-18T20:10:35Z</cp:lastPrinted>
  <dcterms:created xsi:type="dcterms:W3CDTF">2016-03-07T22:08:29Z</dcterms:created>
  <dcterms:modified xsi:type="dcterms:W3CDTF">2017-10-09T21:57:08Z</dcterms:modified>
</cp:coreProperties>
</file>