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D4349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D4349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D4349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D4349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D4349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D4349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D4349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D4349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D4349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D4349"/>
        </a:fontRef>
        <a:srgbClr val="3D434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ACB"/>
          </a:solidFill>
        </a:fill>
      </a:tcStyle>
    </a:wholeTbl>
    <a:band2H>
      <a:tcTxStyle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D4349"/>
        </a:fontRef>
        <a:srgbClr val="3D434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CBD9"/>
          </a:solidFill>
        </a:fill>
      </a:tcStyle>
    </a:wholeTbl>
    <a:band2H>
      <a:tcTxStyle/>
      <a:tcStyle>
        <a:tcBdr/>
        <a:fill>
          <a:solidFill>
            <a:srgbClr val="F0E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D4349"/>
        </a:fontRef>
        <a:srgbClr val="3D434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3E5"/>
          </a:solidFill>
        </a:fill>
      </a:tcStyle>
    </a:wholeTbl>
    <a:band2H>
      <a:tcTxStyle/>
      <a:tcStyle>
        <a:tcBdr/>
        <a:fill>
          <a:solidFill>
            <a:srgbClr val="F1F2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4349"/>
        </a:fontRef>
        <a:srgbClr val="3D434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D4349"/>
        </a:fontRef>
        <a:srgbClr val="3D434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D4349"/>
              </a:solidFill>
              <a:prstDash val="solid"/>
              <a:round/>
            </a:ln>
          </a:top>
          <a:bottom>
            <a:ln w="25400" cap="flat">
              <a:solidFill>
                <a:srgbClr val="3D434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4349"/>
              </a:solidFill>
              <a:prstDash val="solid"/>
              <a:round/>
            </a:ln>
          </a:top>
          <a:bottom>
            <a:ln w="25400" cap="flat">
              <a:solidFill>
                <a:srgbClr val="3D434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4349"/>
        </a:fontRef>
        <a:srgbClr val="3D434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E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D434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D434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D434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D4349"/>
        </a:fontRef>
        <a:srgbClr val="3D4349"/>
      </a:tcTxStyle>
      <a:tcStyle>
        <a:tcBdr>
          <a:left>
            <a:ln w="12700" cap="flat">
              <a:solidFill>
                <a:srgbClr val="3D4349"/>
              </a:solidFill>
              <a:prstDash val="solid"/>
              <a:round/>
            </a:ln>
          </a:left>
          <a:right>
            <a:ln w="12700" cap="flat">
              <a:solidFill>
                <a:srgbClr val="3D4349"/>
              </a:solidFill>
              <a:prstDash val="solid"/>
              <a:round/>
            </a:ln>
          </a:right>
          <a:top>
            <a:ln w="12700" cap="flat">
              <a:solidFill>
                <a:srgbClr val="3D4349"/>
              </a:solidFill>
              <a:prstDash val="solid"/>
              <a:round/>
            </a:ln>
          </a:top>
          <a:bottom>
            <a:ln w="12700" cap="flat">
              <a:solidFill>
                <a:srgbClr val="3D4349"/>
              </a:solidFill>
              <a:prstDash val="solid"/>
              <a:round/>
            </a:ln>
          </a:bottom>
          <a:insideH>
            <a:ln w="12700" cap="flat">
              <a:solidFill>
                <a:srgbClr val="3D4349"/>
              </a:solidFill>
              <a:prstDash val="solid"/>
              <a:round/>
            </a:ln>
          </a:insideH>
          <a:insideV>
            <a:ln w="12700" cap="flat">
              <a:solidFill>
                <a:srgbClr val="3D4349"/>
              </a:solidFill>
              <a:prstDash val="solid"/>
              <a:round/>
            </a:ln>
          </a:insideV>
        </a:tcBdr>
        <a:fill>
          <a:solidFill>
            <a:srgbClr val="3D434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D4349"/>
        </a:fontRef>
        <a:srgbClr val="3D4349"/>
      </a:tcTxStyle>
      <a:tcStyle>
        <a:tcBdr>
          <a:left>
            <a:ln w="12700" cap="flat">
              <a:solidFill>
                <a:srgbClr val="3D4349"/>
              </a:solidFill>
              <a:prstDash val="solid"/>
              <a:round/>
            </a:ln>
          </a:left>
          <a:right>
            <a:ln w="12700" cap="flat">
              <a:solidFill>
                <a:srgbClr val="3D4349"/>
              </a:solidFill>
              <a:prstDash val="solid"/>
              <a:round/>
            </a:ln>
          </a:right>
          <a:top>
            <a:ln w="12700" cap="flat">
              <a:solidFill>
                <a:srgbClr val="3D4349"/>
              </a:solidFill>
              <a:prstDash val="solid"/>
              <a:round/>
            </a:ln>
          </a:top>
          <a:bottom>
            <a:ln w="12700" cap="flat">
              <a:solidFill>
                <a:srgbClr val="3D4349"/>
              </a:solidFill>
              <a:prstDash val="solid"/>
              <a:round/>
            </a:ln>
          </a:bottom>
          <a:insideH>
            <a:ln w="12700" cap="flat">
              <a:solidFill>
                <a:srgbClr val="3D4349"/>
              </a:solidFill>
              <a:prstDash val="solid"/>
              <a:round/>
            </a:ln>
          </a:insideH>
          <a:insideV>
            <a:ln w="12700" cap="flat">
              <a:solidFill>
                <a:srgbClr val="3D4349"/>
              </a:solidFill>
              <a:prstDash val="solid"/>
              <a:round/>
            </a:ln>
          </a:insideV>
        </a:tcBdr>
        <a:fill>
          <a:solidFill>
            <a:srgbClr val="3D4349">
              <a:alpha val="20000"/>
            </a:srgbClr>
          </a:solidFill>
        </a:fill>
      </a:tcStyle>
    </a:firstCol>
    <a:lastRow>
      <a:tcTxStyle b="on" i="off">
        <a:fontRef idx="minor">
          <a:srgbClr val="3D4349"/>
        </a:fontRef>
        <a:srgbClr val="3D4349"/>
      </a:tcTxStyle>
      <a:tcStyle>
        <a:tcBdr>
          <a:left>
            <a:ln w="12700" cap="flat">
              <a:solidFill>
                <a:srgbClr val="3D4349"/>
              </a:solidFill>
              <a:prstDash val="solid"/>
              <a:round/>
            </a:ln>
          </a:left>
          <a:right>
            <a:ln w="12700" cap="flat">
              <a:solidFill>
                <a:srgbClr val="3D4349"/>
              </a:solidFill>
              <a:prstDash val="solid"/>
              <a:round/>
            </a:ln>
          </a:right>
          <a:top>
            <a:ln w="50800" cap="flat">
              <a:solidFill>
                <a:srgbClr val="3D4349"/>
              </a:solidFill>
              <a:prstDash val="solid"/>
              <a:round/>
            </a:ln>
          </a:top>
          <a:bottom>
            <a:ln w="12700" cap="flat">
              <a:solidFill>
                <a:srgbClr val="3D4349"/>
              </a:solidFill>
              <a:prstDash val="solid"/>
              <a:round/>
            </a:ln>
          </a:bottom>
          <a:insideH>
            <a:ln w="12700" cap="flat">
              <a:solidFill>
                <a:srgbClr val="3D4349"/>
              </a:solidFill>
              <a:prstDash val="solid"/>
              <a:round/>
            </a:ln>
          </a:insideH>
          <a:insideV>
            <a:ln w="12700" cap="flat">
              <a:solidFill>
                <a:srgbClr val="3D434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D4349"/>
        </a:fontRef>
        <a:srgbClr val="3D4349"/>
      </a:tcTxStyle>
      <a:tcStyle>
        <a:tcBdr>
          <a:left>
            <a:ln w="12700" cap="flat">
              <a:solidFill>
                <a:srgbClr val="3D4349"/>
              </a:solidFill>
              <a:prstDash val="solid"/>
              <a:round/>
            </a:ln>
          </a:left>
          <a:right>
            <a:ln w="12700" cap="flat">
              <a:solidFill>
                <a:srgbClr val="3D4349"/>
              </a:solidFill>
              <a:prstDash val="solid"/>
              <a:round/>
            </a:ln>
          </a:right>
          <a:top>
            <a:ln w="12700" cap="flat">
              <a:solidFill>
                <a:srgbClr val="3D4349"/>
              </a:solidFill>
              <a:prstDash val="solid"/>
              <a:round/>
            </a:ln>
          </a:top>
          <a:bottom>
            <a:ln w="25400" cap="flat">
              <a:solidFill>
                <a:srgbClr val="3D4349"/>
              </a:solidFill>
              <a:prstDash val="solid"/>
              <a:round/>
            </a:ln>
          </a:bottom>
          <a:insideH>
            <a:ln w="12700" cap="flat">
              <a:solidFill>
                <a:srgbClr val="3D4349"/>
              </a:solidFill>
              <a:prstDash val="solid"/>
              <a:round/>
            </a:ln>
          </a:insideH>
          <a:insideV>
            <a:ln w="12700" cap="flat">
              <a:solidFill>
                <a:srgbClr val="3D4349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747"/>
  </p:normalViewPr>
  <p:slideViewPr>
    <p:cSldViewPr snapToGrid="0">
      <p:cViewPr varScale="1">
        <p:scale>
          <a:sx n="108" d="100"/>
          <a:sy n="108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Panel (25 minutes)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988820" y="1872823"/>
            <a:ext cx="6918960" cy="569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3700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988820" y="2638841"/>
            <a:ext cx="4495803" cy="307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indent="0" algn="l">
              <a:spcBef>
                <a:spcPts val="400"/>
              </a:spcBef>
              <a:defRPr sz="2000">
                <a:solidFill>
                  <a:schemeClr val="accent2"/>
                </a:solidFill>
              </a:defRPr>
            </a:lvl1pPr>
            <a:lvl2pPr marL="661306" indent="-204106" algn="l">
              <a:spcBef>
                <a:spcPts val="400"/>
              </a:spcBef>
              <a:defRPr sz="2000">
                <a:solidFill>
                  <a:schemeClr val="accent2"/>
                </a:solidFill>
              </a:defRPr>
            </a:lvl2pPr>
            <a:lvl3pPr marL="1104900" indent="-190500" algn="l">
              <a:spcBef>
                <a:spcPts val="400"/>
              </a:spcBef>
              <a:defRPr sz="2000">
                <a:solidFill>
                  <a:schemeClr val="accent2"/>
                </a:solidFill>
              </a:defRPr>
            </a:lvl3pPr>
            <a:lvl4pPr marL="1600200" indent="-228600" algn="l">
              <a:spcBef>
                <a:spcPts val="400"/>
              </a:spcBef>
              <a:defRPr sz="2000">
                <a:solidFill>
                  <a:schemeClr val="accent2"/>
                </a:solidFill>
              </a:defRPr>
            </a:lvl4pPr>
            <a:lvl5pPr marL="2057400" indent="-228600" algn="l">
              <a:spcBef>
                <a:spcPts val="400"/>
              </a:spcBef>
              <a:defRPr sz="2000"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290110" y="4632644"/>
            <a:ext cx="263090" cy="269237"/>
          </a:xfrm>
          <a:prstGeom prst="rect">
            <a:avLst/>
          </a:prstGeom>
        </p:spPr>
        <p:txBody>
          <a:bodyPr lIns="45718" tIns="45718" rIns="45718" bIns="45718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205740" y="398188"/>
            <a:ext cx="7962901" cy="3847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131534" y="4489117"/>
            <a:ext cx="8880933" cy="1538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marL="0" indent="0" algn="l" defTabSz="914400">
              <a:defRPr sz="1000">
                <a:solidFill>
                  <a:srgbClr val="3D4349"/>
                </a:solidFill>
              </a:defRPr>
            </a:lvl1pPr>
          </a:lstStyle>
          <a:p>
            <a:r>
              <a:t>1 Footnote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3"/>
          </p:nvPr>
        </p:nvSpPr>
        <p:spPr>
          <a:xfrm>
            <a:off x="131533" y="4827241"/>
            <a:ext cx="6834417" cy="15389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05180" indent="-305180" defTabSz="406908">
              <a:spcBef>
                <a:spcPts val="100"/>
              </a:spcBef>
              <a:defRPr sz="1068"/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370012" y="577453"/>
            <a:ext cx="7315201" cy="12513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547420" y="4834334"/>
            <a:ext cx="145162" cy="139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ctr">
              <a:defRPr sz="1000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accent2"/>
          </a:solidFill>
          <a:uFillTx/>
          <a:latin typeface="Josefin Slab"/>
          <a:ea typeface="Josefin Slab"/>
          <a:cs typeface="Josefin Slab"/>
          <a:sym typeface="Josefin Slab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accent2"/>
          </a:solidFill>
          <a:uFillTx/>
          <a:latin typeface="Josefin Slab"/>
          <a:ea typeface="Josefin Slab"/>
          <a:cs typeface="Josefin Slab"/>
          <a:sym typeface="Josefin Slab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accent2"/>
          </a:solidFill>
          <a:uFillTx/>
          <a:latin typeface="Josefin Slab"/>
          <a:ea typeface="Josefin Slab"/>
          <a:cs typeface="Josefin Slab"/>
          <a:sym typeface="Josefin Slab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accent2"/>
          </a:solidFill>
          <a:uFillTx/>
          <a:latin typeface="Josefin Slab"/>
          <a:ea typeface="Josefin Slab"/>
          <a:cs typeface="Josefin Slab"/>
          <a:sym typeface="Josefin Slab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accent2"/>
          </a:solidFill>
          <a:uFillTx/>
          <a:latin typeface="Josefin Slab"/>
          <a:ea typeface="Josefin Slab"/>
          <a:cs typeface="Josefin Slab"/>
          <a:sym typeface="Josefin Slab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accent2"/>
          </a:solidFill>
          <a:uFillTx/>
          <a:latin typeface="Josefin Slab"/>
          <a:ea typeface="Josefin Slab"/>
          <a:cs typeface="Josefin Slab"/>
          <a:sym typeface="Josefin Slab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accent2"/>
          </a:solidFill>
          <a:uFillTx/>
          <a:latin typeface="Josefin Slab"/>
          <a:ea typeface="Josefin Slab"/>
          <a:cs typeface="Josefin Slab"/>
          <a:sym typeface="Josefin Slab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accent2"/>
          </a:solidFill>
          <a:uFillTx/>
          <a:latin typeface="Josefin Slab"/>
          <a:ea typeface="Josefin Slab"/>
          <a:cs typeface="Josefin Slab"/>
          <a:sym typeface="Josefin Slab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accent2"/>
          </a:solidFill>
          <a:uFillTx/>
          <a:latin typeface="Josefin Slab"/>
          <a:ea typeface="Josefin Slab"/>
          <a:cs typeface="Josefin Slab"/>
          <a:sym typeface="Josefin Slab"/>
        </a:defRPr>
      </a:lvl9pPr>
    </p:titleStyle>
    <p:bodyStyle>
      <a:lvl1pPr marL="342900" marR="0" indent="-342900" algn="ctr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Raleway"/>
          <a:ea typeface="Raleway"/>
          <a:cs typeface="Raleway"/>
          <a:sym typeface="Raleway"/>
        </a:defRPr>
      </a:lvl1pPr>
      <a:lvl2pPr marL="579663" marR="0" indent="-122463" algn="ctr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–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Raleway"/>
          <a:ea typeface="Raleway"/>
          <a:cs typeface="Raleway"/>
          <a:sym typeface="Raleway"/>
        </a:defRPr>
      </a:lvl2pPr>
      <a:lvl3pPr marL="1028700" marR="0" indent="-114300" algn="ctr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Raleway"/>
          <a:ea typeface="Raleway"/>
          <a:cs typeface="Raleway"/>
          <a:sym typeface="Raleway"/>
        </a:defRPr>
      </a:lvl3pPr>
      <a:lvl4pPr marL="1508760" marR="0" indent="-137160" algn="ctr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–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Raleway"/>
          <a:ea typeface="Raleway"/>
          <a:cs typeface="Raleway"/>
          <a:sym typeface="Raleway"/>
        </a:defRPr>
      </a:lvl4pPr>
      <a:lvl5pPr marL="1965960" marR="0" indent="-137160" algn="ctr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»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Raleway"/>
          <a:ea typeface="Raleway"/>
          <a:cs typeface="Raleway"/>
          <a:sym typeface="Raleway"/>
        </a:defRPr>
      </a:lvl5pPr>
      <a:lvl6pPr marL="2423160" marR="0" indent="-137160" algn="ctr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Raleway"/>
          <a:ea typeface="Raleway"/>
          <a:cs typeface="Raleway"/>
          <a:sym typeface="Raleway"/>
        </a:defRPr>
      </a:lvl6pPr>
      <a:lvl7pPr marL="2880360" marR="0" indent="-137160" algn="ctr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Raleway"/>
          <a:ea typeface="Raleway"/>
          <a:cs typeface="Raleway"/>
          <a:sym typeface="Raleway"/>
        </a:defRPr>
      </a:lvl7pPr>
      <a:lvl8pPr marL="3337559" marR="0" indent="-137159" algn="ctr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Raleway"/>
          <a:ea typeface="Raleway"/>
          <a:cs typeface="Raleway"/>
          <a:sym typeface="Raleway"/>
        </a:defRPr>
      </a:lvl8pPr>
      <a:lvl9pPr marL="3794759" marR="0" indent="-137159" algn="ctr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Raleway"/>
          <a:ea typeface="Raleway"/>
          <a:cs typeface="Raleway"/>
          <a:sym typeface="Raleway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3401955" y="4373055"/>
            <a:ext cx="5729596" cy="783176"/>
          </a:xfrm>
          <a:prstGeom prst="rect">
            <a:avLst/>
          </a:prstGeom>
          <a:solidFill>
            <a:schemeClr val="accent2">
              <a:lumOff val="-5294"/>
            </a:schemeClr>
          </a:solidFill>
          <a:ln w="25400">
            <a:solidFill>
              <a:schemeClr val="accent2">
                <a:lumOff val="-5294"/>
              </a:scheme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pic>
        <p:nvPicPr>
          <p:cNvPr id="40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689" y="-3"/>
            <a:ext cx="3477139" cy="514350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3745079" y="3800673"/>
            <a:ext cx="504334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400"/>
              </a:spcBef>
              <a:defRPr sz="20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Silicon Valley Children’s Fund &amp; TeenForce</a:t>
            </a:r>
          </a:p>
        </p:txBody>
      </p:sp>
      <p:sp>
        <p:nvSpPr>
          <p:cNvPr id="42" name="Shape 42"/>
          <p:cNvSpPr/>
          <p:nvPr/>
        </p:nvSpPr>
        <p:spPr>
          <a:xfrm>
            <a:off x="6304667" y="8889"/>
            <a:ext cx="2828114" cy="1311634"/>
          </a:xfrm>
          <a:prstGeom prst="rect">
            <a:avLst/>
          </a:prstGeom>
          <a:solidFill>
            <a:schemeClr val="accent2">
              <a:lumOff val="-5294"/>
            </a:schemeClr>
          </a:solidFill>
          <a:ln w="25400">
            <a:solidFill>
              <a:schemeClr val="accent2">
                <a:lumOff val="-5294"/>
              </a:scheme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-15957" y="-717"/>
            <a:ext cx="6305865" cy="1330846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258830" y="95319"/>
            <a:ext cx="6235260" cy="1113374"/>
          </a:xfrm>
          <a:prstGeom prst="rect">
            <a:avLst/>
          </a:prstGeom>
        </p:spPr>
        <p:txBody>
          <a:bodyPr/>
          <a:lstStyle/>
          <a:p>
            <a:pPr>
              <a:defRPr sz="3300">
                <a:solidFill>
                  <a:srgbClr val="FFFFFF"/>
                </a:solidFill>
              </a:defRPr>
            </a:pPr>
            <a:r>
              <a:t>Youth Voice:</a:t>
            </a:r>
            <a:br/>
            <a:r>
              <a:t>Top Down &amp; Bottom Up</a:t>
            </a:r>
          </a:p>
        </p:txBody>
      </p:sp>
      <p:sp>
        <p:nvSpPr>
          <p:cNvPr id="45" name="Shape 45"/>
          <p:cNvSpPr/>
          <p:nvPr/>
        </p:nvSpPr>
        <p:spPr>
          <a:xfrm>
            <a:off x="6614903" y="220205"/>
            <a:ext cx="2249552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3000">
                <a:solidFill>
                  <a:schemeClr val="accent5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October 16, </a:t>
            </a:r>
          </a:p>
          <a:p>
            <a:pPr algn="ctr">
              <a:defRPr sz="3000">
                <a:solidFill>
                  <a:schemeClr val="accent5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2017</a:t>
            </a:r>
          </a:p>
        </p:txBody>
      </p:sp>
      <p:pic>
        <p:nvPicPr>
          <p:cNvPr id="46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6499" y="4426086"/>
            <a:ext cx="845768" cy="677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60750" y="2139950"/>
            <a:ext cx="2222500" cy="86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>
            <a:spLocks noGrp="1"/>
          </p:cNvSpPr>
          <p:nvPr>
            <p:ph type="body" sz="half" idx="1"/>
          </p:nvPr>
        </p:nvSpPr>
        <p:spPr>
          <a:xfrm>
            <a:off x="3886477" y="1709751"/>
            <a:ext cx="5051224" cy="1993968"/>
          </a:xfrm>
          <a:prstGeom prst="rect">
            <a:avLst/>
          </a:prstGeom>
        </p:spPr>
        <p:txBody>
          <a:bodyPr/>
          <a:lstStyle>
            <a:lvl1pPr defTabSz="251458">
              <a:spcBef>
                <a:spcPts val="200"/>
              </a:spcBef>
              <a:defRPr sz="4100">
                <a:solidFill>
                  <a:schemeClr val="accent3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</a:lstStyle>
          <a:p>
            <a:r>
              <a:t>Incorporating Constituent Voice</a:t>
            </a:r>
          </a:p>
        </p:txBody>
      </p:sp>
      <p:pic>
        <p:nvPicPr>
          <p:cNvPr id="49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08256" y="4574737"/>
            <a:ext cx="1031275" cy="400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639286" y="218835"/>
            <a:ext cx="7865427" cy="2175118"/>
          </a:xfrm>
          <a:prstGeom prst="rect">
            <a:avLst/>
          </a:prstGeom>
        </p:spPr>
        <p:txBody>
          <a:bodyPr/>
          <a:lstStyle>
            <a:lvl1pPr algn="ctr">
              <a:defRPr sz="5200">
                <a:solidFill>
                  <a:schemeClr val="accent5"/>
                </a:solidFill>
              </a:defRPr>
            </a:lvl1pPr>
          </a:lstStyle>
          <a:p>
            <a:r>
              <a:t>Don’t forget to pick up a copy of our “How to Guide”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1750018" y="2753279"/>
            <a:ext cx="5643963" cy="1138777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r>
              <a:t>THANK YOU FOR JOINING US TODAY!</a:t>
            </a:r>
          </a:p>
        </p:txBody>
      </p:sp>
      <p:pic>
        <p:nvPicPr>
          <p:cNvPr id="130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9792" y="4251383"/>
            <a:ext cx="851479" cy="851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1925" y="4444770"/>
            <a:ext cx="1189516" cy="464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3.png"/>
          <p:cNvPicPr>
            <a:picLocks noChangeAspect="1"/>
          </p:cNvPicPr>
          <p:nvPr/>
        </p:nvPicPr>
        <p:blipFill>
          <a:blip r:embed="rId2">
            <a:extLst/>
          </a:blip>
          <a:srcRect t="16500" r="9124" b="12873"/>
          <a:stretch>
            <a:fillRect/>
          </a:stretch>
        </p:blipFill>
        <p:spPr>
          <a:xfrm>
            <a:off x="7341" y="-68033"/>
            <a:ext cx="9243355" cy="5279567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93165" y="0"/>
            <a:ext cx="6868142" cy="5143500"/>
          </a:xfrm>
          <a:prstGeom prst="rect">
            <a:avLst/>
          </a:prstGeom>
          <a:solidFill>
            <a:schemeClr val="accent1">
              <a:lumOff val="-2235"/>
              <a:alpha val="52190"/>
            </a:schemeClr>
          </a:solidFill>
          <a:ln w="25400">
            <a:noFill/>
          </a:ln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53" name="Shape 53"/>
          <p:cNvSpPr/>
          <p:nvPr/>
        </p:nvSpPr>
        <p:spPr>
          <a:xfrm>
            <a:off x="1073149" y="4036302"/>
            <a:ext cx="749046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dirty="0"/>
          </a:p>
        </p:txBody>
      </p:sp>
      <p:sp>
        <p:nvSpPr>
          <p:cNvPr id="54" name="Shape 54"/>
          <p:cNvSpPr/>
          <p:nvPr/>
        </p:nvSpPr>
        <p:spPr>
          <a:xfrm>
            <a:off x="209391" y="1057453"/>
            <a:ext cx="6751916" cy="276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UNDERSTAND</a:t>
            </a:r>
            <a:r>
              <a:rPr dirty="0">
                <a:solidFill>
                  <a:srgbClr val="FFFFFF"/>
                </a:solidFill>
              </a:rPr>
              <a:t> the importance of incorporating youth voice throughout your agency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dirty="0">
              <a:solidFill>
                <a:srgbClr val="FFFFFF"/>
              </a:solidFill>
            </a:endParaRP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IDENTIFY</a:t>
            </a:r>
            <a:r>
              <a:rPr dirty="0">
                <a:solidFill>
                  <a:srgbClr val="FFFFFF"/>
                </a:solidFill>
              </a:rPr>
              <a:t> strength &amp; growth areas within your organization </a:t>
            </a:r>
          </a:p>
          <a:p>
            <a:pPr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dirty="0">
              <a:solidFill>
                <a:srgbClr val="FFFFFF"/>
              </a:solidFill>
            </a:endParaRPr>
          </a:p>
          <a:p>
            <a:pPr marL="285750" lvl="1" indent="-285750">
              <a:buSzPct val="100000"/>
              <a:buFont typeface="Arial"/>
              <a:buChar char="•"/>
              <a:defRPr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LEARN </a:t>
            </a:r>
            <a:r>
              <a:rPr dirty="0">
                <a:solidFill>
                  <a:srgbClr val="FFFFFF"/>
                </a:solidFill>
              </a:rPr>
              <a:t>how to implement effective strategies to elevate youth input</a:t>
            </a:r>
            <a:endParaRPr lang="en-US" dirty="0">
              <a:solidFill>
                <a:srgbClr val="FFFFFF"/>
              </a:solidFill>
            </a:endParaRPr>
          </a:p>
          <a:p>
            <a:pPr lvl="1">
              <a:buSzPct val="100000"/>
              <a:defRPr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lang="en-US" dirty="0">
              <a:solidFill>
                <a:schemeClr val="accent5"/>
              </a:solidFill>
            </a:endParaRPr>
          </a:p>
        </p:txBody>
      </p:sp>
      <p:grpSp>
        <p:nvGrpSpPr>
          <p:cNvPr id="58" name="Group 58"/>
          <p:cNvGrpSpPr/>
          <p:nvPr/>
        </p:nvGrpSpPr>
        <p:grpSpPr>
          <a:xfrm>
            <a:off x="229634" y="278975"/>
            <a:ext cx="8798635" cy="552983"/>
            <a:chOff x="0" y="0"/>
            <a:chExt cx="8798633" cy="552982"/>
          </a:xfrm>
        </p:grpSpPr>
        <p:sp>
          <p:nvSpPr>
            <p:cNvPr id="55" name="Shape 55"/>
            <p:cNvSpPr/>
            <p:nvPr/>
          </p:nvSpPr>
          <p:spPr>
            <a:xfrm>
              <a:off x="96590" y="85989"/>
              <a:ext cx="8702044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>
                <a:defRPr sz="2500">
                  <a:solidFill>
                    <a:srgbClr val="FFFFFF"/>
                  </a:solidFill>
                  <a:latin typeface="Josefin Slab"/>
                  <a:ea typeface="Josefin Slab"/>
                  <a:cs typeface="Josefin Slab"/>
                  <a:sym typeface="Josefin Slab"/>
                </a:defRPr>
              </a:lvl1pPr>
            </a:lstStyle>
            <a:p>
              <a:r>
                <a:rPr sz="2400" dirty="0"/>
                <a:t>Today’s Objectives</a:t>
              </a:r>
            </a:p>
          </p:txBody>
        </p:sp>
        <p:sp>
          <p:nvSpPr>
            <p:cNvPr id="56" name="Shape 56"/>
            <p:cNvSpPr/>
            <p:nvPr/>
          </p:nvSpPr>
          <p:spPr>
            <a:xfrm>
              <a:off x="-1" y="0"/>
              <a:ext cx="2684536" cy="1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73033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-1" y="552981"/>
              <a:ext cx="2684536" cy="2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6224" y="3878580"/>
            <a:ext cx="6356516" cy="1692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lvl="1" algn="ctr">
              <a:buSzPct val="100000"/>
              <a:defRPr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Why is youth voice important?</a:t>
            </a:r>
          </a:p>
          <a:p>
            <a:pPr marL="285750" indent="-285750" algn="ctr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en-US" sz="1400" dirty="0"/>
              <a:t>Genuine    </a:t>
            </a:r>
          </a:p>
          <a:p>
            <a:pPr marL="285750" indent="-285750" algn="ctr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en-US" sz="1400" dirty="0"/>
              <a:t>Inclusive</a:t>
            </a:r>
          </a:p>
          <a:p>
            <a:pPr marL="285750" indent="-285750" algn="ctr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en-US" sz="1400" dirty="0"/>
              <a:t>Culturally responsive</a:t>
            </a:r>
          </a:p>
          <a:p>
            <a:pPr marL="285750" indent="-285750" algn="ctr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en-US" sz="1400" dirty="0"/>
              <a:t>Keeps your agency grounded</a:t>
            </a:r>
            <a:endParaRPr lang="en-US" sz="1400" dirty="0">
              <a:solidFill>
                <a:srgbClr val="FFFFFF"/>
              </a:solidFill>
            </a:endParaRPr>
          </a:p>
          <a:p>
            <a:pPr marL="285750" indent="-285750" algn="ctr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lang="en-US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D4349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333923" y="-31913"/>
            <a:ext cx="892571" cy="520732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5571706" y="438669"/>
            <a:ext cx="3324426" cy="384725"/>
          </a:xfrm>
          <a:prstGeom prst="rect">
            <a:avLst/>
          </a:prstGeom>
        </p:spPr>
        <p:txBody>
          <a:bodyPr/>
          <a:lstStyle/>
          <a:p>
            <a:r>
              <a:t>Youth Voice in Program</a:t>
            </a:r>
          </a:p>
        </p:txBody>
      </p:sp>
      <p:sp>
        <p:nvSpPr>
          <p:cNvPr id="62" name="Shape 62"/>
          <p:cNvSpPr/>
          <p:nvPr/>
        </p:nvSpPr>
        <p:spPr>
          <a:xfrm>
            <a:off x="5628452" y="1399535"/>
            <a:ext cx="4659096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00526" indent="-200526">
              <a:buSzPct val="100000"/>
              <a:buChar char="•"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Youth-led coaching</a:t>
            </a:r>
          </a:p>
          <a:p>
            <a:pPr marL="200526" indent="-200526">
              <a:buSzPct val="100000"/>
              <a:buChar char="•"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Student-led activities</a:t>
            </a:r>
          </a:p>
          <a:p>
            <a:pPr marL="200526" indent="-200526">
              <a:buSzPct val="100000"/>
              <a:buChar char="•"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Feedback loops</a:t>
            </a:r>
          </a:p>
          <a:p>
            <a:pPr marL="581525" lvl="1" indent="-200525">
              <a:buSzPct val="100000"/>
              <a:buChar char="•"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Surveys</a:t>
            </a:r>
          </a:p>
          <a:p>
            <a:pPr marL="581525" lvl="1" indent="-200525">
              <a:buSzPct val="100000"/>
              <a:buChar char="•"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Focus groups</a:t>
            </a:r>
          </a:p>
        </p:txBody>
      </p:sp>
      <p:pic>
        <p:nvPicPr>
          <p:cNvPr id="63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22564" y="4435197"/>
            <a:ext cx="657506" cy="657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19350" y="4589600"/>
            <a:ext cx="892571" cy="348699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5521040" y="887727"/>
            <a:ext cx="3324424" cy="4"/>
          </a:xfrm>
          <a:prstGeom prst="line">
            <a:avLst/>
          </a:prstGeom>
          <a:ln w="3175">
            <a:solidFill>
              <a:schemeClr val="accent5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5521040" y="374332"/>
            <a:ext cx="3324424" cy="4"/>
          </a:xfrm>
          <a:prstGeom prst="line">
            <a:avLst/>
          </a:prstGeom>
          <a:ln w="3175">
            <a:solidFill>
              <a:schemeClr val="accent5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7" name="image5.png"/>
          <p:cNvPicPr>
            <a:picLocks noChangeAspect="1"/>
          </p:cNvPicPr>
          <p:nvPr/>
        </p:nvPicPr>
        <p:blipFill>
          <a:blip r:embed="rId5">
            <a:extLst/>
          </a:blip>
          <a:srcRect t="6164" b="13280"/>
          <a:stretch>
            <a:fillRect/>
          </a:stretch>
        </p:blipFill>
        <p:spPr>
          <a:xfrm>
            <a:off x="1314" y="-21324"/>
            <a:ext cx="4337120" cy="5186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3563413" y="-3812"/>
            <a:ext cx="657633" cy="5151125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sldNum" sz="quarter" idx="4294967295"/>
          </p:nvPr>
        </p:nvSpPr>
        <p:spPr>
          <a:xfrm>
            <a:off x="7556499" y="4834332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290646" y="579799"/>
            <a:ext cx="2691147" cy="384724"/>
          </a:xfrm>
          <a:prstGeom prst="rect">
            <a:avLst/>
          </a:prstGeom>
        </p:spPr>
        <p:txBody>
          <a:bodyPr/>
          <a:lstStyle/>
          <a:p>
            <a:r>
              <a:t>Youth Engagement</a:t>
            </a:r>
          </a:p>
        </p:txBody>
      </p:sp>
      <p:sp>
        <p:nvSpPr>
          <p:cNvPr id="74" name="Shape 74"/>
          <p:cNvSpPr/>
          <p:nvPr/>
        </p:nvSpPr>
        <p:spPr>
          <a:xfrm>
            <a:off x="380272" y="1562098"/>
            <a:ext cx="801733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00526" indent="-200526">
              <a:buSzPct val="100000"/>
              <a:buChar char="•"/>
              <a:defRPr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Youth Advisory Board</a:t>
            </a:r>
          </a:p>
          <a:p>
            <a:pPr marL="200526" indent="-200526">
              <a:buSzPct val="100000"/>
              <a:buChar char="•"/>
              <a:defRPr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Volunteering</a:t>
            </a:r>
          </a:p>
          <a:p>
            <a:pPr marL="200526" indent="-200526">
              <a:buSzPct val="100000"/>
              <a:buChar char="•"/>
              <a:defRPr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Speaking opportunities</a:t>
            </a:r>
          </a:p>
          <a:p>
            <a:pPr marL="200526" indent="-200526">
              <a:buSzPct val="100000"/>
              <a:buChar char="•"/>
              <a:defRPr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Internships</a:t>
            </a:r>
          </a:p>
        </p:txBody>
      </p:sp>
      <p:pic>
        <p:nvPicPr>
          <p:cNvPr id="75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9846" y="4614102"/>
            <a:ext cx="871154" cy="340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5329" y="4455517"/>
            <a:ext cx="657506" cy="65750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233314" y="1012188"/>
            <a:ext cx="2691147" cy="4"/>
          </a:xfrm>
          <a:prstGeom prst="line">
            <a:avLst/>
          </a:prstGeom>
          <a:ln w="3175">
            <a:solidFill>
              <a:srgbClr val="BC5BA7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" name="Shape 78"/>
          <p:cNvSpPr/>
          <p:nvPr/>
        </p:nvSpPr>
        <p:spPr>
          <a:xfrm>
            <a:off x="233314" y="532127"/>
            <a:ext cx="2691147" cy="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9" name="image6.png"/>
          <p:cNvPicPr>
            <a:picLocks noChangeAspect="1"/>
          </p:cNvPicPr>
          <p:nvPr/>
        </p:nvPicPr>
        <p:blipFill>
          <a:blip r:embed="rId5">
            <a:extLst/>
          </a:blip>
          <a:srcRect r="9084" b="2981"/>
          <a:stretch>
            <a:fillRect/>
          </a:stretch>
        </p:blipFill>
        <p:spPr>
          <a:xfrm>
            <a:off x="4223096" y="-12701"/>
            <a:ext cx="4919866" cy="5168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5990405" y="379138"/>
            <a:ext cx="7962904" cy="384724"/>
          </a:xfrm>
          <a:prstGeom prst="rect">
            <a:avLst/>
          </a:prstGeom>
        </p:spPr>
        <p:txBody>
          <a:bodyPr/>
          <a:lstStyle/>
          <a:p>
            <a:r>
              <a:t>Staff Development</a:t>
            </a:r>
          </a:p>
        </p:txBody>
      </p:sp>
      <p:sp>
        <p:nvSpPr>
          <p:cNvPr id="84" name="Shape 84"/>
          <p:cNvSpPr/>
          <p:nvPr/>
        </p:nvSpPr>
        <p:spPr>
          <a:xfrm>
            <a:off x="5941596" y="1329052"/>
            <a:ext cx="2779853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80472" indent="-180472">
              <a:buSzPct val="100000"/>
              <a:buChar char="•"/>
              <a:defRPr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Onboarding</a:t>
            </a:r>
          </a:p>
          <a:p>
            <a:pPr marL="180472" indent="-180472">
              <a:buSzPct val="100000"/>
              <a:buChar char="•"/>
              <a:defRPr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Training</a:t>
            </a:r>
          </a:p>
          <a:p>
            <a:pPr marL="180472" indent="-180472">
              <a:buSzPct val="100000"/>
              <a:buChar char="•"/>
              <a:defRPr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Supervision</a:t>
            </a:r>
          </a:p>
          <a:p>
            <a:pPr marL="180472" indent="-180472">
              <a:buSzPct val="100000"/>
              <a:buChar char="•"/>
              <a:defRPr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Performance evaluation</a:t>
            </a:r>
          </a:p>
        </p:txBody>
      </p:sp>
      <p:sp>
        <p:nvSpPr>
          <p:cNvPr id="85" name="Shape 85"/>
          <p:cNvSpPr/>
          <p:nvPr/>
        </p:nvSpPr>
        <p:spPr>
          <a:xfrm>
            <a:off x="5914740" y="824545"/>
            <a:ext cx="2579565" cy="4"/>
          </a:xfrm>
          <a:prstGeom prst="line">
            <a:avLst/>
          </a:prstGeom>
          <a:ln w="3175">
            <a:solidFill>
              <a:schemeClr val="accent5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6" name="Shape 86"/>
          <p:cNvSpPr/>
          <p:nvPr/>
        </p:nvSpPr>
        <p:spPr>
          <a:xfrm>
            <a:off x="5914740" y="318451"/>
            <a:ext cx="2579565" cy="4"/>
          </a:xfrm>
          <a:prstGeom prst="line">
            <a:avLst/>
          </a:prstGeom>
          <a:ln w="3175">
            <a:solidFill>
              <a:schemeClr val="accent5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7" name="Shape 87"/>
          <p:cNvSpPr/>
          <p:nvPr/>
        </p:nvSpPr>
        <p:spPr>
          <a:xfrm>
            <a:off x="4895403" y="-31913"/>
            <a:ext cx="777808" cy="520732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pic>
        <p:nvPicPr>
          <p:cNvPr id="88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2229" y="4442817"/>
            <a:ext cx="657506" cy="657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17047" y="4601402"/>
            <a:ext cx="871154" cy="340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1.png"/>
          <p:cNvPicPr>
            <a:picLocks noChangeAspect="1"/>
          </p:cNvPicPr>
          <p:nvPr/>
        </p:nvPicPr>
        <p:blipFill>
          <a:blip r:embed="rId5">
            <a:extLst/>
          </a:blip>
          <a:srcRect t="1919" b="15714"/>
          <a:stretch>
            <a:fillRect/>
          </a:stretch>
        </p:blipFill>
        <p:spPr>
          <a:xfrm>
            <a:off x="1716" y="-8797"/>
            <a:ext cx="5005271" cy="52071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4315400" y="12697"/>
            <a:ext cx="781172" cy="5118105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4294967295"/>
          </p:nvPr>
        </p:nvSpPr>
        <p:spPr>
          <a:xfrm>
            <a:off x="7556499" y="4834332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431901" y="369613"/>
            <a:ext cx="3526185" cy="384724"/>
          </a:xfrm>
          <a:prstGeom prst="rect">
            <a:avLst/>
          </a:prstGeom>
        </p:spPr>
        <p:txBody>
          <a:bodyPr/>
          <a:lstStyle/>
          <a:p>
            <a:r>
              <a:t>Youth Voice Post-Program</a:t>
            </a:r>
          </a:p>
        </p:txBody>
      </p:sp>
      <p:sp>
        <p:nvSpPr>
          <p:cNvPr id="97" name="Shape 97"/>
          <p:cNvSpPr/>
          <p:nvPr/>
        </p:nvSpPr>
        <p:spPr>
          <a:xfrm>
            <a:off x="441039" y="1639570"/>
            <a:ext cx="3705294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60420" indent="-160420">
              <a:buSzPct val="100000"/>
              <a:buChar char="•"/>
              <a:defRPr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Board of Trustees</a:t>
            </a:r>
          </a:p>
          <a:p>
            <a:pPr marL="160420" indent="-160420">
              <a:buSzPct val="100000"/>
              <a:buChar char="•"/>
              <a:defRPr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Alumni engagement opportunities </a:t>
            </a:r>
          </a:p>
          <a:p>
            <a:pPr marL="160420" indent="-160420">
              <a:buSzPct val="100000"/>
              <a:buChar char="•"/>
              <a:defRPr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Alumni network</a:t>
            </a:r>
          </a:p>
          <a:p>
            <a:pPr marL="160420" indent="-160420">
              <a:buSzPct val="100000"/>
              <a:buChar char="•"/>
              <a:defRPr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Alumni hiring</a:t>
            </a:r>
            <a:r>
              <a:rPr>
                <a:solidFill>
                  <a:srgbClr val="3D4349"/>
                </a:solidFill>
              </a:rPr>
              <a:t> </a:t>
            </a:r>
          </a:p>
        </p:txBody>
      </p:sp>
      <p:pic>
        <p:nvPicPr>
          <p:cNvPr id="98" name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3676" y="-3"/>
            <a:ext cx="4057290" cy="5143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6266" y="4409797"/>
            <a:ext cx="657506" cy="657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4318" y="4568383"/>
            <a:ext cx="871154" cy="340333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441039" y="341945"/>
            <a:ext cx="3526186" cy="4"/>
          </a:xfrm>
          <a:prstGeom prst="line">
            <a:avLst/>
          </a:prstGeom>
          <a:ln w="3175">
            <a:solidFill>
              <a:schemeClr val="accent5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453740" y="820101"/>
            <a:ext cx="3482508" cy="4"/>
          </a:xfrm>
          <a:prstGeom prst="line">
            <a:avLst/>
          </a:prstGeom>
          <a:ln w="3175">
            <a:solidFill>
              <a:schemeClr val="accent5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876555"/>
            <a:ext cx="9144000" cy="4038679"/>
          </a:xfrm>
          <a:prstGeom prst="rect">
            <a:avLst/>
          </a:prstGeom>
          <a:solidFill>
            <a:schemeClr val="accent2">
              <a:lumOff val="-5294"/>
            </a:schemeClr>
          </a:solidFill>
          <a:ln w="25400">
            <a:solidFill>
              <a:schemeClr val="accent2">
                <a:lumOff val="-5294"/>
              </a:scheme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256540" y="271634"/>
            <a:ext cx="7962901" cy="384724"/>
          </a:xfrm>
          <a:prstGeom prst="rect">
            <a:avLst/>
          </a:prstGeom>
        </p:spPr>
        <p:txBody>
          <a:bodyPr/>
          <a:lstStyle/>
          <a:p>
            <a:r>
              <a:t>Environmental Cues</a:t>
            </a:r>
          </a:p>
        </p:txBody>
      </p:sp>
      <p:sp>
        <p:nvSpPr>
          <p:cNvPr id="108" name="Shape 108"/>
          <p:cNvSpPr/>
          <p:nvPr/>
        </p:nvSpPr>
        <p:spPr>
          <a:xfrm>
            <a:off x="271236" y="1067093"/>
            <a:ext cx="7102927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60420" indent="-160420">
              <a:buSzPct val="100000"/>
              <a:buChar char="•"/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Inviting space – safe, clean, bright</a:t>
            </a:r>
          </a:p>
          <a:p>
            <a:pPr marL="160420" indent="-160420">
              <a:buSzPct val="100000"/>
              <a:buChar char="•"/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Room for students to work and rest</a:t>
            </a:r>
          </a:p>
          <a:p>
            <a:pPr marL="160420" indent="-160420">
              <a:buSzPct val="100000"/>
              <a:buChar char="•"/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Being pleasantly greeted by name by most staff</a:t>
            </a:r>
          </a:p>
          <a:p>
            <a:pPr marL="160420" indent="-160420">
              <a:buSzPct val="100000"/>
              <a:buChar char="•"/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Consistently stocked snacks &amp; drinks</a:t>
            </a:r>
          </a:p>
          <a:p>
            <a:pPr marL="160420" indent="-160420">
              <a:buSzPct val="100000"/>
              <a:buChar char="•"/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Unconditional acceptance</a:t>
            </a:r>
          </a:p>
          <a:p>
            <a:pPr marL="160420" indent="-160420">
              <a:buSzPct val="100000"/>
              <a:buChar char="•"/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Pictures of youth in the office</a:t>
            </a:r>
          </a:p>
          <a:p>
            <a:pPr marL="160420" indent="-160420">
              <a:buSzPct val="100000"/>
              <a:buChar char="•"/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Child friendly environment for parenting students</a:t>
            </a:r>
          </a:p>
          <a:p>
            <a:pPr marL="160420" indent="-160420">
              <a:buSzPct val="100000"/>
              <a:buChar char="•"/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Meeting students in their preferred environment (community, home, etc.)</a:t>
            </a:r>
          </a:p>
          <a:p>
            <a:pPr marL="160420" indent="-160420">
              <a:buSzPct val="100000"/>
              <a:buChar char="•"/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Culturally responsive </a:t>
            </a:r>
          </a:p>
          <a:p>
            <a:pPr marL="160420" indent="-160420">
              <a:buSzPct val="100000"/>
              <a:buChar char="•"/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Accessible – location, transportation, parking</a:t>
            </a:r>
          </a:p>
          <a:p>
            <a:pPr marL="160420" indent="-160420">
              <a:buSzPct val="100000"/>
              <a:buChar char="•"/>
              <a:defRPr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Verbal &amp; non-verbal communication</a:t>
            </a:r>
          </a:p>
        </p:txBody>
      </p:sp>
      <p:sp>
        <p:nvSpPr>
          <p:cNvPr id="109" name="Shape 109"/>
          <p:cNvSpPr/>
          <p:nvPr/>
        </p:nvSpPr>
        <p:spPr>
          <a:xfrm>
            <a:off x="237840" y="253045"/>
            <a:ext cx="2756969" cy="2"/>
          </a:xfrm>
          <a:prstGeom prst="line">
            <a:avLst/>
          </a:prstGeom>
          <a:ln w="3175">
            <a:solidFill>
              <a:schemeClr val="accent5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237840" y="700346"/>
            <a:ext cx="2756969" cy="2"/>
          </a:xfrm>
          <a:prstGeom prst="line">
            <a:avLst/>
          </a:prstGeom>
          <a:ln w="3175">
            <a:solidFill>
              <a:schemeClr val="accent5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 r="1903"/>
          <a:stretch/>
        </p:blipFill>
        <p:spPr>
          <a:xfrm>
            <a:off x="6339840" y="876554"/>
            <a:ext cx="2750820" cy="403867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6196677" y="1004553"/>
            <a:ext cx="2674286" cy="2473994"/>
          </a:xfrm>
          <a:prstGeom prst="rect">
            <a:avLst/>
          </a:prstGeom>
        </p:spPr>
        <p:txBody>
          <a:bodyPr/>
          <a:lstStyle>
            <a:lvl1pPr defTabSz="425470">
              <a:defRPr sz="5200"/>
            </a:lvl1pPr>
          </a:lstStyle>
          <a:p>
            <a:r>
              <a:t>Let’s hear from the experts!</a:t>
            </a:r>
          </a:p>
        </p:txBody>
      </p:sp>
      <p:pic>
        <p:nvPicPr>
          <p:cNvPr id="115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05067" y="4308197"/>
            <a:ext cx="657506" cy="657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05818" y="4466783"/>
            <a:ext cx="871154" cy="340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7.png"/>
          <p:cNvPicPr>
            <a:picLocks noChangeAspect="1"/>
          </p:cNvPicPr>
          <p:nvPr/>
        </p:nvPicPr>
        <p:blipFill>
          <a:blip r:embed="rId5">
            <a:extLst/>
          </a:blip>
          <a:srcRect t="6161" b="12183"/>
          <a:stretch>
            <a:fillRect/>
          </a:stretch>
        </p:blipFill>
        <p:spPr>
          <a:xfrm>
            <a:off x="12644" y="-21233"/>
            <a:ext cx="4460122" cy="5186135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4356922" y="-31913"/>
            <a:ext cx="777808" cy="520732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276011" y="235568"/>
            <a:ext cx="3479695" cy="3444698"/>
          </a:xfrm>
          <a:prstGeom prst="rect">
            <a:avLst/>
          </a:prstGeom>
        </p:spPr>
        <p:txBody>
          <a:bodyPr/>
          <a:lstStyle>
            <a:lvl1pPr>
              <a:defRPr sz="5300">
                <a:solidFill>
                  <a:schemeClr val="accent5"/>
                </a:solidFill>
              </a:defRPr>
            </a:lvl1pPr>
          </a:lstStyle>
          <a:p>
            <a:r>
              <a:t>Let’s rate ourselves &amp; get moving!</a:t>
            </a:r>
          </a:p>
        </p:txBody>
      </p:sp>
      <p:pic>
        <p:nvPicPr>
          <p:cNvPr id="123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665" y="4384397"/>
            <a:ext cx="657506" cy="657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9118" y="4542983"/>
            <a:ext cx="871154" cy="340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2.png"/>
          <p:cNvPicPr>
            <a:picLocks noChangeAspect="1"/>
          </p:cNvPicPr>
          <p:nvPr/>
        </p:nvPicPr>
        <p:blipFill>
          <a:blip r:embed="rId4">
            <a:extLst/>
          </a:blip>
          <a:srcRect r="6212"/>
          <a:stretch>
            <a:fillRect/>
          </a:stretch>
        </p:blipFill>
        <p:spPr>
          <a:xfrm>
            <a:off x="4738818" y="-2"/>
            <a:ext cx="4437199" cy="514350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3959800" y="12697"/>
            <a:ext cx="781172" cy="5118105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3D4349"/>
      </a:dk1>
      <a:lt1>
        <a:srgbClr val="FFFFFF"/>
      </a:lt1>
      <a:dk2>
        <a:srgbClr val="A7A7A7"/>
      </a:dk2>
      <a:lt2>
        <a:srgbClr val="535353"/>
      </a:lt2>
      <a:accent1>
        <a:srgbClr val="1D1326"/>
      </a:accent1>
      <a:accent2>
        <a:srgbClr val="5F2856"/>
      </a:accent2>
      <a:accent3>
        <a:srgbClr val="A6258A"/>
      </a:accent3>
      <a:accent4>
        <a:srgbClr val="C56628"/>
      </a:accent4>
      <a:accent5>
        <a:srgbClr val="F69631"/>
      </a:accent5>
      <a:accent6>
        <a:srgbClr val="AAB0B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D4349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D4349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1326"/>
      </a:accent1>
      <a:accent2>
        <a:srgbClr val="5F2856"/>
      </a:accent2>
      <a:accent3>
        <a:srgbClr val="A6258A"/>
      </a:accent3>
      <a:accent4>
        <a:srgbClr val="C56628"/>
      </a:accent4>
      <a:accent5>
        <a:srgbClr val="F69631"/>
      </a:accent5>
      <a:accent6>
        <a:srgbClr val="AAB0B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D4349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D4349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AF47956444240B0C6BC434F1F5F41" ma:contentTypeVersion="10" ma:contentTypeDescription="Create a new document." ma:contentTypeScope="" ma:versionID="9e8bd8ee54c3a93028d5304d015787cd">
  <xsd:schema xmlns:xsd="http://www.w3.org/2001/XMLSchema" xmlns:xs="http://www.w3.org/2001/XMLSchema" xmlns:p="http://schemas.microsoft.com/office/2006/metadata/properties" xmlns:ns2="635baa2a-5f4d-4dd1-8d21-6898b565d200" xmlns:ns3="8ee99f8b-7b42-4d08-bbe2-1b1caf6fe59c" targetNamespace="http://schemas.microsoft.com/office/2006/metadata/properties" ma:root="true" ma:fieldsID="4372fc0011285c9ce91a9e1bfe22f6a6" ns2:_="" ns3:_="">
    <xsd:import namespace="635baa2a-5f4d-4dd1-8d21-6898b565d200"/>
    <xsd:import namespace="8ee99f8b-7b42-4d08-bbe2-1b1caf6fe59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baa2a-5f4d-4dd1-8d21-6898b565d20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99f8b-7b42-4d08-bbe2-1b1caf6fe5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20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D19A6C-2F6B-40E7-B711-8EE5A621F9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5baa2a-5f4d-4dd1-8d21-6898b565d200"/>
    <ds:schemaRef ds:uri="8ee99f8b-7b42-4d08-bbe2-1b1caf6fe5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FA5A6F-FF9E-4C3A-8201-81E2A5C0919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8797DD2-072D-4FB0-B24D-A9DC601682C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E0B1236-C6C8-4F69-A7F3-9244C83D57F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ee99f8b-7b42-4d08-bbe2-1b1caf6fe59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35baa2a-5f4d-4dd1-8d21-6898b565d20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213</Words>
  <Application>Microsoft Macintosh PowerPoint</Application>
  <PresentationFormat>On-screen Show (16:9)</PresentationFormat>
  <Paragraphs>56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Josefin Slab</vt:lpstr>
      <vt:lpstr>Raleway</vt:lpstr>
      <vt:lpstr>Raleway SemiBold</vt:lpstr>
      <vt:lpstr>Office Theme</vt:lpstr>
      <vt:lpstr>Youth Voice: Top Down &amp; Bottom Up</vt:lpstr>
      <vt:lpstr>PowerPoint Presentation</vt:lpstr>
      <vt:lpstr>Youth Voice in Program</vt:lpstr>
      <vt:lpstr>Youth Engagement</vt:lpstr>
      <vt:lpstr>Staff Development</vt:lpstr>
      <vt:lpstr>Youth Voice Post-Program</vt:lpstr>
      <vt:lpstr>Environmental Cues</vt:lpstr>
      <vt:lpstr>Let’s hear from the experts!</vt:lpstr>
      <vt:lpstr>Let’s rate ourselves &amp; get moving!</vt:lpstr>
      <vt:lpstr>Don’t forget to pick up a copy of our “How to Guide”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Voice: Top Down &amp; Bottom Up</dc:title>
  <dc:creator>Delrisha White</dc:creator>
  <cp:lastModifiedBy>Deborah Raucher</cp:lastModifiedBy>
  <cp:revision>5</cp:revision>
  <dcterms:modified xsi:type="dcterms:W3CDTF">2017-09-12T01:35:45Z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0x010100460AF47956444240B0C6BC434F1F5F41</vt:lpwstr>
  </property>
</Properties>
</file>